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70" r:id="rId1"/>
  </p:sldMasterIdLst>
  <p:notesMasterIdLst>
    <p:notesMasterId r:id="rId31"/>
  </p:notesMasterIdLst>
  <p:sldIdLst>
    <p:sldId id="294" r:id="rId2"/>
    <p:sldId id="389" r:id="rId3"/>
    <p:sldId id="373" r:id="rId4"/>
    <p:sldId id="394" r:id="rId5"/>
    <p:sldId id="395" r:id="rId6"/>
    <p:sldId id="396" r:id="rId7"/>
    <p:sldId id="397" r:id="rId8"/>
    <p:sldId id="398" r:id="rId9"/>
    <p:sldId id="399" r:id="rId10"/>
    <p:sldId id="400" r:id="rId11"/>
    <p:sldId id="390" r:id="rId12"/>
    <p:sldId id="401" r:id="rId13"/>
    <p:sldId id="402" r:id="rId14"/>
    <p:sldId id="392" r:id="rId15"/>
    <p:sldId id="393" r:id="rId16"/>
    <p:sldId id="374" r:id="rId17"/>
    <p:sldId id="403" r:id="rId18"/>
    <p:sldId id="404" r:id="rId19"/>
    <p:sldId id="405" r:id="rId20"/>
    <p:sldId id="406" r:id="rId21"/>
    <p:sldId id="381" r:id="rId22"/>
    <p:sldId id="408" r:id="rId23"/>
    <p:sldId id="409" r:id="rId24"/>
    <p:sldId id="410" r:id="rId25"/>
    <p:sldId id="384" r:id="rId26"/>
    <p:sldId id="385" r:id="rId27"/>
    <p:sldId id="386" r:id="rId28"/>
    <p:sldId id="388" r:id="rId29"/>
    <p:sldId id="411" r:id="rId30"/>
  </p:sldIdLst>
  <p:sldSz cx="9144000" cy="6858000" type="screen4x3"/>
  <p:notesSz cx="6858000" cy="9144000"/>
  <p:defaultTextStyle>
    <a:defPPr>
      <a:defRPr lang="en-US"/>
    </a:defPPr>
    <a:lvl1pPr algn="r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r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r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r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r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3366"/>
    <a:srgbClr val="355800"/>
    <a:srgbClr val="7DD7FF"/>
    <a:srgbClr val="57D3FF"/>
    <a:srgbClr val="CCCC00"/>
    <a:srgbClr val="FF9900"/>
    <a:srgbClr val="A5002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35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200"/>
            </a:lvl1pPr>
          </a:lstStyle>
          <a:p>
            <a:endParaRPr lang="en-US"/>
          </a:p>
        </p:txBody>
      </p:sp>
      <p:sp>
        <p:nvSpPr>
          <p:cNvPr id="3635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endParaRPr lang="en-US"/>
          </a:p>
        </p:txBody>
      </p:sp>
      <p:sp>
        <p:nvSpPr>
          <p:cNvPr id="3635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3635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3635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sz="1200"/>
            </a:lvl1pPr>
          </a:lstStyle>
          <a:p>
            <a:endParaRPr lang="en-US"/>
          </a:p>
        </p:txBody>
      </p:sp>
      <p:sp>
        <p:nvSpPr>
          <p:cNvPr id="3635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fld id="{FE4E4F30-E814-43E0-AAD8-7AA984B15083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936059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A0D5277-7B44-49DC-B5FC-8919DEC716A8}" type="slidenum">
              <a:rPr lang="en-US"/>
              <a:pPr/>
              <a:t>1</a:t>
            </a:fld>
            <a:endParaRPr lang="en-US"/>
          </a:p>
        </p:txBody>
      </p:sp>
      <p:sp>
        <p:nvSpPr>
          <p:cNvPr id="4218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218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DA6697-D065-4F4A-8D0E-FC22DE82DEB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6220753"/>
      </p:ext>
    </p:extLst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E9949B-B24E-4BCE-B4BC-1AF13E005E2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3993160"/>
      </p:ext>
    </p:extLst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8E377-DD64-47BD-86C1-DFBE1CD9331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2106579"/>
      </p:ext>
    </p:extLst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BF41A3-CBD6-4787-8B62-6FAC72DB7E5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8797994"/>
      </p:ext>
    </p:extLst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726844-A237-4351-B3C9-E39802DF879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4131765"/>
      </p:ext>
    </p:extLst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4242C-3573-4C50-82B2-B4BEF343229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9527532"/>
      </p:ext>
    </p:extLst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A9734E-D2C4-4B16-9694-C1B0F45C022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6299347"/>
      </p:ext>
    </p:extLst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A8075A-A21D-4E49-BBF7-7F408C6A387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7096742"/>
      </p:ext>
    </p:extLst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C416E-AF54-4DB2-9074-4D80E68316C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4441085"/>
      </p:ext>
    </p:extLst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CFB6D-BDCA-448E-B1CA-A648C9228F9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6478847"/>
      </p:ext>
    </p:extLst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4D86B7-D27E-455E-BC0A-D71E79010AD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3585803"/>
      </p:ext>
    </p:extLst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BF4687-F7CD-4F5C-A8F9-A1024153F65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61118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1" r:id="rId1"/>
    <p:sldLayoutId id="2147483772" r:id="rId2"/>
    <p:sldLayoutId id="2147483773" r:id="rId3"/>
    <p:sldLayoutId id="2147483774" r:id="rId4"/>
    <p:sldLayoutId id="2147483775" r:id="rId5"/>
    <p:sldLayoutId id="2147483776" r:id="rId6"/>
    <p:sldLayoutId id="2147483777" r:id="rId7"/>
    <p:sldLayoutId id="2147483778" r:id="rId8"/>
    <p:sldLayoutId id="2147483779" r:id="rId9"/>
    <p:sldLayoutId id="2147483780" r:id="rId10"/>
    <p:sldLayoutId id="2147483781" r:id="rId11"/>
  </p:sldLayoutIdLst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cdc.gov/hepatitis/hbv/hbvfaq.htm#ref03" TargetMode="External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nc.cdc.gov/travel/yellowbook/2018/infectious-diseases-related-to-travel/hepatitis-b#5182" TargetMode="External"/><Relationship Id="rId5" Type="http://schemas.openxmlformats.org/officeDocument/2006/relationships/hyperlink" Target="https://www.cdc.gov/hepatitis/hbv/hbvfaq.htm#ref05" TargetMode="External"/><Relationship Id="rId4" Type="http://schemas.openxmlformats.org/officeDocument/2006/relationships/hyperlink" Target="https://www.cdc.gov/hepatitis/hbv/hbvfaq.htm#ref04" TargetMode="Externa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cdc.gov/hepatitis/hbv/hbvfaq.htm#ref06" TargetMode="Externa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hyperlink" Target="https://www.cdc.gov/hepatitis/hbv/pdfs/SerologicChartv8.pdf" TargetMode="Externa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aasld.org/publications/practice-guidelines" TargetMode="External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hyperlink" Target="https://www.cdc.gov/mmwr/volumes/67/rr/rr6701a1.htm" TargetMode="Externa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0868" name="Picture 4" descr="C:\Users\Sepehr Commer\Desktop\download (4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4" y="-14748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76200"/>
            <a:ext cx="4114800" cy="6248400"/>
          </a:xfrm>
        </p:spPr>
      </p:pic>
      <p:pic>
        <p:nvPicPr>
          <p:cNvPr id="540674" name="Picture 2" descr="C:\Users\Sepehr Commer\Desktop\8052144_478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533400"/>
            <a:ext cx="4114800" cy="5791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23645869"/>
      </p:ext>
    </p:extLst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381000"/>
            <a:ext cx="82296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>
                <a:effectLst/>
              </a:rPr>
              <a:t> </a:t>
            </a:r>
            <a:endParaRPr lang="fa-IR" dirty="0" smtClean="0">
              <a:effectLst/>
            </a:endParaRPr>
          </a:p>
          <a:p>
            <a:pPr marL="0" indent="0">
              <a:buNone/>
            </a:pPr>
            <a:r>
              <a:rPr lang="en-US" dirty="0" smtClean="0">
                <a:effectLst/>
              </a:rPr>
              <a:t>Risk for chronic infection is related to age at infection: about 90% of infants with hepatitis B go on to develop chronic infection, whereas only 2%–6% of people who get hepatitis B as adults become chronically infected. The best way to prevent hepatitis B is to get vaccinated.</a:t>
            </a:r>
            <a:endParaRPr lang="en-US" dirty="0" smtClean="0"/>
          </a:p>
          <a:p>
            <a:endParaRPr lang="en-US" dirty="0"/>
          </a:p>
        </p:txBody>
      </p:sp>
      <p:pic>
        <p:nvPicPr>
          <p:cNvPr id="4" name="Content Placeholder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4495800"/>
            <a:ext cx="8153400" cy="2209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7500165"/>
      </p:ext>
    </p:extLst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43200" y="304800"/>
            <a:ext cx="5943600" cy="9144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tx1"/>
                </a:solidFill>
                <a:effectLst/>
              </a:rPr>
              <a:t>How is HBV transmitted?</a:t>
            </a:r>
            <a:br>
              <a:rPr lang="en-US" dirty="0" smtClean="0">
                <a:solidFill>
                  <a:schemeClr val="tx1"/>
                </a:solidFill>
                <a:effectLst/>
              </a:rPr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525963"/>
          </a:xfrm>
        </p:spPr>
        <p:txBody>
          <a:bodyPr>
            <a:normAutofit fontScale="70000" lnSpcReduction="20000"/>
          </a:bodyPr>
          <a:lstStyle/>
          <a:p>
            <a:r>
              <a:rPr lang="en-US" dirty="0" smtClean="0">
                <a:solidFill>
                  <a:schemeClr val="tx1"/>
                </a:solidFill>
                <a:effectLst/>
              </a:rPr>
              <a:t>HBV is transmitted through activities that involve percutaneous (i.e., puncture through the skin) or mucosal contact with infectious blood or body fluids (e.g., semen and saliva), including</a:t>
            </a:r>
            <a:br>
              <a:rPr lang="en-US" dirty="0" smtClean="0">
                <a:solidFill>
                  <a:schemeClr val="tx1"/>
                </a:solidFill>
                <a:effectLst/>
              </a:rPr>
            </a:br>
            <a:r>
              <a:rPr lang="en-US" dirty="0" smtClean="0">
                <a:solidFill>
                  <a:schemeClr val="tx1"/>
                </a:solidFill>
                <a:effectLst/>
              </a:rPr>
              <a:t>sex with an infected partner;</a:t>
            </a:r>
            <a:br>
              <a:rPr lang="en-US" dirty="0" smtClean="0">
                <a:solidFill>
                  <a:schemeClr val="tx1"/>
                </a:solidFill>
                <a:effectLst/>
              </a:rPr>
            </a:br>
            <a:r>
              <a:rPr lang="en-US" dirty="0" smtClean="0">
                <a:solidFill>
                  <a:schemeClr val="tx1"/>
                </a:solidFill>
                <a:effectLst/>
              </a:rPr>
              <a:t>injection-drug use that involves sharing needles, syringes, or drug-preparation equipment;</a:t>
            </a:r>
            <a:br>
              <a:rPr lang="en-US" dirty="0" smtClean="0">
                <a:solidFill>
                  <a:schemeClr val="tx1"/>
                </a:solidFill>
                <a:effectLst/>
              </a:rPr>
            </a:br>
            <a:r>
              <a:rPr lang="en-US" dirty="0" smtClean="0">
                <a:solidFill>
                  <a:schemeClr val="tx1"/>
                </a:solidFill>
                <a:effectLst/>
              </a:rPr>
              <a:t>birth to an infected mother;</a:t>
            </a:r>
            <a:br>
              <a:rPr lang="en-US" dirty="0" smtClean="0">
                <a:solidFill>
                  <a:schemeClr val="tx1"/>
                </a:solidFill>
                <a:effectLst/>
              </a:rPr>
            </a:br>
            <a:r>
              <a:rPr lang="en-US" dirty="0" smtClean="0">
                <a:solidFill>
                  <a:schemeClr val="tx1"/>
                </a:solidFill>
                <a:effectLst/>
              </a:rPr>
              <a:t>contact with blood from or open sores on an infected person;</a:t>
            </a:r>
            <a:br>
              <a:rPr lang="en-US" dirty="0" smtClean="0">
                <a:solidFill>
                  <a:schemeClr val="tx1"/>
                </a:solidFill>
                <a:effectLst/>
              </a:rPr>
            </a:br>
            <a:r>
              <a:rPr lang="en-US" dirty="0" smtClean="0">
                <a:solidFill>
                  <a:schemeClr val="tx1"/>
                </a:solidFill>
                <a:effectLst/>
              </a:rPr>
              <a:t>exposures to needle sticks or sharp instruments; and</a:t>
            </a:r>
            <a:br>
              <a:rPr lang="en-US" dirty="0" smtClean="0">
                <a:solidFill>
                  <a:schemeClr val="tx1"/>
                </a:solidFill>
                <a:effectLst/>
              </a:rPr>
            </a:br>
            <a:r>
              <a:rPr lang="en-US" dirty="0" smtClean="0">
                <a:solidFill>
                  <a:schemeClr val="tx1"/>
                </a:solidFill>
                <a:effectLst/>
              </a:rPr>
              <a:t>sharing certain items with an infected person that can break the skin or mucous membranes (e.g., razors, toothbrushes, and glucose monitoring equipment), potentially resulting in exposure to blood.</a:t>
            </a:r>
            <a:r>
              <a:rPr lang="en-US" dirty="0" smtClean="0">
                <a:effectLst/>
              </a:rPr>
              <a:t/>
            </a:r>
            <a:br>
              <a:rPr lang="en-US" dirty="0" smtClean="0">
                <a:effectLst/>
              </a:rPr>
            </a:b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pic>
        <p:nvPicPr>
          <p:cNvPr id="541698" name="Picture 2" descr="C:\Users\Sepehr Commer\Desktop\download (9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206"/>
            <a:ext cx="2590800" cy="12019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91324993"/>
      </p:ext>
    </p:extLst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230562"/>
          </a:xfrm>
        </p:spPr>
        <p:txBody>
          <a:bodyPr>
            <a:normAutofit fontScale="90000"/>
          </a:bodyPr>
          <a:lstStyle/>
          <a:p>
            <a:r>
              <a:rPr lang="en-US" sz="4900" dirty="0" smtClean="0">
                <a:effectLst/>
              </a:rPr>
              <a:t>How long does HBV survive outside the body?</a:t>
            </a:r>
            <a:r>
              <a:rPr lang="fa-IR" sz="4900" dirty="0" smtClean="0">
                <a:effectLst/>
              </a:rPr>
              <a:t/>
            </a:r>
            <a:br>
              <a:rPr lang="fa-IR" sz="4900" dirty="0" smtClean="0">
                <a:effectLst/>
              </a:rPr>
            </a:br>
            <a:r>
              <a:rPr lang="en-US" dirty="0" smtClean="0">
                <a:effectLst/>
              </a:rPr>
              <a:t/>
            </a:r>
            <a:br>
              <a:rPr lang="en-US" dirty="0" smtClean="0">
                <a:effectLst/>
              </a:rPr>
            </a:br>
            <a:r>
              <a:rPr lang="en-US" sz="3200" dirty="0" smtClean="0">
                <a:solidFill>
                  <a:srgbClr val="00B050"/>
                </a:solidFill>
                <a:effectLst/>
              </a:rPr>
              <a:t>HBV can survive outside the body and remains infectious for at least 7 days </a:t>
            </a:r>
            <a:endParaRPr lang="en-US" sz="3200" dirty="0">
              <a:solidFill>
                <a:srgbClr val="00B050"/>
              </a:solidFill>
            </a:endParaRPr>
          </a:p>
        </p:txBody>
      </p:sp>
      <p:pic>
        <p:nvPicPr>
          <p:cNvPr id="542722" name="Picture 2" descr="C:\Users\Sepehr Commer\Desktop\download (7)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962400"/>
            <a:ext cx="8305800" cy="2590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4443073"/>
      </p:ext>
    </p:extLst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3746" name="Picture 2" descr="C:\Users\Sepehr Commer\Desktop\4423980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4343400"/>
            <a:ext cx="8040329" cy="23253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304800" y="0"/>
            <a:ext cx="8686800" cy="3600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sz="3600" dirty="0" smtClean="0">
                <a:effectLst/>
              </a:rPr>
              <a:t/>
            </a:r>
            <a:br>
              <a:rPr lang="en-US" sz="3600" dirty="0" smtClean="0">
                <a:effectLst/>
              </a:rPr>
            </a:br>
            <a:r>
              <a:rPr lang="en-US" sz="3600" dirty="0" smtClean="0">
                <a:solidFill>
                  <a:schemeClr val="tx1"/>
                </a:solidFill>
                <a:effectLst/>
              </a:rPr>
              <a:t>What should be used to </a:t>
            </a:r>
            <a:r>
              <a:rPr lang="en-US" sz="3600" dirty="0" smtClean="0">
                <a:solidFill>
                  <a:srgbClr val="C00000"/>
                </a:solidFill>
                <a:effectLst/>
              </a:rPr>
              <a:t>clean environmental </a:t>
            </a:r>
            <a:r>
              <a:rPr lang="en-US" sz="3600" dirty="0" smtClean="0">
                <a:solidFill>
                  <a:schemeClr val="tx1"/>
                </a:solidFill>
                <a:effectLst/>
              </a:rPr>
              <a:t>surfaces potentially contaminated with HBV?</a:t>
            </a:r>
            <a:endParaRPr lang="fa-IR" sz="3600" dirty="0" smtClean="0">
              <a:solidFill>
                <a:schemeClr val="tx1"/>
              </a:solidFill>
              <a:effectLst/>
            </a:endParaRPr>
          </a:p>
          <a:p>
            <a:pPr algn="l"/>
            <a:r>
              <a:rPr lang="en-US" dirty="0" smtClean="0">
                <a:solidFill>
                  <a:schemeClr val="tx1"/>
                </a:solidFill>
                <a:effectLst/>
              </a:rPr>
              <a:t/>
            </a:r>
            <a:br>
              <a:rPr lang="en-US" dirty="0" smtClean="0">
                <a:solidFill>
                  <a:schemeClr val="tx1"/>
                </a:solidFill>
                <a:effectLst/>
              </a:rPr>
            </a:br>
            <a:r>
              <a:rPr lang="en-US" dirty="0" smtClean="0">
                <a:solidFill>
                  <a:schemeClr val="tx1"/>
                </a:solidFill>
                <a:effectLst/>
              </a:rPr>
              <a:t>Any blood spills (including dried blood, which can still be infectious) should be disinfected using a 1:10 dilution of one part household bleach to 10 parts of water. Gloves should be worn when cleaning up any blood spills.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45904134"/>
      </p:ext>
    </p:extLst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2400"/>
            <a:ext cx="8305800" cy="4525963"/>
          </a:xfrm>
        </p:spPr>
        <p:txBody>
          <a:bodyPr>
            <a:normAutofit fontScale="70000" lnSpcReduction="20000"/>
          </a:bodyPr>
          <a:lstStyle/>
          <a:p>
            <a:pPr marL="0" indent="0" algn="ctr">
              <a:buNone/>
            </a:pPr>
            <a:r>
              <a:rPr lang="en-US" sz="4700" dirty="0" smtClean="0">
                <a:solidFill>
                  <a:schemeClr val="tx1"/>
                </a:solidFill>
                <a:effectLst/>
              </a:rPr>
              <a:t>Who is at risk for HBV infection?</a:t>
            </a:r>
            <a:endParaRPr lang="fa-IR" sz="4700" dirty="0" smtClean="0">
              <a:solidFill>
                <a:schemeClr val="tx1"/>
              </a:solidFill>
              <a:effectLst/>
            </a:endParaRPr>
          </a:p>
          <a:p>
            <a:pPr marL="0" indent="0" algn="ctr">
              <a:buNone/>
            </a:pPr>
            <a:r>
              <a:rPr lang="en-US" dirty="0" smtClean="0">
                <a:solidFill>
                  <a:schemeClr val="tx1"/>
                </a:solidFill>
                <a:effectLst/>
              </a:rPr>
              <a:t/>
            </a:r>
            <a:br>
              <a:rPr lang="en-US" dirty="0" smtClean="0">
                <a:solidFill>
                  <a:schemeClr val="tx1"/>
                </a:solidFill>
                <a:effectLst/>
              </a:rPr>
            </a:br>
            <a:r>
              <a:rPr lang="en-US" dirty="0" smtClean="0">
                <a:solidFill>
                  <a:schemeClr val="tx1"/>
                </a:solidFill>
                <a:effectLst/>
              </a:rPr>
              <a:t>Infants born to infected mothers</a:t>
            </a:r>
          </a:p>
          <a:p>
            <a:pPr marL="0" indent="0" algn="ctr">
              <a:buNone/>
            </a:pPr>
            <a:r>
              <a:rPr lang="en-US" dirty="0" smtClean="0">
                <a:solidFill>
                  <a:schemeClr val="tx1"/>
                </a:solidFill>
                <a:effectLst/>
              </a:rPr>
              <a:t/>
            </a:r>
            <a:br>
              <a:rPr lang="en-US" dirty="0" smtClean="0">
                <a:solidFill>
                  <a:schemeClr val="tx1"/>
                </a:solidFill>
                <a:effectLst/>
              </a:rPr>
            </a:br>
            <a:r>
              <a:rPr lang="en-US" dirty="0" smtClean="0">
                <a:solidFill>
                  <a:schemeClr val="tx1"/>
                </a:solidFill>
                <a:effectLst/>
              </a:rPr>
              <a:t>Sex partners of infected people</a:t>
            </a:r>
            <a:endParaRPr lang="fa-IR" dirty="0" smtClean="0">
              <a:solidFill>
                <a:schemeClr val="tx1"/>
              </a:solidFill>
              <a:effectLst/>
            </a:endParaRPr>
          </a:p>
          <a:p>
            <a:pPr marL="0" indent="0" algn="ctr">
              <a:buNone/>
            </a:pPr>
            <a:r>
              <a:rPr lang="en-US" dirty="0" smtClean="0">
                <a:solidFill>
                  <a:schemeClr val="tx1"/>
                </a:solidFill>
                <a:effectLst/>
              </a:rPr>
              <a:t/>
            </a:r>
            <a:br>
              <a:rPr lang="en-US" dirty="0" smtClean="0">
                <a:solidFill>
                  <a:schemeClr val="tx1"/>
                </a:solidFill>
                <a:effectLst/>
              </a:rPr>
            </a:br>
            <a:r>
              <a:rPr lang="en-US" dirty="0" smtClean="0">
                <a:solidFill>
                  <a:schemeClr val="tx1"/>
                </a:solidFill>
                <a:effectLst/>
              </a:rPr>
              <a:t>Men who have sex with men</a:t>
            </a:r>
          </a:p>
          <a:p>
            <a:pPr marL="0" indent="0" algn="ctr">
              <a:buNone/>
            </a:pPr>
            <a:r>
              <a:rPr lang="en-US" dirty="0" smtClean="0">
                <a:solidFill>
                  <a:schemeClr val="tx1"/>
                </a:solidFill>
                <a:effectLst/>
              </a:rPr>
              <a:t/>
            </a:r>
            <a:br>
              <a:rPr lang="en-US" dirty="0" smtClean="0">
                <a:solidFill>
                  <a:schemeClr val="tx1"/>
                </a:solidFill>
                <a:effectLst/>
              </a:rPr>
            </a:br>
            <a:r>
              <a:rPr lang="en-US" dirty="0" smtClean="0">
                <a:solidFill>
                  <a:schemeClr val="tx1"/>
                </a:solidFill>
                <a:effectLst/>
              </a:rPr>
              <a:t>People who inject drugs</a:t>
            </a:r>
          </a:p>
          <a:p>
            <a:pPr marL="0" indent="0" algn="ctr">
              <a:buNone/>
            </a:pPr>
            <a:r>
              <a:rPr lang="en-US" dirty="0" smtClean="0">
                <a:solidFill>
                  <a:schemeClr val="tx1"/>
                </a:solidFill>
                <a:effectLst/>
              </a:rPr>
              <a:t/>
            </a:r>
            <a:br>
              <a:rPr lang="en-US" dirty="0" smtClean="0">
                <a:solidFill>
                  <a:schemeClr val="tx1"/>
                </a:solidFill>
                <a:effectLst/>
              </a:rPr>
            </a:br>
            <a:r>
              <a:rPr lang="en-US" dirty="0" smtClean="0">
                <a:solidFill>
                  <a:schemeClr val="tx1"/>
                </a:solidFill>
                <a:effectLst/>
              </a:rPr>
              <a:t>Household contacts or sexual partners of known people with chronic HBV infection</a:t>
            </a:r>
            <a:br>
              <a:rPr lang="en-US" dirty="0" smtClean="0">
                <a:solidFill>
                  <a:schemeClr val="tx1"/>
                </a:solidFill>
                <a:effectLst/>
              </a:rPr>
            </a:br>
            <a:endParaRPr lang="en-US" dirty="0"/>
          </a:p>
        </p:txBody>
      </p:sp>
      <p:pic>
        <p:nvPicPr>
          <p:cNvPr id="544773" name="Picture 5" descr="C:\Users\Sepehr Commer\Desktop\unnamed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9400" y="4114800"/>
            <a:ext cx="3781425" cy="27309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45904134"/>
      </p:ext>
    </p:extLst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8762"/>
          </a:xfrm>
        </p:spPr>
        <p:txBody>
          <a:bodyPr>
            <a:normAutofit fontScale="90000"/>
          </a:bodyPr>
          <a:lstStyle/>
          <a:p>
            <a:r>
              <a:rPr lang="en-US" sz="1800" dirty="0" smtClean="0">
                <a:solidFill>
                  <a:schemeClr val="tx1"/>
                </a:solidFill>
                <a:effectLst/>
              </a:rPr>
              <a:t/>
            </a:r>
            <a:br>
              <a:rPr lang="en-US" sz="1800" dirty="0" smtClean="0">
                <a:solidFill>
                  <a:schemeClr val="tx1"/>
                </a:solidFill>
                <a:effectLst/>
              </a:rPr>
            </a:br>
            <a:r>
              <a:rPr lang="en-US" sz="1800" dirty="0">
                <a:solidFill>
                  <a:schemeClr val="tx1"/>
                </a:solidFill>
                <a:effectLst/>
              </a:rPr>
              <a:t/>
            </a:r>
            <a:br>
              <a:rPr lang="en-US" sz="1800" dirty="0">
                <a:solidFill>
                  <a:schemeClr val="tx1"/>
                </a:solidFill>
                <a:effectLst/>
              </a:rPr>
            </a:br>
            <a:r>
              <a:rPr lang="en-US" sz="1800" dirty="0" smtClean="0">
                <a:solidFill>
                  <a:schemeClr val="tx1"/>
                </a:solidFill>
                <a:effectLst/>
              </a:rPr>
              <a:t/>
            </a:r>
            <a:br>
              <a:rPr lang="en-US" sz="1800" dirty="0" smtClean="0">
                <a:solidFill>
                  <a:schemeClr val="tx1"/>
                </a:solidFill>
                <a:effectLst/>
              </a:rPr>
            </a:br>
            <a:r>
              <a:rPr lang="en-US" sz="1800" dirty="0">
                <a:solidFill>
                  <a:schemeClr val="tx1"/>
                </a:solidFill>
                <a:effectLst/>
              </a:rPr>
              <a:t/>
            </a:r>
            <a:br>
              <a:rPr lang="en-US" sz="1800" dirty="0">
                <a:solidFill>
                  <a:schemeClr val="tx1"/>
                </a:solidFill>
                <a:effectLst/>
              </a:rPr>
            </a:br>
            <a:r>
              <a:rPr lang="en-US" sz="1800" dirty="0" smtClean="0">
                <a:solidFill>
                  <a:schemeClr val="tx1"/>
                </a:solidFill>
                <a:effectLst/>
              </a:rPr>
              <a:t/>
            </a:r>
            <a:br>
              <a:rPr lang="en-US" sz="1800" dirty="0" smtClean="0">
                <a:solidFill>
                  <a:schemeClr val="tx1"/>
                </a:solidFill>
                <a:effectLst/>
              </a:rPr>
            </a:br>
            <a:r>
              <a:rPr lang="en-US" sz="1800" dirty="0">
                <a:solidFill>
                  <a:schemeClr val="tx1"/>
                </a:solidFill>
                <a:effectLst/>
              </a:rPr>
              <a:t/>
            </a:r>
            <a:br>
              <a:rPr lang="en-US" sz="1800" dirty="0">
                <a:solidFill>
                  <a:schemeClr val="tx1"/>
                </a:solidFill>
                <a:effectLst/>
              </a:rPr>
            </a:br>
            <a:r>
              <a:rPr lang="en-US" sz="1800" dirty="0" smtClean="0">
                <a:solidFill>
                  <a:schemeClr val="tx1"/>
                </a:solidFill>
                <a:effectLst/>
              </a:rPr>
              <a:t/>
            </a:r>
            <a:br>
              <a:rPr lang="en-US" sz="1800" dirty="0" smtClean="0">
                <a:solidFill>
                  <a:schemeClr val="tx1"/>
                </a:solidFill>
                <a:effectLst/>
              </a:rPr>
            </a:br>
            <a:r>
              <a:rPr lang="en-US" sz="1800" dirty="0">
                <a:solidFill>
                  <a:schemeClr val="tx1"/>
                </a:solidFill>
                <a:effectLst/>
              </a:rPr>
              <a:t/>
            </a:r>
            <a:br>
              <a:rPr lang="en-US" sz="1800" dirty="0">
                <a:solidFill>
                  <a:schemeClr val="tx1"/>
                </a:solidFill>
                <a:effectLst/>
              </a:rPr>
            </a:br>
            <a:r>
              <a:rPr lang="en-US" sz="1800" dirty="0" smtClean="0">
                <a:solidFill>
                  <a:schemeClr val="tx1"/>
                </a:solidFill>
                <a:effectLst/>
              </a:rPr>
              <a:t/>
            </a:r>
            <a:br>
              <a:rPr lang="en-US" sz="1800" dirty="0" smtClean="0">
                <a:solidFill>
                  <a:schemeClr val="tx1"/>
                </a:solidFill>
                <a:effectLst/>
              </a:rPr>
            </a:br>
            <a:r>
              <a:rPr lang="en-US" sz="1800" dirty="0">
                <a:solidFill>
                  <a:schemeClr val="tx1"/>
                </a:solidFill>
                <a:effectLst/>
              </a:rPr>
              <a:t/>
            </a:r>
            <a:br>
              <a:rPr lang="en-US" sz="1800" dirty="0">
                <a:solidFill>
                  <a:schemeClr val="tx1"/>
                </a:solidFill>
                <a:effectLst/>
              </a:rPr>
            </a:br>
            <a:r>
              <a:rPr lang="en-US" sz="1800" dirty="0" smtClean="0">
                <a:solidFill>
                  <a:schemeClr val="tx1"/>
                </a:solidFill>
                <a:effectLst/>
              </a:rPr>
              <a:t/>
            </a:r>
            <a:br>
              <a:rPr lang="en-US" sz="1800" dirty="0" smtClean="0">
                <a:solidFill>
                  <a:schemeClr val="tx1"/>
                </a:solidFill>
                <a:effectLst/>
              </a:rPr>
            </a:br>
            <a:r>
              <a:rPr lang="en-US" sz="1800" dirty="0">
                <a:solidFill>
                  <a:schemeClr val="tx1"/>
                </a:solidFill>
                <a:effectLst/>
              </a:rPr>
              <a:t/>
            </a:r>
            <a:br>
              <a:rPr lang="en-US" sz="1800" dirty="0">
                <a:solidFill>
                  <a:schemeClr val="tx1"/>
                </a:solidFill>
                <a:effectLst/>
              </a:rPr>
            </a:br>
            <a:r>
              <a:rPr lang="en-US" sz="1800" dirty="0" smtClean="0">
                <a:solidFill>
                  <a:schemeClr val="tx1"/>
                </a:solidFill>
                <a:effectLst/>
              </a:rPr>
              <a:t/>
            </a:r>
            <a:br>
              <a:rPr lang="en-US" sz="1800" dirty="0" smtClean="0">
                <a:solidFill>
                  <a:schemeClr val="tx1"/>
                </a:solidFill>
                <a:effectLst/>
              </a:rPr>
            </a:br>
            <a:r>
              <a:rPr lang="en-US" sz="1800" dirty="0">
                <a:solidFill>
                  <a:schemeClr val="tx1"/>
                </a:solidFill>
                <a:effectLst/>
              </a:rPr>
              <a:t/>
            </a:r>
            <a:br>
              <a:rPr lang="en-US" sz="1800" dirty="0">
                <a:solidFill>
                  <a:schemeClr val="tx1"/>
                </a:solidFill>
                <a:effectLst/>
              </a:rPr>
            </a:br>
            <a:r>
              <a:rPr lang="en-US" sz="1800" dirty="0" smtClean="0">
                <a:solidFill>
                  <a:schemeClr val="tx1"/>
                </a:solidFill>
                <a:effectLst/>
              </a:rPr>
              <a:t/>
            </a:r>
            <a:br>
              <a:rPr lang="en-US" sz="1800" dirty="0" smtClean="0">
                <a:solidFill>
                  <a:schemeClr val="tx1"/>
                </a:solidFill>
                <a:effectLst/>
              </a:rPr>
            </a:br>
            <a:r>
              <a:rPr lang="en-US" sz="1800" dirty="0">
                <a:solidFill>
                  <a:schemeClr val="tx1"/>
                </a:solidFill>
                <a:effectLst/>
              </a:rPr>
              <a:t/>
            </a:r>
            <a:br>
              <a:rPr lang="en-US" sz="1800" dirty="0">
                <a:solidFill>
                  <a:schemeClr val="tx1"/>
                </a:solidFill>
                <a:effectLst/>
              </a:rPr>
            </a:br>
            <a:endParaRPr lang="en-US" dirty="0"/>
          </a:p>
        </p:txBody>
      </p:sp>
      <p:pic>
        <p:nvPicPr>
          <p:cNvPr id="4" name="Picture 3" descr="C:\Users\Sepehr Commer\Desktop\hemodialysis_patient_larg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2743200"/>
            <a:ext cx="3810000" cy="3581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597310" y="705178"/>
            <a:ext cx="80772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 smtClean="0">
                <a:solidFill>
                  <a:schemeClr val="tx1"/>
                </a:solidFill>
                <a:effectLst/>
              </a:rPr>
              <a:t>Health-care and public-safety workers at risk for occupational exposure to blood or blood-contaminated body fluids</a:t>
            </a:r>
            <a:br>
              <a:rPr lang="en-US" dirty="0" smtClean="0">
                <a:solidFill>
                  <a:schemeClr val="tx1"/>
                </a:solidFill>
                <a:effectLst/>
              </a:rPr>
            </a:br>
            <a:r>
              <a:rPr lang="en-US" dirty="0" smtClean="0">
                <a:solidFill>
                  <a:schemeClr val="tx1"/>
                </a:solidFill>
                <a:effectLst/>
              </a:rPr>
              <a:t>Hemodialysis patients</a:t>
            </a:r>
            <a:br>
              <a:rPr lang="en-US" dirty="0" smtClean="0">
                <a:solidFill>
                  <a:schemeClr val="tx1"/>
                </a:solidFill>
                <a:effectLst/>
              </a:rPr>
            </a:br>
            <a:endParaRPr lang="en-US" dirty="0"/>
          </a:p>
        </p:txBody>
      </p:sp>
      <p:pic>
        <p:nvPicPr>
          <p:cNvPr id="545794" name="Picture 2" descr="C:\Users\Sepehr Commer\Desktop\ir.parastarshim.korosh_512x51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2743200"/>
            <a:ext cx="4483510" cy="3581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63170608"/>
      </p:ext>
    </p:extLst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38200"/>
          </a:xfrm>
        </p:spPr>
        <p:txBody>
          <a:bodyPr>
            <a:normAutofit/>
          </a:bodyPr>
          <a:lstStyle/>
          <a:p>
            <a:r>
              <a:rPr lang="en-US" sz="4000" b="1" dirty="0" smtClean="0">
                <a:solidFill>
                  <a:schemeClr val="tx1"/>
                </a:solidFill>
                <a:effectLst/>
              </a:rPr>
              <a:t>Who should be screened for HBV?</a:t>
            </a:r>
            <a:endParaRPr lang="en-US" sz="4000" b="1" dirty="0"/>
          </a:p>
        </p:txBody>
      </p:sp>
      <p:pic>
        <p:nvPicPr>
          <p:cNvPr id="546818" name="Picture 2" descr="C:\Users\Sepehr Commer\Desktop\hepatit-b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65" y="5334000"/>
            <a:ext cx="9144000" cy="152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304800" y="762000"/>
            <a:ext cx="883920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 smtClean="0">
                <a:solidFill>
                  <a:schemeClr val="tx1"/>
                </a:solidFill>
                <a:effectLst/>
              </a:rPr>
              <a:t/>
            </a:r>
            <a:br>
              <a:rPr lang="en-US" dirty="0" smtClean="0">
                <a:solidFill>
                  <a:schemeClr val="tx1"/>
                </a:solidFill>
                <a:effectLst/>
              </a:rPr>
            </a:br>
            <a:r>
              <a:rPr lang="en-US" sz="1600" dirty="0" smtClean="0">
                <a:solidFill>
                  <a:schemeClr val="tx1"/>
                </a:solidFill>
                <a:effectLst/>
              </a:rPr>
              <a:t>CDC recommends that the following people be screened for HBV (</a:t>
            </a:r>
            <a:r>
              <a:rPr lang="en-US" sz="1600" u="sng" dirty="0" smtClean="0">
                <a:solidFill>
                  <a:schemeClr val="tx1"/>
                </a:solidFill>
                <a:effectLst/>
                <a:hlinkClick r:id="rId3"/>
              </a:rPr>
              <a:t>3</a:t>
            </a:r>
            <a:r>
              <a:rPr lang="en-US" sz="1600" dirty="0" smtClean="0">
                <a:solidFill>
                  <a:schemeClr val="tx1"/>
                </a:solidFill>
                <a:effectLst/>
              </a:rPr>
              <a:t>,</a:t>
            </a:r>
            <a:r>
              <a:rPr lang="en-US" sz="1600" u="sng" dirty="0" smtClean="0">
                <a:solidFill>
                  <a:schemeClr val="tx1"/>
                </a:solidFill>
                <a:effectLst/>
                <a:hlinkClick r:id="rId4"/>
              </a:rPr>
              <a:t>4</a:t>
            </a:r>
            <a:r>
              <a:rPr lang="en-US" sz="1600" dirty="0" smtClean="0">
                <a:solidFill>
                  <a:schemeClr val="tx1"/>
                </a:solidFill>
                <a:effectLst/>
              </a:rPr>
              <a:t>,</a:t>
            </a:r>
            <a:r>
              <a:rPr lang="en-US" sz="1600" u="sng" dirty="0" smtClean="0">
                <a:solidFill>
                  <a:schemeClr val="tx1"/>
                </a:solidFill>
                <a:effectLst/>
                <a:hlinkClick r:id="rId5"/>
              </a:rPr>
              <a:t>5</a:t>
            </a:r>
            <a:r>
              <a:rPr lang="en-US" sz="1600" dirty="0" smtClean="0">
                <a:solidFill>
                  <a:schemeClr val="tx1"/>
                </a:solidFill>
                <a:effectLst/>
              </a:rPr>
              <a:t>):</a:t>
            </a:r>
            <a:br>
              <a:rPr lang="en-US" sz="1600" dirty="0" smtClean="0">
                <a:solidFill>
                  <a:schemeClr val="tx1"/>
                </a:solidFill>
                <a:effectLst/>
              </a:rPr>
            </a:br>
            <a:r>
              <a:rPr lang="en-US" sz="1600" u="sng" dirty="0" smtClean="0">
                <a:solidFill>
                  <a:schemeClr val="tx1"/>
                </a:solidFill>
                <a:effectLst/>
                <a:hlinkClick r:id="rId6"/>
              </a:rPr>
              <a:t>People born in countries with an HBV prevalence of ≥2%</a:t>
            </a:r>
            <a:r>
              <a:rPr lang="en-US" sz="1600" dirty="0" smtClean="0">
                <a:solidFill>
                  <a:schemeClr val="tx1"/>
                </a:solidFill>
                <a:effectLst/>
              </a:rPr>
              <a:t/>
            </a:r>
            <a:br>
              <a:rPr lang="en-US" sz="1600" dirty="0" smtClean="0">
                <a:solidFill>
                  <a:schemeClr val="tx1"/>
                </a:solidFill>
                <a:effectLst/>
              </a:rPr>
            </a:br>
            <a:r>
              <a:rPr lang="en-US" sz="1600" dirty="0" smtClean="0">
                <a:solidFill>
                  <a:schemeClr val="tx1"/>
                </a:solidFill>
                <a:effectLst/>
              </a:rPr>
              <a:t>People born in the United States not vaccinated as infants whose parents were born in regions with high rates of HBV infection (</a:t>
            </a:r>
            <a:r>
              <a:rPr lang="en-US" sz="1600" dirty="0" err="1" smtClean="0">
                <a:solidFill>
                  <a:schemeClr val="tx1"/>
                </a:solidFill>
                <a:effectLst/>
              </a:rPr>
              <a:t>HBsAg</a:t>
            </a:r>
            <a:r>
              <a:rPr lang="en-US" sz="1600" dirty="0" smtClean="0">
                <a:solidFill>
                  <a:schemeClr val="tx1"/>
                </a:solidFill>
                <a:effectLst/>
              </a:rPr>
              <a:t> prevalence of ≥8%)</a:t>
            </a:r>
            <a:br>
              <a:rPr lang="en-US" sz="1600" dirty="0" smtClean="0">
                <a:solidFill>
                  <a:schemeClr val="tx1"/>
                </a:solidFill>
                <a:effectLst/>
              </a:rPr>
            </a:br>
            <a:r>
              <a:rPr lang="en-US" sz="1600" dirty="0" smtClean="0">
                <a:solidFill>
                  <a:schemeClr val="tx1"/>
                </a:solidFill>
                <a:effectLst/>
              </a:rPr>
              <a:t>Men who have sex with men</a:t>
            </a:r>
            <a:br>
              <a:rPr lang="en-US" sz="1600" dirty="0" smtClean="0">
                <a:solidFill>
                  <a:schemeClr val="tx1"/>
                </a:solidFill>
                <a:effectLst/>
              </a:rPr>
            </a:br>
            <a:r>
              <a:rPr lang="en-US" sz="1600" dirty="0" smtClean="0">
                <a:solidFill>
                  <a:schemeClr val="tx1"/>
                </a:solidFill>
                <a:effectLst/>
              </a:rPr>
              <a:t>People who inject drugs</a:t>
            </a:r>
            <a:br>
              <a:rPr lang="en-US" sz="1600" dirty="0" smtClean="0">
                <a:solidFill>
                  <a:schemeClr val="tx1"/>
                </a:solidFill>
                <a:effectLst/>
              </a:rPr>
            </a:br>
            <a:r>
              <a:rPr lang="en-US" sz="1600" dirty="0" smtClean="0">
                <a:solidFill>
                  <a:schemeClr val="tx1"/>
                </a:solidFill>
                <a:effectLst/>
              </a:rPr>
              <a:t>People with HIV</a:t>
            </a:r>
            <a:br>
              <a:rPr lang="en-US" sz="1600" dirty="0" smtClean="0">
                <a:solidFill>
                  <a:schemeClr val="tx1"/>
                </a:solidFill>
                <a:effectLst/>
              </a:rPr>
            </a:br>
            <a:r>
              <a:rPr lang="en-US" sz="1600" dirty="0" smtClean="0">
                <a:solidFill>
                  <a:schemeClr val="tx1"/>
                </a:solidFill>
                <a:effectLst/>
              </a:rPr>
              <a:t>Household and sexual contacts of HBV-infected people</a:t>
            </a:r>
            <a:br>
              <a:rPr lang="en-US" sz="1600" dirty="0" smtClean="0">
                <a:solidFill>
                  <a:schemeClr val="tx1"/>
                </a:solidFill>
                <a:effectLst/>
              </a:rPr>
            </a:br>
            <a:r>
              <a:rPr lang="en-US" sz="1600" dirty="0" err="1" smtClean="0">
                <a:solidFill>
                  <a:schemeClr val="tx1"/>
                </a:solidFill>
                <a:effectLst/>
              </a:rPr>
              <a:t>People</a:t>
            </a:r>
            <a:r>
              <a:rPr lang="en-US" sz="1600" dirty="0" smtClean="0">
                <a:solidFill>
                  <a:schemeClr val="tx1"/>
                </a:solidFill>
                <a:effectLst/>
              </a:rPr>
              <a:t> requiring immunosuppressive therapy</a:t>
            </a:r>
            <a:br>
              <a:rPr lang="en-US" sz="1600" dirty="0" smtClean="0">
                <a:solidFill>
                  <a:schemeClr val="tx1"/>
                </a:solidFill>
                <a:effectLst/>
              </a:rPr>
            </a:br>
            <a:r>
              <a:rPr lang="en-US" sz="1600" dirty="0" smtClean="0">
                <a:solidFill>
                  <a:schemeClr val="tx1"/>
                </a:solidFill>
                <a:effectLst/>
              </a:rPr>
              <a:t>People with end-stage renal disease (including hemodialysis patients)</a:t>
            </a:r>
            <a:br>
              <a:rPr lang="en-US" sz="1600" dirty="0" smtClean="0">
                <a:solidFill>
                  <a:schemeClr val="tx1"/>
                </a:solidFill>
                <a:effectLst/>
              </a:rPr>
            </a:br>
            <a:r>
              <a:rPr lang="en-US" sz="1600" dirty="0" smtClean="0">
                <a:solidFill>
                  <a:schemeClr val="tx1"/>
                </a:solidFill>
                <a:effectLst/>
              </a:rPr>
              <a:t>Blood and tissue donors</a:t>
            </a:r>
            <a:br>
              <a:rPr lang="en-US" sz="1600" dirty="0" smtClean="0">
                <a:solidFill>
                  <a:schemeClr val="tx1"/>
                </a:solidFill>
                <a:effectLst/>
              </a:rPr>
            </a:br>
            <a:r>
              <a:rPr lang="en-US" sz="1600" dirty="0" smtClean="0">
                <a:solidFill>
                  <a:schemeClr val="tx1"/>
                </a:solidFill>
                <a:effectLst/>
              </a:rPr>
              <a:t>People with elevated alanine aminotransferase levels (</a:t>
            </a:r>
            <a:r>
              <a:rPr lang="en-US" sz="1600" u="sng" dirty="0" smtClean="0">
                <a:solidFill>
                  <a:schemeClr val="tx1"/>
                </a:solidFill>
                <a:effectLst/>
              </a:rPr>
              <a:t>&gt;</a:t>
            </a:r>
            <a:r>
              <a:rPr lang="en-US" sz="1600" dirty="0" smtClean="0">
                <a:solidFill>
                  <a:schemeClr val="tx1"/>
                </a:solidFill>
                <a:effectLst/>
              </a:rPr>
              <a:t>19 IU/L for women and </a:t>
            </a:r>
            <a:r>
              <a:rPr lang="en-US" sz="1600" u="sng" dirty="0" smtClean="0">
                <a:solidFill>
                  <a:schemeClr val="tx1"/>
                </a:solidFill>
                <a:effectLst/>
              </a:rPr>
              <a:t>&gt;</a:t>
            </a:r>
            <a:r>
              <a:rPr lang="en-US" sz="1600" dirty="0" smtClean="0">
                <a:solidFill>
                  <a:schemeClr val="tx1"/>
                </a:solidFill>
                <a:effectLst/>
              </a:rPr>
              <a:t>30 IU/L for men)</a:t>
            </a:r>
            <a:br>
              <a:rPr lang="en-US" sz="1600" dirty="0" smtClean="0">
                <a:solidFill>
                  <a:schemeClr val="tx1"/>
                </a:solidFill>
                <a:effectLst/>
              </a:rPr>
            </a:br>
            <a:r>
              <a:rPr lang="en-US" sz="1600" dirty="0" smtClean="0">
                <a:solidFill>
                  <a:schemeClr val="tx1"/>
                </a:solidFill>
                <a:effectLst/>
              </a:rPr>
              <a:t>Pregnant women (hepatitis B surface antigen [</a:t>
            </a:r>
            <a:r>
              <a:rPr lang="en-US" sz="1600" dirty="0" err="1" smtClean="0">
                <a:solidFill>
                  <a:schemeClr val="tx1"/>
                </a:solidFill>
                <a:effectLst/>
              </a:rPr>
              <a:t>HBsAg</a:t>
            </a:r>
            <a:r>
              <a:rPr lang="en-US" sz="1600" dirty="0" smtClean="0">
                <a:solidFill>
                  <a:schemeClr val="tx1"/>
                </a:solidFill>
                <a:effectLst/>
              </a:rPr>
              <a:t>] only is recommended)</a:t>
            </a:r>
            <a:br>
              <a:rPr lang="en-US" sz="1600" dirty="0" smtClean="0">
                <a:solidFill>
                  <a:schemeClr val="tx1"/>
                </a:solidFill>
                <a:effectLst/>
              </a:rPr>
            </a:br>
            <a:r>
              <a:rPr lang="en-US" sz="1600" dirty="0" smtClean="0">
                <a:solidFill>
                  <a:schemeClr val="tx1"/>
                </a:solidFill>
                <a:effectLst/>
              </a:rPr>
              <a:t>Infants born to HBV-infected mothers (</a:t>
            </a:r>
            <a:r>
              <a:rPr lang="en-US" sz="1600" dirty="0" err="1" smtClean="0">
                <a:solidFill>
                  <a:schemeClr val="tx1"/>
                </a:solidFill>
                <a:effectLst/>
              </a:rPr>
              <a:t>HBsAg</a:t>
            </a:r>
            <a:r>
              <a:rPr lang="en-US" sz="1600" dirty="0" smtClean="0">
                <a:solidFill>
                  <a:schemeClr val="tx1"/>
                </a:solidFill>
                <a:effectLst/>
              </a:rPr>
              <a:t> and antibody to hepatitis B surface antigen [anti-HBs] only are recommended)</a:t>
            </a:r>
            <a:r>
              <a:rPr lang="en-US" sz="1600" dirty="0" smtClean="0">
                <a:effectLst/>
              </a:rPr>
              <a:t/>
            </a:r>
            <a:br>
              <a:rPr lang="en-US" sz="1600" dirty="0" smtClean="0">
                <a:effectLst/>
              </a:rPr>
            </a:b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751936976"/>
      </p:ext>
    </p:extLst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0"/>
            <a:ext cx="9067800" cy="1066800"/>
          </a:xfrm>
        </p:spPr>
        <p:txBody>
          <a:bodyPr>
            <a:normAutofit/>
          </a:bodyPr>
          <a:lstStyle/>
          <a:p>
            <a:r>
              <a:rPr lang="en-US" sz="3200" b="1" dirty="0" smtClean="0">
                <a:solidFill>
                  <a:schemeClr val="tx1"/>
                </a:solidFill>
                <a:effectLst/>
              </a:rPr>
              <a:t>What are the signs and symptoms of HBV infection?</a:t>
            </a:r>
            <a:endParaRPr lang="en-US" sz="32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4678363"/>
          </a:xfrm>
        </p:spPr>
        <p:txBody>
          <a:bodyPr>
            <a:normAutofit fontScale="55000" lnSpcReduction="20000"/>
          </a:bodyPr>
          <a:lstStyle/>
          <a:p>
            <a:r>
              <a:rPr lang="en-US" dirty="0" smtClean="0">
                <a:solidFill>
                  <a:schemeClr val="tx1"/>
                </a:solidFill>
                <a:effectLst/>
              </a:rPr>
              <a:t/>
            </a:r>
            <a:br>
              <a:rPr lang="en-US" dirty="0" smtClean="0">
                <a:solidFill>
                  <a:schemeClr val="tx1"/>
                </a:solidFill>
                <a:effectLst/>
              </a:rPr>
            </a:br>
            <a:r>
              <a:rPr lang="en-US" dirty="0" smtClean="0">
                <a:solidFill>
                  <a:schemeClr val="tx1"/>
                </a:solidFill>
                <a:effectLst/>
              </a:rPr>
              <a:t>Not all people with acute HBV infection have symptoms. The presence of signs and symptoms varies by age. Most children &lt;5 years of age and newly infected immunosuppressed adults are generally asymptomatic, whereas 30%–50% of people age ≥5 years have signs and symptoms (</a:t>
            </a:r>
            <a:r>
              <a:rPr lang="en-US" u="sng" dirty="0" smtClean="0">
                <a:solidFill>
                  <a:schemeClr val="tx1"/>
                </a:solidFill>
                <a:effectLst/>
                <a:hlinkClick r:id="rId2"/>
              </a:rPr>
              <a:t>6</a:t>
            </a:r>
            <a:r>
              <a:rPr lang="en-US" dirty="0" smtClean="0">
                <a:solidFill>
                  <a:schemeClr val="tx1"/>
                </a:solidFill>
                <a:effectLst/>
              </a:rPr>
              <a:t>). When present, signs and symptoms of acute HBV infections can include</a:t>
            </a:r>
            <a:br>
              <a:rPr lang="en-US" dirty="0" smtClean="0">
                <a:solidFill>
                  <a:schemeClr val="tx1"/>
                </a:solidFill>
                <a:effectLst/>
              </a:rPr>
            </a:br>
            <a:r>
              <a:rPr lang="en-US" dirty="0" smtClean="0">
                <a:solidFill>
                  <a:schemeClr val="tx1"/>
                </a:solidFill>
                <a:effectLst/>
              </a:rPr>
              <a:t>fever,</a:t>
            </a:r>
            <a:r>
              <a:rPr lang="en-US" dirty="0" smtClean="0">
                <a:solidFill>
                  <a:srgbClr val="C00000"/>
                </a:solidFill>
                <a:effectLst/>
              </a:rPr>
              <a:t/>
            </a:r>
            <a:br>
              <a:rPr lang="en-US" dirty="0" smtClean="0">
                <a:solidFill>
                  <a:srgbClr val="C00000"/>
                </a:solidFill>
                <a:effectLst/>
              </a:rPr>
            </a:br>
            <a:r>
              <a:rPr lang="en-US" dirty="0" smtClean="0">
                <a:solidFill>
                  <a:srgbClr val="C00000"/>
                </a:solidFill>
                <a:effectLst/>
              </a:rPr>
              <a:t>fatigue,</a:t>
            </a:r>
            <a:br>
              <a:rPr lang="en-US" dirty="0" smtClean="0">
                <a:solidFill>
                  <a:srgbClr val="C00000"/>
                </a:solidFill>
                <a:effectLst/>
              </a:rPr>
            </a:br>
            <a:r>
              <a:rPr lang="en-US" dirty="0" smtClean="0">
                <a:solidFill>
                  <a:srgbClr val="C00000"/>
                </a:solidFill>
                <a:effectLst/>
              </a:rPr>
              <a:t>loss of appetite,</a:t>
            </a:r>
            <a:br>
              <a:rPr lang="en-US" dirty="0" smtClean="0">
                <a:solidFill>
                  <a:srgbClr val="C00000"/>
                </a:solidFill>
                <a:effectLst/>
              </a:rPr>
            </a:br>
            <a:r>
              <a:rPr lang="en-US" dirty="0" smtClean="0">
                <a:solidFill>
                  <a:srgbClr val="C00000"/>
                </a:solidFill>
                <a:effectLst/>
              </a:rPr>
              <a:t>nausea,</a:t>
            </a:r>
            <a:br>
              <a:rPr lang="en-US" dirty="0" smtClean="0">
                <a:solidFill>
                  <a:srgbClr val="C00000"/>
                </a:solidFill>
                <a:effectLst/>
              </a:rPr>
            </a:br>
            <a:r>
              <a:rPr lang="en-US" dirty="0" smtClean="0">
                <a:solidFill>
                  <a:srgbClr val="C00000"/>
                </a:solidFill>
                <a:effectLst/>
              </a:rPr>
              <a:t>vomiting,</a:t>
            </a:r>
            <a:br>
              <a:rPr lang="en-US" dirty="0" smtClean="0">
                <a:solidFill>
                  <a:srgbClr val="C00000"/>
                </a:solidFill>
                <a:effectLst/>
              </a:rPr>
            </a:br>
            <a:r>
              <a:rPr lang="en-US" dirty="0" smtClean="0">
                <a:solidFill>
                  <a:srgbClr val="C00000"/>
                </a:solidFill>
                <a:effectLst/>
              </a:rPr>
              <a:t>abdominal pain,</a:t>
            </a:r>
            <a:br>
              <a:rPr lang="en-US" dirty="0" smtClean="0">
                <a:solidFill>
                  <a:srgbClr val="C00000"/>
                </a:solidFill>
                <a:effectLst/>
              </a:rPr>
            </a:br>
            <a:r>
              <a:rPr lang="en-US" dirty="0" smtClean="0">
                <a:solidFill>
                  <a:srgbClr val="C00000"/>
                </a:solidFill>
                <a:effectLst/>
              </a:rPr>
              <a:t>dark urine,</a:t>
            </a:r>
            <a:br>
              <a:rPr lang="en-US" dirty="0" smtClean="0">
                <a:solidFill>
                  <a:srgbClr val="C00000"/>
                </a:solidFill>
                <a:effectLst/>
              </a:rPr>
            </a:br>
            <a:r>
              <a:rPr lang="en-US" dirty="0" smtClean="0">
                <a:solidFill>
                  <a:srgbClr val="C00000"/>
                </a:solidFill>
                <a:effectLst/>
              </a:rPr>
              <a:t>clay-colored stool,</a:t>
            </a:r>
            <a:br>
              <a:rPr lang="en-US" dirty="0" smtClean="0">
                <a:solidFill>
                  <a:srgbClr val="C00000"/>
                </a:solidFill>
                <a:effectLst/>
              </a:rPr>
            </a:br>
            <a:r>
              <a:rPr lang="en-US" dirty="0" smtClean="0">
                <a:solidFill>
                  <a:srgbClr val="C00000"/>
                </a:solidFill>
                <a:effectLst/>
              </a:rPr>
              <a:t>joint pain, and</a:t>
            </a:r>
            <a:br>
              <a:rPr lang="en-US" dirty="0" smtClean="0">
                <a:solidFill>
                  <a:srgbClr val="C00000"/>
                </a:solidFill>
                <a:effectLst/>
              </a:rPr>
            </a:br>
            <a:r>
              <a:rPr lang="en-US" dirty="0" smtClean="0">
                <a:solidFill>
                  <a:srgbClr val="C00000"/>
                </a:solidFill>
                <a:effectLst/>
              </a:rPr>
              <a:t>jaundice.</a:t>
            </a:r>
            <a:br>
              <a:rPr lang="en-US" dirty="0" smtClean="0">
                <a:solidFill>
                  <a:srgbClr val="C00000"/>
                </a:solidFill>
                <a:effectLst/>
              </a:rPr>
            </a:br>
            <a:r>
              <a:rPr lang="en-US" dirty="0" smtClean="0">
                <a:solidFill>
                  <a:schemeClr val="tx1"/>
                </a:solidFill>
                <a:effectLst/>
              </a:rPr>
              <a:t>Most people with chronic HBV infection are asymptomatic and have no evidence of liver disease or injury. However, some people develop chronic hepatitis (elevation of AST/ALT), cirrhosis, or hepatocellular carcinoma (i.e., primary liver cancer).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9215493"/>
      </p:ext>
    </p:extLst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>
            <a:normAutofit fontScale="90000"/>
          </a:bodyPr>
          <a:lstStyle/>
          <a:p>
            <a:r>
              <a:rPr lang="en-US" sz="3600" b="1" dirty="0" smtClean="0">
                <a:effectLst/>
              </a:rPr>
              <a:t/>
            </a:r>
            <a:br>
              <a:rPr lang="en-US" sz="3600" b="1" dirty="0" smtClean="0">
                <a:effectLst/>
              </a:rPr>
            </a:br>
            <a:r>
              <a:rPr lang="en-US" sz="3600" b="1" dirty="0" smtClean="0">
                <a:effectLst/>
              </a:rPr>
              <a:t>What is the incubation period for hepatitis B?</a:t>
            </a:r>
            <a:r>
              <a:rPr lang="en-US" dirty="0" smtClean="0">
                <a:effectLst/>
              </a:rPr>
              <a:t/>
            </a:r>
            <a:br>
              <a:rPr lang="en-US" dirty="0" smtClean="0">
                <a:effectLst/>
              </a:rPr>
            </a:b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4495800"/>
            <a:ext cx="8762999" cy="22098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422787" y="1371600"/>
            <a:ext cx="86868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dirty="0" smtClean="0">
                <a:effectLst/>
              </a:rPr>
              <a:t>If symptoms occur, they begin an average of 90 days (range: 60–150 days) after exposure to HBV.</a:t>
            </a:r>
          </a:p>
          <a:p>
            <a:pPr algn="l"/>
            <a:r>
              <a:rPr lang="en-US" dirty="0" smtClean="0">
                <a:effectLst/>
              </a:rPr>
              <a:t>When symptoms of acute hepatitis B occur, how long do they usually last?</a:t>
            </a:r>
          </a:p>
          <a:p>
            <a:pPr algn="l"/>
            <a:r>
              <a:rPr lang="en-US" dirty="0" smtClean="0">
                <a:effectLst/>
              </a:rPr>
              <a:t>Symptoms typically last for several weeks but can persist for up to 6 months.</a:t>
            </a:r>
            <a:endParaRPr lang="en-US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672603640"/>
      </p:ext>
    </p:extLst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4748"/>
            <a:ext cx="9144000" cy="6843252"/>
          </a:xfrm>
        </p:spPr>
      </p:pic>
    </p:spTree>
    <p:extLst>
      <p:ext uri="{BB962C8B-B14F-4D97-AF65-F5344CB8AC3E}">
        <p14:creationId xmlns:p14="http://schemas.microsoft.com/office/powerpoint/2010/main" val="990292805"/>
      </p:ext>
    </p:extLst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>
            <a:normAutofit fontScale="90000"/>
          </a:bodyPr>
          <a:lstStyle/>
          <a:p>
            <a:r>
              <a:rPr lang="en-US" sz="3600" b="1" dirty="0" smtClean="0">
                <a:effectLst/>
              </a:rPr>
              <a:t/>
            </a:r>
            <a:br>
              <a:rPr lang="en-US" sz="3600" b="1" dirty="0" smtClean="0">
                <a:effectLst/>
              </a:rPr>
            </a:br>
            <a:r>
              <a:rPr lang="en-US" dirty="0" smtClean="0">
                <a:effectLst/>
              </a:rPr>
              <a:t/>
            </a:r>
            <a:br>
              <a:rPr lang="en-US" dirty="0" smtClean="0">
                <a:effectLst/>
              </a:rPr>
            </a:b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4495800"/>
            <a:ext cx="8762999" cy="22098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609600" y="533400"/>
            <a:ext cx="7924800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dirty="0" smtClean="0">
                <a:effectLst/>
              </a:rPr>
              <a:t>How serious is chronic HBV infection?</a:t>
            </a:r>
            <a:endParaRPr lang="en-US" b="1" dirty="0"/>
          </a:p>
          <a:p>
            <a:endParaRPr lang="en-US" dirty="0" smtClean="0"/>
          </a:p>
          <a:p>
            <a:pPr algn="l"/>
            <a:r>
              <a:rPr lang="en-US" dirty="0" smtClean="0">
                <a:effectLst/>
              </a:rPr>
              <a:t>Approximately 25% of people who become chronically infected during childhood and 15% of those who become chronically infected after childhood die prematurely from cirrhosis or liver cancer, and most remain asymptomatic until onset of cirrhosis or end-stage liver disease </a:t>
            </a:r>
          </a:p>
          <a:p>
            <a:pPr algn="l"/>
            <a:endParaRPr lang="en-US" b="1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625940193"/>
      </p:ext>
    </p:extLst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4000" dirty="0" smtClean="0">
                <a:effectLst/>
              </a:rPr>
              <a:t/>
            </a:r>
            <a:br>
              <a:rPr lang="en-US" sz="4000" dirty="0" smtClean="0">
                <a:effectLst/>
              </a:rPr>
            </a:br>
            <a:r>
              <a:rPr lang="en-US" sz="4000" b="1" dirty="0" smtClean="0">
                <a:effectLst/>
              </a:rPr>
              <a:t>What tests are used to identify patients with hepatitis B?</a:t>
            </a:r>
            <a:r>
              <a:rPr lang="en-US" dirty="0" smtClean="0">
                <a:effectLst/>
              </a:rPr>
              <a:t/>
            </a:r>
            <a:br>
              <a:rPr lang="en-US" dirty="0" smtClean="0">
                <a:effectLst/>
              </a:rPr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1800" dirty="0" smtClean="0">
                <a:effectLst/>
              </a:rPr>
              <a:t>Three different serologic tests are needed (hepatitis B surface antigen [</a:t>
            </a:r>
            <a:r>
              <a:rPr lang="en-US" sz="1800" dirty="0" err="1" smtClean="0">
                <a:effectLst/>
              </a:rPr>
              <a:t>HBsAg</a:t>
            </a:r>
            <a:r>
              <a:rPr lang="en-US" sz="1800" dirty="0" smtClean="0">
                <a:effectLst/>
              </a:rPr>
              <a:t>], hepatitis B surface antibody [anti-HBs], and total hepatitis B core antibody [anti-</a:t>
            </a:r>
            <a:r>
              <a:rPr lang="en-US" sz="1800" dirty="0" err="1" smtClean="0">
                <a:effectLst/>
              </a:rPr>
              <a:t>HBc</a:t>
            </a:r>
            <a:r>
              <a:rPr lang="en-US" sz="1800" dirty="0" smtClean="0">
                <a:effectLst/>
              </a:rPr>
              <a:t>]) to determine whether a patient</a:t>
            </a:r>
          </a:p>
          <a:p>
            <a:r>
              <a:rPr lang="en-US" sz="1800" dirty="0" smtClean="0">
                <a:effectLst/>
              </a:rPr>
              <a:t>has acute or chronic HBV infection and is in need of post-test counseling and linkage to care,</a:t>
            </a:r>
          </a:p>
          <a:p>
            <a:r>
              <a:rPr lang="en-US" sz="1800" dirty="0" smtClean="0">
                <a:effectLst/>
              </a:rPr>
              <a:t>is immune to HBV as a result of prior infection or vaccination (in conjunction with vaccination history), or</a:t>
            </a:r>
          </a:p>
          <a:p>
            <a:r>
              <a:rPr lang="en-US" sz="1800" dirty="0" smtClean="0">
                <a:effectLst/>
              </a:rPr>
              <a:t>is susceptible to infection and in need of vaccination.</a:t>
            </a:r>
          </a:p>
          <a:p>
            <a:r>
              <a:rPr lang="en-US" sz="1800" dirty="0" smtClean="0">
                <a:effectLst/>
              </a:rPr>
              <a:t>For detailed information about HBV screening and specific serologic markers, see </a:t>
            </a:r>
            <a:r>
              <a:rPr lang="en-US" sz="1800" u="sng" dirty="0" smtClean="0">
                <a:effectLst/>
                <a:hlinkClick r:id="rId2"/>
              </a:rPr>
              <a:t>Interpretation of Hepatitis B Serologic Test </a:t>
            </a:r>
            <a:r>
              <a:rPr lang="en-US" sz="1800" u="sng" dirty="0" err="1" smtClean="0">
                <a:effectLst/>
                <a:hlinkClick r:id="rId2"/>
              </a:rPr>
              <a:t>Results</a:t>
            </a:r>
            <a:r>
              <a:rPr lang="en-US" sz="1800" dirty="0" err="1" smtClean="0">
                <a:effectLst/>
                <a:hlinkClick r:id="rId2"/>
              </a:rPr>
              <a:t>pdf</a:t>
            </a:r>
            <a:r>
              <a:rPr lang="en-US" sz="1800" dirty="0" smtClean="0">
                <a:effectLst/>
                <a:hlinkClick r:id="rId2"/>
              </a:rPr>
              <a:t> icon</a:t>
            </a:r>
            <a:endParaRPr lang="en-US" sz="1800" dirty="0" smtClean="0"/>
          </a:p>
          <a:p>
            <a:endParaRPr lang="en-US" sz="1800" dirty="0"/>
          </a:p>
        </p:txBody>
      </p:sp>
      <p:pic>
        <p:nvPicPr>
          <p:cNvPr id="4" name="Picture 2" descr="C:\Users\Sepehr Commer\Desktop\hepatit-b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65" y="5105400"/>
            <a:ext cx="9144000" cy="1752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62213786"/>
      </p:ext>
    </p:extLst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4000" dirty="0" smtClean="0"/>
              <a:t/>
            </a:r>
            <a:br>
              <a:rPr lang="en-US" sz="4000" dirty="0" smtClean="0"/>
            </a:br>
            <a:r>
              <a:rPr lang="en-US" sz="4000" dirty="0" smtClean="0"/>
              <a:t>Interpretation of Hepatitis B Serologic Test Results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2677751"/>
      </p:ext>
    </p:extLst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/>
          <a:lstStyle/>
          <a:p>
            <a:r>
              <a:rPr lang="en-US" dirty="0" smtClean="0">
                <a:effectLst/>
              </a:rPr>
              <a:t>How is HBV infection treated?</a:t>
            </a:r>
            <a:endParaRPr lang="en-US" dirty="0"/>
          </a:p>
        </p:txBody>
      </p:sp>
      <p:pic>
        <p:nvPicPr>
          <p:cNvPr id="547842" name="Picture 2" descr="C:\Users\Sepehr Commer\Desktop\images (1)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23" y="4406920"/>
            <a:ext cx="9144000" cy="2451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287594" y="990600"/>
            <a:ext cx="838200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dirty="0" smtClean="0">
                <a:effectLst/>
              </a:rPr>
              <a:t/>
            </a:r>
            <a:br>
              <a:rPr lang="en-US" dirty="0" smtClean="0">
                <a:effectLst/>
              </a:rPr>
            </a:br>
            <a:r>
              <a:rPr lang="en-US" dirty="0" smtClean="0">
                <a:effectLst/>
              </a:rPr>
              <a:t>People with acute infection are provided supportive treatment depending on their symptoms. For people with chronic infection, several antiviral medications are </a:t>
            </a:r>
            <a:r>
              <a:rPr lang="en-US" dirty="0" err="1" smtClean="0">
                <a:effectLst/>
              </a:rPr>
              <a:t>availabl</a:t>
            </a:r>
            <a:r>
              <a:rPr lang="en-US" dirty="0" smtClean="0">
                <a:effectLst/>
              </a:rPr>
              <a:t>; these patients require linkage to care with regular monitoring to prevent liver damage and/or hepatocellular carcinoma.  The American Association for the Study of Liver Diseases </a:t>
            </a:r>
            <a:r>
              <a:rPr lang="en-US" u="sng" dirty="0" smtClean="0">
                <a:effectLst/>
                <a:hlinkClick r:id="rId3"/>
              </a:rPr>
              <a:t>(AASLD) has published practice guidelines for the treatment of chronic hepatitis B</a:t>
            </a:r>
            <a:r>
              <a:rPr lang="en-US" dirty="0" smtClean="0">
                <a:effectLst/>
              </a:rPr>
              <a:t/>
            </a:r>
            <a:br>
              <a:rPr lang="en-US" dirty="0" smtClean="0">
                <a:effectLst/>
              </a:rPr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7733524"/>
      </p:ext>
    </p:extLst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62200" y="274638"/>
            <a:ext cx="5638801" cy="792162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0000"/>
                </a:solidFill>
                <a:effectLst/>
              </a:rPr>
              <a:t>Hepatitis B Vaccination</a:t>
            </a:r>
            <a:r>
              <a:rPr lang="en-US" dirty="0" smtClean="0">
                <a:effectLst/>
              </a:rPr>
              <a:t/>
            </a:r>
            <a:br>
              <a:rPr lang="en-US" dirty="0" smtClean="0">
                <a:effectLst/>
              </a:rPr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685800"/>
            <a:ext cx="8229600" cy="5440363"/>
          </a:xfrm>
        </p:spPr>
        <p:txBody>
          <a:bodyPr>
            <a:normAutofit lnSpcReduction="10000"/>
          </a:bodyPr>
          <a:lstStyle/>
          <a:p>
            <a:r>
              <a:rPr lang="en-US" dirty="0" smtClean="0">
                <a:effectLst/>
              </a:rPr>
              <a:t>Who should be vaccinated against hepatitis B?</a:t>
            </a:r>
            <a:endParaRPr lang="fa-IR" dirty="0" smtClean="0">
              <a:effectLst/>
            </a:endParaRPr>
          </a:p>
          <a:p>
            <a:r>
              <a:rPr lang="en-US" sz="2000" dirty="0" smtClean="0">
                <a:effectLst/>
              </a:rPr>
              <a:t>The </a:t>
            </a:r>
            <a:r>
              <a:rPr lang="en-US" sz="2000" u="sng" dirty="0" smtClean="0">
                <a:effectLst/>
                <a:hlinkClick r:id="rId2"/>
              </a:rPr>
              <a:t>Advisory Committee on Immunization Practices (ACIP) recommends that the following people receive hepatitis B vaccination</a:t>
            </a:r>
            <a:r>
              <a:rPr lang="en-US" sz="2000" dirty="0" smtClean="0">
                <a:effectLst/>
              </a:rPr>
              <a:t>:</a:t>
            </a:r>
          </a:p>
          <a:p>
            <a:r>
              <a:rPr lang="en-US" sz="2000" dirty="0" smtClean="0">
                <a:effectLst/>
              </a:rPr>
              <a:t>All infants</a:t>
            </a:r>
          </a:p>
          <a:p>
            <a:r>
              <a:rPr lang="en-US" sz="2000" dirty="0" smtClean="0">
                <a:effectLst/>
              </a:rPr>
              <a:t>Unvaccinated children aged &lt;19 years</a:t>
            </a:r>
          </a:p>
          <a:p>
            <a:r>
              <a:rPr lang="en-US" sz="2000" dirty="0" smtClean="0">
                <a:effectLst/>
              </a:rPr>
              <a:t>People at risk for infection by sexual exposure</a:t>
            </a:r>
          </a:p>
          <a:p>
            <a:pPr lvl="1"/>
            <a:r>
              <a:rPr lang="en-US" sz="2000" dirty="0" smtClean="0">
                <a:effectLst/>
              </a:rPr>
              <a:t>Sex partners of people testing positive for hepatitis B surface antigen (</a:t>
            </a:r>
            <a:r>
              <a:rPr lang="en-US" sz="2000" dirty="0" err="1" smtClean="0">
                <a:effectLst/>
              </a:rPr>
              <a:t>HBsAg</a:t>
            </a:r>
            <a:r>
              <a:rPr lang="en-US" sz="2000" dirty="0" smtClean="0">
                <a:effectLst/>
              </a:rPr>
              <a:t>)</a:t>
            </a:r>
          </a:p>
          <a:p>
            <a:pPr lvl="1"/>
            <a:r>
              <a:rPr lang="en-US" sz="2000" dirty="0" smtClean="0">
                <a:effectLst/>
              </a:rPr>
              <a:t>Sexually active people who are not in a long-term, mutually monogamous relationship (e.g., people with more than one sex partner during the previous 6 months)</a:t>
            </a:r>
          </a:p>
          <a:p>
            <a:pPr lvl="1"/>
            <a:r>
              <a:rPr lang="en-US" sz="2000" dirty="0" smtClean="0">
                <a:effectLst/>
              </a:rPr>
              <a:t>People seeking evaluation or treatment for a sexually transmitted infection</a:t>
            </a:r>
          </a:p>
          <a:p>
            <a:pPr lvl="1"/>
            <a:r>
              <a:rPr lang="en-US" sz="2000" dirty="0" smtClean="0">
                <a:effectLst/>
              </a:rPr>
              <a:t>Men who have sex with men</a:t>
            </a:r>
          </a:p>
          <a:p>
            <a:pPr marL="0" indent="0">
              <a:buNone/>
            </a:pPr>
            <a:r>
              <a:rPr lang="en-US" sz="2000" dirty="0" smtClean="0">
                <a:effectLst/>
              </a:rPr>
              <a:t/>
            </a:r>
            <a:br>
              <a:rPr lang="en-US" sz="2000" dirty="0" smtClean="0">
                <a:effectLst/>
              </a:rPr>
            </a:br>
            <a:endParaRPr lang="en-US" sz="2000" dirty="0" smtClean="0">
              <a:effectLst/>
            </a:endParaRPr>
          </a:p>
          <a:p>
            <a:endParaRPr lang="en-US" dirty="0"/>
          </a:p>
        </p:txBody>
      </p:sp>
      <p:pic>
        <p:nvPicPr>
          <p:cNvPr id="548866" name="Picture 2" descr="C:\Users\Sepehr Commer\Desktop\download (5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2619375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9173503"/>
      </p:ext>
    </p:extLst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14400"/>
            <a:ext cx="8229600" cy="5211763"/>
          </a:xfrm>
        </p:spPr>
        <p:txBody>
          <a:bodyPr>
            <a:normAutofit/>
          </a:bodyPr>
          <a:lstStyle/>
          <a:p>
            <a:r>
              <a:rPr lang="en-US" sz="1600" dirty="0" smtClean="0">
                <a:effectLst/>
              </a:rPr>
              <a:t>People at risk for infection by percutaneous or mucosal exposure to blood</a:t>
            </a:r>
          </a:p>
          <a:p>
            <a:pPr lvl="1"/>
            <a:r>
              <a:rPr lang="en-US" sz="1600" dirty="0" smtClean="0">
                <a:effectLst/>
              </a:rPr>
              <a:t>People who currently inject or have recently injected drugs</a:t>
            </a:r>
          </a:p>
          <a:p>
            <a:pPr lvl="1"/>
            <a:r>
              <a:rPr lang="en-US" sz="1600" dirty="0" smtClean="0">
                <a:effectLst/>
              </a:rPr>
              <a:t>Household contacts of people who are </a:t>
            </a:r>
            <a:r>
              <a:rPr lang="en-US" sz="1600" dirty="0" err="1" smtClean="0">
                <a:effectLst/>
              </a:rPr>
              <a:t>HBsAg</a:t>
            </a:r>
            <a:r>
              <a:rPr lang="en-US" sz="1600" dirty="0" smtClean="0">
                <a:effectLst/>
              </a:rPr>
              <a:t>-positive</a:t>
            </a:r>
          </a:p>
          <a:p>
            <a:pPr lvl="1"/>
            <a:r>
              <a:rPr lang="en-US" sz="1600" dirty="0" smtClean="0">
                <a:effectLst/>
              </a:rPr>
              <a:t>Residents and staff of facilities for developmentally disabled people</a:t>
            </a:r>
          </a:p>
          <a:p>
            <a:pPr lvl="1"/>
            <a:r>
              <a:rPr lang="en-US" sz="1600" dirty="0" smtClean="0">
                <a:effectLst/>
              </a:rPr>
              <a:t>Health care and public safety personnel with reasonably anticipated risk for exposure to blood or blood-contaminated body fluids</a:t>
            </a:r>
          </a:p>
          <a:p>
            <a:pPr lvl="1"/>
            <a:r>
              <a:rPr lang="en-US" sz="1600" dirty="0" smtClean="0">
                <a:effectLst/>
              </a:rPr>
              <a:t>Hemodialysis patients and </a:t>
            </a:r>
            <a:r>
              <a:rPr lang="en-US" sz="1600" dirty="0" err="1" smtClean="0">
                <a:effectLst/>
              </a:rPr>
              <a:t>predialysis</a:t>
            </a:r>
            <a:r>
              <a:rPr lang="en-US" sz="1600" dirty="0" smtClean="0">
                <a:effectLst/>
              </a:rPr>
              <a:t>, peritoneal dialysis, and home dialysis patients</a:t>
            </a:r>
          </a:p>
          <a:p>
            <a:pPr lvl="1"/>
            <a:r>
              <a:rPr lang="en-US" sz="1600" dirty="0" smtClean="0">
                <a:effectLst/>
              </a:rPr>
              <a:t>People with diabetes aged 19–59 years; people with diabetes aged ≥60 years at the discretion of the treating clinician</a:t>
            </a:r>
          </a:p>
          <a:p>
            <a:r>
              <a:rPr lang="en-US" sz="1600" dirty="0" smtClean="0">
                <a:effectLst/>
              </a:rPr>
              <a:t>International travelers to countries with high or intermediate levels of endemic hepatitis B virus (HBV) infection (</a:t>
            </a:r>
            <a:r>
              <a:rPr lang="en-US" sz="1600" dirty="0" err="1" smtClean="0">
                <a:effectLst/>
              </a:rPr>
              <a:t>HBsAg</a:t>
            </a:r>
            <a:r>
              <a:rPr lang="en-US" sz="1600" dirty="0" smtClean="0">
                <a:effectLst/>
              </a:rPr>
              <a:t> prevalence of ≥2%)</a:t>
            </a:r>
          </a:p>
          <a:p>
            <a:r>
              <a:rPr lang="en-US" sz="1600" dirty="0" smtClean="0">
                <a:effectLst/>
              </a:rPr>
              <a:t>People with hepatitis C virus infection</a:t>
            </a:r>
          </a:p>
          <a:p>
            <a:r>
              <a:rPr lang="en-US" sz="1600" dirty="0" smtClean="0">
                <a:effectLst/>
              </a:rPr>
              <a:t>People with chronic liver disease (including, but not limited to, people with cirrhosis, fatty liver disease, alcoholic liver disease, autoimmune hepatitis, and an alanine aminotransferase [ALT] or aspartate aminotransferase [AST] level greater than twice the upper limit of normal)</a:t>
            </a:r>
          </a:p>
          <a:p>
            <a:r>
              <a:rPr lang="en-US" sz="1600" dirty="0" smtClean="0">
                <a:effectLst/>
              </a:rPr>
              <a:t>People with HIV infection</a:t>
            </a:r>
          </a:p>
          <a:p>
            <a:r>
              <a:rPr lang="en-US" sz="1600" dirty="0" smtClean="0">
                <a:effectLst/>
              </a:rPr>
              <a:t>People who are incarcerated</a:t>
            </a:r>
          </a:p>
          <a:p>
            <a:r>
              <a:rPr lang="en-US" sz="1600" dirty="0" smtClean="0">
                <a:effectLst/>
              </a:rPr>
              <a:t>All other people seeking protection from HBV infection</a:t>
            </a:r>
          </a:p>
          <a:p>
            <a:endParaRPr lang="en-US" sz="1200" dirty="0"/>
          </a:p>
        </p:txBody>
      </p:sp>
      <p:pic>
        <p:nvPicPr>
          <p:cNvPr id="5" name="Picture 2" descr="C:\Users\Sepehr Commer\Desktop\download (5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2619375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80173600"/>
      </p:ext>
    </p:extLst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18986"/>
            <a:ext cx="8229600" cy="4996014"/>
          </a:xfrm>
        </p:spPr>
        <p:txBody>
          <a:bodyPr>
            <a:normAutofit fontScale="90000"/>
          </a:bodyPr>
          <a:lstStyle/>
          <a:p>
            <a:r>
              <a:rPr lang="en-US" sz="1200" dirty="0" smtClean="0">
                <a:solidFill>
                  <a:schemeClr val="bg2"/>
                </a:solidFill>
                <a:effectLst/>
              </a:rPr>
              <a:t/>
            </a:r>
            <a:br>
              <a:rPr lang="en-US" sz="1200" dirty="0" smtClean="0">
                <a:solidFill>
                  <a:schemeClr val="bg2"/>
                </a:solidFill>
                <a:effectLst/>
              </a:rPr>
            </a:br>
            <a:r>
              <a:rPr lang="en-US" sz="1200" dirty="0">
                <a:solidFill>
                  <a:schemeClr val="bg2"/>
                </a:solidFill>
                <a:effectLst/>
              </a:rPr>
              <a:t/>
            </a:r>
            <a:br>
              <a:rPr lang="en-US" sz="1200" dirty="0">
                <a:solidFill>
                  <a:schemeClr val="bg2"/>
                </a:solidFill>
                <a:effectLst/>
              </a:rPr>
            </a:br>
            <a:r>
              <a:rPr lang="en-US" sz="2700" dirty="0" smtClean="0">
                <a:effectLst/>
              </a:rPr>
              <a:t>International travelers to countries with high or intermediate levels of endemic hepatitis B virus (HBV) infection (</a:t>
            </a:r>
            <a:r>
              <a:rPr lang="en-US" sz="2700" dirty="0" err="1" smtClean="0">
                <a:effectLst/>
              </a:rPr>
              <a:t>HBsAg</a:t>
            </a:r>
            <a:r>
              <a:rPr lang="en-US" sz="2700" dirty="0" smtClean="0">
                <a:effectLst/>
              </a:rPr>
              <a:t> prevalence of ≥2%)</a:t>
            </a:r>
            <a:br>
              <a:rPr lang="en-US" sz="2700" dirty="0" smtClean="0">
                <a:effectLst/>
              </a:rPr>
            </a:br>
            <a:r>
              <a:rPr lang="en-US" sz="2700" dirty="0" smtClean="0">
                <a:effectLst/>
              </a:rPr>
              <a:t>People with hepatitis C virus infection</a:t>
            </a:r>
            <a:br>
              <a:rPr lang="en-US" sz="2700" dirty="0" smtClean="0">
                <a:effectLst/>
              </a:rPr>
            </a:br>
            <a:r>
              <a:rPr lang="en-US" sz="2700" dirty="0" smtClean="0">
                <a:effectLst/>
              </a:rPr>
              <a:t>People with chronic liver disease (including, but not limited to, people with cirrhosis, fatty liver disease, alcoholic liver disease, autoimmune hepatitis, and an alanine aminotransferase [ALT] or aspartate aminotransferase [AST] level greater than twice the upper limit of normal)</a:t>
            </a:r>
            <a:br>
              <a:rPr lang="en-US" sz="2700" dirty="0" smtClean="0">
                <a:effectLst/>
              </a:rPr>
            </a:br>
            <a:r>
              <a:rPr lang="en-US" sz="2700" dirty="0" smtClean="0">
                <a:effectLst/>
              </a:rPr>
              <a:t>People with HIV infection</a:t>
            </a:r>
            <a:br>
              <a:rPr lang="en-US" sz="2700" dirty="0" smtClean="0">
                <a:effectLst/>
              </a:rPr>
            </a:br>
            <a:r>
              <a:rPr lang="en-US" sz="2700" dirty="0" smtClean="0">
                <a:effectLst/>
              </a:rPr>
              <a:t>People who are incarcerated</a:t>
            </a:r>
            <a:br>
              <a:rPr lang="en-US" sz="2700" dirty="0" smtClean="0">
                <a:effectLst/>
              </a:rPr>
            </a:br>
            <a:r>
              <a:rPr lang="en-US" sz="2700" dirty="0" smtClean="0">
                <a:effectLst/>
              </a:rPr>
              <a:t>All other people seeking protection from HBV infection</a:t>
            </a:r>
            <a:r>
              <a:rPr lang="en-US" dirty="0" smtClean="0">
                <a:effectLst/>
              </a:rPr>
              <a:t/>
            </a:r>
            <a:br>
              <a:rPr lang="en-US" dirty="0" smtClean="0">
                <a:effectLst/>
              </a:rPr>
            </a:br>
            <a:endParaRPr lang="en-US" dirty="0"/>
          </a:p>
        </p:txBody>
      </p:sp>
      <p:pic>
        <p:nvPicPr>
          <p:cNvPr id="3" name="Picture 2" descr="C:\Users\Sepehr Commer\Desktop\download (5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2619375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10581268"/>
      </p:ext>
    </p:extLst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8839200" cy="1935162"/>
          </a:xfrm>
        </p:spPr>
        <p:txBody>
          <a:bodyPr>
            <a:normAutofit/>
          </a:bodyPr>
          <a:lstStyle/>
          <a:p>
            <a:r>
              <a:rPr lang="fa-IR" sz="3600" b="1" dirty="0"/>
              <a:t/>
            </a:r>
            <a:br>
              <a:rPr lang="fa-IR" sz="3600" b="1" dirty="0"/>
            </a:br>
            <a:r>
              <a:rPr lang="en-US" sz="2000" dirty="0">
                <a:solidFill>
                  <a:schemeClr val="accent2"/>
                </a:solidFill>
                <a:effectLst/>
              </a:rPr>
              <a:t/>
            </a:r>
            <a:br>
              <a:rPr lang="en-US" sz="2000" dirty="0">
                <a:solidFill>
                  <a:schemeClr val="accent2"/>
                </a:solidFill>
                <a:effectLst/>
              </a:rPr>
            </a:br>
            <a:endParaRPr lang="en-US" sz="2000" dirty="0">
              <a:solidFill>
                <a:schemeClr val="accent2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381000" y="1054681"/>
            <a:ext cx="8458200" cy="3581400"/>
          </a:xfrm>
        </p:spPr>
        <p:txBody>
          <a:bodyPr>
            <a:normAutofit fontScale="85000" lnSpcReduction="10000"/>
          </a:bodyPr>
          <a:lstStyle/>
          <a:p>
            <a:r>
              <a:rPr lang="en-US" dirty="0" smtClean="0">
                <a:effectLst/>
              </a:rPr>
              <a:t>Yes. Following vaccination, anti-HBs levels decline over time. Anti-HBs ≥10 </a:t>
            </a:r>
            <a:r>
              <a:rPr lang="en-US" dirty="0" err="1" smtClean="0">
                <a:effectLst/>
              </a:rPr>
              <a:t>mIU</a:t>
            </a:r>
            <a:r>
              <a:rPr lang="en-US" dirty="0" smtClean="0">
                <a:effectLst/>
              </a:rPr>
              <a:t>/mL is considered a correlate of vaccine-induced protection for people who have completed an approved vaccination series. </a:t>
            </a:r>
            <a:r>
              <a:rPr lang="en-US" dirty="0" err="1" smtClean="0">
                <a:effectLst/>
              </a:rPr>
              <a:t>Immunocompetent</a:t>
            </a:r>
            <a:r>
              <a:rPr lang="en-US" dirty="0" smtClean="0">
                <a:effectLst/>
              </a:rPr>
              <a:t> people who achieve an anti-HBs level ≥10 </a:t>
            </a:r>
            <a:r>
              <a:rPr lang="en-US" dirty="0" err="1" smtClean="0">
                <a:effectLst/>
              </a:rPr>
              <a:t>mIU</a:t>
            </a:r>
            <a:r>
              <a:rPr lang="en-US" dirty="0" smtClean="0">
                <a:effectLst/>
              </a:rPr>
              <a:t>/mL 1–2 months after completing the hepatitis B vaccine series remain protected, even if anti-HBs levels decline to &lt;10 </a:t>
            </a:r>
            <a:r>
              <a:rPr lang="en-US" dirty="0" err="1" smtClean="0">
                <a:effectLst/>
              </a:rPr>
              <a:t>mIU</a:t>
            </a:r>
            <a:r>
              <a:rPr lang="en-US" dirty="0" smtClean="0">
                <a:effectLst/>
              </a:rPr>
              <a:t>/mL beyond that time (presumably because of persistent cellular immunity).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381000" y="228600"/>
            <a:ext cx="82296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b="1" dirty="0" smtClean="0">
                <a:effectLst/>
              </a:rPr>
              <a:t>Can anti-HBs levels following vaccination decline over time?</a:t>
            </a:r>
            <a:r>
              <a:rPr lang="en-US" dirty="0" smtClean="0">
                <a:effectLst/>
              </a:rPr>
              <a:t/>
            </a:r>
            <a:br>
              <a:rPr lang="en-US" dirty="0" smtClean="0">
                <a:effectLst/>
              </a:rPr>
            </a:br>
            <a:endParaRPr lang="en-US" dirty="0"/>
          </a:p>
        </p:txBody>
      </p:sp>
      <p:pic>
        <p:nvPicPr>
          <p:cNvPr id="549890" name="Picture 2" descr="C:\Users\Sepehr Commer\Desktop\سیستم ایمنی بدن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4876800"/>
            <a:ext cx="7924800" cy="17181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07607721"/>
      </p:ext>
    </p:extLst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>
            <a:normAutofit/>
          </a:bodyPr>
          <a:lstStyle/>
          <a:p>
            <a:r>
              <a:rPr lang="en-US" sz="2400" b="1" dirty="0" smtClean="0"/>
              <a:t>Are booster doses of hepatitis B vaccine recommended?</a:t>
            </a:r>
            <a:endParaRPr lang="en-US" sz="24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800" dirty="0">
                <a:effectLst/>
              </a:rPr>
              <a:t>Booster doses are not recommended for people with normal immune status who have been </a:t>
            </a:r>
            <a:r>
              <a:rPr lang="en-US" sz="1800" dirty="0" smtClean="0">
                <a:effectLst/>
              </a:rPr>
              <a:t>vaccinated </a:t>
            </a:r>
            <a:r>
              <a:rPr lang="fa-IR" sz="1800" dirty="0" smtClean="0">
                <a:effectLst/>
              </a:rPr>
              <a:t>.</a:t>
            </a:r>
            <a:r>
              <a:rPr lang="en-US" sz="1800" dirty="0" smtClean="0">
                <a:effectLst/>
              </a:rPr>
              <a:t>Only </a:t>
            </a:r>
            <a:r>
              <a:rPr lang="en-US" sz="1800" dirty="0">
                <a:effectLst/>
              </a:rPr>
              <a:t>certain people should receive a booster dose in specific situations. For hemodialysis patients, if annual testing for antibody to hepatitis B surface antigen (anti-HBs) shows a decline to &lt;10 </a:t>
            </a:r>
            <a:r>
              <a:rPr lang="en-US" sz="1800" dirty="0" err="1">
                <a:effectLst/>
              </a:rPr>
              <a:t>mlU</a:t>
            </a:r>
            <a:r>
              <a:rPr lang="en-US" sz="1800" dirty="0">
                <a:effectLst/>
              </a:rPr>
              <a:t>/mL, a booster dose should be administered. For other </a:t>
            </a:r>
            <a:r>
              <a:rPr lang="en-US" sz="1800" dirty="0" err="1">
                <a:effectLst/>
              </a:rPr>
              <a:t>immunocompromised</a:t>
            </a:r>
            <a:r>
              <a:rPr lang="en-US" sz="1800" dirty="0">
                <a:effectLst/>
              </a:rPr>
              <a:t> people (including those with HIV, hematopoietic stem-cell transplant recipients, and people receiving chemotherapy), the need for booster doses has not been determined. When anti-HBs levels decline to &lt;10 </a:t>
            </a:r>
            <a:r>
              <a:rPr lang="en-US" sz="1800" dirty="0" err="1">
                <a:effectLst/>
              </a:rPr>
              <a:t>mIU</a:t>
            </a:r>
            <a:r>
              <a:rPr lang="en-US" sz="1800" dirty="0">
                <a:effectLst/>
              </a:rPr>
              <a:t>/mL, annual anti-HBs testing and booster doses should be considered for those with an ongoing risk for exposure.</a:t>
            </a:r>
            <a:endParaRPr lang="en-US" sz="1800" dirty="0"/>
          </a:p>
        </p:txBody>
      </p:sp>
      <p:pic>
        <p:nvPicPr>
          <p:cNvPr id="550914" name="Picture 2" descr="What Is a Booster Dose? (with pictures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1" y="4572000"/>
            <a:ext cx="38862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05202143"/>
      </p:ext>
    </p:extLst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5010" name="Picture 2" descr="اخلاق پزشکی. اخلاق پزشکی Moral خلق خوی پاک و راسخ Ethics خلق و خوی ..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73067127"/>
      </p:ext>
    </p:extLst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381000"/>
            <a:ext cx="8153400" cy="5745163"/>
          </a:xfrm>
        </p:spPr>
        <p:txBody>
          <a:bodyPr/>
          <a:lstStyle/>
          <a:p>
            <a:pPr marL="0" indent="0" algn="ctr">
              <a:buNone/>
            </a:pPr>
            <a:r>
              <a:rPr lang="en-US" sz="6600" b="1" u="sng" dirty="0" smtClean="0">
                <a:solidFill>
                  <a:srgbClr val="C00000"/>
                </a:solidFill>
                <a:effectLst/>
              </a:rPr>
              <a:t>Hepatitis B</a:t>
            </a:r>
            <a:endParaRPr lang="fa-IR" sz="6600" b="1" u="sng" dirty="0" smtClean="0">
              <a:solidFill>
                <a:srgbClr val="C00000"/>
              </a:solidFill>
              <a:effectLst/>
            </a:endParaRPr>
          </a:p>
          <a:p>
            <a:r>
              <a:rPr lang="en-US" sz="1800" dirty="0" smtClean="0">
                <a:effectLst/>
              </a:rPr>
              <a:t> </a:t>
            </a:r>
            <a:r>
              <a:rPr lang="en-US" sz="4400" dirty="0" smtClean="0">
                <a:effectLst/>
              </a:rPr>
              <a:t>is a vaccine-preventable liver infection caused by the hepatitis B virus (HBV). </a:t>
            </a:r>
            <a:endParaRPr lang="fa-IR" sz="4400" dirty="0" smtClean="0">
              <a:effectLst/>
            </a:endParaRPr>
          </a:p>
          <a:p>
            <a:pPr marL="0" indent="0">
              <a:buNone/>
            </a:pPr>
            <a:endParaRPr lang="fa-IR" sz="6600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4343400"/>
            <a:ext cx="8305800" cy="2209800"/>
          </a:xfrm>
        </p:spPr>
      </p:pic>
      <p:pic>
        <p:nvPicPr>
          <p:cNvPr id="5" name="Content Placeholder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4495800"/>
            <a:ext cx="8153400" cy="2209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1417241"/>
      </p:ext>
    </p:extLst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381000"/>
            <a:ext cx="8229600" cy="4525963"/>
          </a:xfrm>
        </p:spPr>
        <p:txBody>
          <a:bodyPr/>
          <a:lstStyle/>
          <a:p>
            <a:r>
              <a:rPr lang="en-US" dirty="0" smtClean="0">
                <a:effectLst/>
              </a:rPr>
              <a:t>Hepatitis B is spread when blood, semen, or other body fluids from a person infected with the virus enters the body of someone who is not infected . This can happen </a:t>
            </a:r>
            <a:r>
              <a:rPr lang="en-US" dirty="0" smtClean="0">
                <a:solidFill>
                  <a:srgbClr val="FF0000"/>
                </a:solidFill>
                <a:effectLst/>
              </a:rPr>
              <a:t>through sexual contact</a:t>
            </a:r>
            <a:r>
              <a:rPr lang="en-US" dirty="0" smtClean="0">
                <a:effectLst/>
              </a:rPr>
              <a:t>; </a:t>
            </a:r>
            <a:r>
              <a:rPr lang="en-US" dirty="0" smtClean="0">
                <a:solidFill>
                  <a:srgbClr val="FF0000"/>
                </a:solidFill>
                <a:effectLst/>
              </a:rPr>
              <a:t>sharing needles, syringes, or other drug-injection equipment; or from mother to baby at birth. 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Content Placeholder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4495800"/>
            <a:ext cx="8305800" cy="2209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0854960"/>
      </p:ext>
    </p:extLst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C00000"/>
                </a:solidFill>
                <a:effectLst/>
              </a:rPr>
              <a:t>Hepatitis B</a:t>
            </a:r>
            <a:r>
              <a:rPr lang="fa-IR" b="1" u="sng" dirty="0" smtClean="0">
                <a:solidFill>
                  <a:srgbClr val="C00000"/>
                </a:solidFill>
                <a:effectLst/>
              </a:rPr>
              <a:t/>
            </a:r>
            <a:br>
              <a:rPr lang="fa-IR" b="1" u="sng" dirty="0" smtClean="0">
                <a:solidFill>
                  <a:srgbClr val="C00000"/>
                </a:solidFill>
                <a:effectLst/>
              </a:rPr>
            </a:b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706721"/>
            <a:ext cx="4038600" cy="4312920"/>
          </a:xfrm>
        </p:spPr>
      </p:pic>
      <p:pic>
        <p:nvPicPr>
          <p:cNvPr id="7" name="Content Placeholder 6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3000" y="1676400"/>
            <a:ext cx="3505200" cy="4267200"/>
          </a:xfrm>
        </p:spPr>
      </p:pic>
    </p:spTree>
    <p:extLst>
      <p:ext uri="{BB962C8B-B14F-4D97-AF65-F5344CB8AC3E}">
        <p14:creationId xmlns:p14="http://schemas.microsoft.com/office/powerpoint/2010/main" val="3728080435"/>
      </p:ext>
    </p:extLst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381000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>
                <a:effectLst/>
              </a:rPr>
              <a:t>Not all people newly infected with HBV have symptoms, but for those that do , symptoms can include</a:t>
            </a:r>
            <a:endParaRPr lang="fa-IR" dirty="0" smtClean="0">
              <a:effectLst/>
            </a:endParaRPr>
          </a:p>
          <a:p>
            <a:pPr marL="0" indent="0">
              <a:buNone/>
            </a:pPr>
            <a:r>
              <a:rPr lang="en-US" dirty="0" smtClean="0">
                <a:effectLst/>
              </a:rPr>
              <a:t> fatigue, poor appetite, stomach pain, nausea, and jaundice. </a:t>
            </a:r>
            <a:endParaRPr lang="en-US" dirty="0"/>
          </a:p>
        </p:txBody>
      </p:sp>
      <p:pic>
        <p:nvPicPr>
          <p:cNvPr id="4" name="Content Placeholder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4495800"/>
            <a:ext cx="8153400" cy="2209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3795304"/>
      </p:ext>
    </p:extLst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31955"/>
            <a:ext cx="2762250" cy="2981325"/>
          </a:xfrm>
        </p:spPr>
      </p:pic>
      <p:pic>
        <p:nvPicPr>
          <p:cNvPr id="537602" name="Picture 2" descr="C:\Users\Sepehr Commer\Desktop\6148693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" y="3124200"/>
            <a:ext cx="4686300" cy="3486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7603" name="Picture 3" descr="C:\Users\Sepehr Commer\Desktop\images (2)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3600" y="152400"/>
            <a:ext cx="2819400" cy="2438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7604" name="Picture 4" descr="C:\Users\Sepehr Commer\Desktop\1752591225179250881551921821301291671418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3600" y="3810000"/>
            <a:ext cx="2198739" cy="2305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35315922"/>
      </p:ext>
    </p:extLst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381000"/>
            <a:ext cx="8229600" cy="4525963"/>
          </a:xfrm>
        </p:spPr>
        <p:txBody>
          <a:bodyPr/>
          <a:lstStyle/>
          <a:p>
            <a:r>
              <a:rPr lang="en-US" dirty="0" smtClean="0">
                <a:effectLst/>
              </a:rPr>
              <a:t>For many people, hepatitis B is a short-term illness. For others, it can become a long-term, chronic infection that can lead to serious, even life-threatening health issues like cirrhosis or liver cancer.</a:t>
            </a:r>
            <a:endParaRPr lang="en-US" dirty="0"/>
          </a:p>
        </p:txBody>
      </p:sp>
      <p:pic>
        <p:nvPicPr>
          <p:cNvPr id="4" name="Content Placeholder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4495800"/>
            <a:ext cx="8153400" cy="2209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8071614"/>
      </p:ext>
    </p:extLst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9650" name="Picture 2" descr="C:\Users\Sepehr Commer\Desktop\8052139_72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304800"/>
            <a:ext cx="8229600" cy="6019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70892481"/>
      </p:ext>
    </p:extLst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1579664</TotalTime>
  <Words>884</Words>
  <Application>Microsoft Office PowerPoint</Application>
  <PresentationFormat>On-screen Show (4:3)</PresentationFormat>
  <Paragraphs>74</Paragraphs>
  <Slides>29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0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Hepatitis B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How is HBV transmitted? </vt:lpstr>
      <vt:lpstr>How long does HBV survive outside the body?  HBV can survive outside the body and remains infectious for at least 7 days </vt:lpstr>
      <vt:lpstr>PowerPoint Presentation</vt:lpstr>
      <vt:lpstr>PowerPoint Presentation</vt:lpstr>
      <vt:lpstr>                </vt:lpstr>
      <vt:lpstr>Who should be screened for HBV?</vt:lpstr>
      <vt:lpstr>What are the signs and symptoms of HBV infection?</vt:lpstr>
      <vt:lpstr> What is the incubation period for hepatitis B? </vt:lpstr>
      <vt:lpstr>  </vt:lpstr>
      <vt:lpstr> What tests are used to identify patients with hepatitis B? </vt:lpstr>
      <vt:lpstr> Interpretation of Hepatitis B Serologic Test Results </vt:lpstr>
      <vt:lpstr>How is HBV infection treated?</vt:lpstr>
      <vt:lpstr>Hepatitis B Vaccination </vt:lpstr>
      <vt:lpstr>PowerPoint Presentation</vt:lpstr>
      <vt:lpstr>  International travelers to countries with high or intermediate levels of endemic hepatitis B virus (HBV) infection (HBsAg prevalence of ≥2%) People with hepatitis C virus infection People with chronic liver disease (including, but not limited to, people with cirrhosis, fatty liver disease, alcoholic liver disease, autoimmune hepatitis, and an alanine aminotransferase [ALT] or aspartate aminotransferase [AST] level greater than twice the upper limit of normal) People with HIV infection People who are incarcerated All other people seeking protection from HBV infection </vt:lpstr>
      <vt:lpstr>  </vt:lpstr>
      <vt:lpstr>Are booster doses of hepatitis B vaccine recommended?</vt:lpstr>
      <vt:lpstr>PowerPoint Presentation</vt:lpstr>
    </vt:vector>
  </TitlesOfParts>
  <Company>MRT www.Win2Farsi.com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MRT</dc:creator>
  <cp:lastModifiedBy>asus</cp:lastModifiedBy>
  <cp:revision>71</cp:revision>
  <dcterms:created xsi:type="dcterms:W3CDTF">2006-11-29T21:58:55Z</dcterms:created>
  <dcterms:modified xsi:type="dcterms:W3CDTF">2020-07-15T12:29:09Z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TC011408271033</vt:lpwstr>
  </property>
</Properties>
</file>