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1"/>
  </p:sldMasterIdLst>
  <p:notesMasterIdLst>
    <p:notesMasterId r:id="rId61"/>
  </p:notesMasterIdLst>
  <p:sldIdLst>
    <p:sldId id="294" r:id="rId2"/>
    <p:sldId id="277" r:id="rId3"/>
    <p:sldId id="372" r:id="rId4"/>
    <p:sldId id="373" r:id="rId5"/>
    <p:sldId id="374" r:id="rId6"/>
    <p:sldId id="375" r:id="rId7"/>
    <p:sldId id="376" r:id="rId8"/>
    <p:sldId id="377" r:id="rId9"/>
    <p:sldId id="378" r:id="rId10"/>
    <p:sldId id="380" r:id="rId11"/>
    <p:sldId id="381" r:id="rId12"/>
    <p:sldId id="379" r:id="rId13"/>
    <p:sldId id="382" r:id="rId14"/>
    <p:sldId id="383" r:id="rId15"/>
    <p:sldId id="384" r:id="rId16"/>
    <p:sldId id="385" r:id="rId17"/>
    <p:sldId id="386" r:id="rId18"/>
    <p:sldId id="387" r:id="rId19"/>
    <p:sldId id="349" r:id="rId20"/>
    <p:sldId id="350" r:id="rId21"/>
    <p:sldId id="351" r:id="rId22"/>
    <p:sldId id="352" r:id="rId23"/>
    <p:sldId id="353" r:id="rId24"/>
    <p:sldId id="354" r:id="rId25"/>
    <p:sldId id="355" r:id="rId26"/>
    <p:sldId id="356" r:id="rId27"/>
    <p:sldId id="357" r:id="rId28"/>
    <p:sldId id="358" r:id="rId29"/>
    <p:sldId id="359" r:id="rId30"/>
    <p:sldId id="360" r:id="rId31"/>
    <p:sldId id="361" r:id="rId32"/>
    <p:sldId id="362" r:id="rId33"/>
    <p:sldId id="363" r:id="rId34"/>
    <p:sldId id="364" r:id="rId35"/>
    <p:sldId id="368" r:id="rId36"/>
    <p:sldId id="367" r:id="rId37"/>
    <p:sldId id="370" r:id="rId38"/>
    <p:sldId id="371" r:id="rId39"/>
    <p:sldId id="279" r:id="rId40"/>
    <p:sldId id="281" r:id="rId41"/>
    <p:sldId id="285" r:id="rId42"/>
    <p:sldId id="295" r:id="rId43"/>
    <p:sldId id="282" r:id="rId44"/>
    <p:sldId id="284" r:id="rId45"/>
    <p:sldId id="296" r:id="rId46"/>
    <p:sldId id="283" r:id="rId47"/>
    <p:sldId id="289" r:id="rId48"/>
    <p:sldId id="288" r:id="rId49"/>
    <p:sldId id="302" r:id="rId50"/>
    <p:sldId id="286" r:id="rId51"/>
    <p:sldId id="290" r:id="rId52"/>
    <p:sldId id="291" r:id="rId53"/>
    <p:sldId id="297" r:id="rId54"/>
    <p:sldId id="315" r:id="rId55"/>
    <p:sldId id="308" r:id="rId56"/>
    <p:sldId id="309" r:id="rId57"/>
    <p:sldId id="310" r:id="rId58"/>
    <p:sldId id="311" r:id="rId59"/>
    <p:sldId id="313" r:id="rId60"/>
  </p:sldIdLst>
  <p:sldSz cx="9144000" cy="6858000" type="screen4x3"/>
  <p:notesSz cx="6858000" cy="9144000"/>
  <p:defaultTextStyle>
    <a:defPPr>
      <a:defRPr lang="en-US"/>
    </a:defPPr>
    <a:lvl1pPr algn="r"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r"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r"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r"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r"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355800"/>
    <a:srgbClr val="7DD7FF"/>
    <a:srgbClr val="57D3FF"/>
    <a:srgbClr val="CCCC00"/>
    <a:srgbClr val="FF9900"/>
    <a:srgbClr val="A5002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4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35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lvl1pPr>
          </a:lstStyle>
          <a:p>
            <a:endParaRPr lang="en-US"/>
          </a:p>
        </p:txBody>
      </p:sp>
      <p:sp>
        <p:nvSpPr>
          <p:cNvPr id="3635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3635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35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635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lvl1pPr>
          </a:lstStyle>
          <a:p>
            <a:endParaRPr lang="en-US"/>
          </a:p>
        </p:txBody>
      </p:sp>
      <p:sp>
        <p:nvSpPr>
          <p:cNvPr id="3635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fld id="{68840D72-D589-42A9-BD51-F701C9687E37}" type="slidenum">
              <a:rPr lang="en-US"/>
              <a:pPr/>
              <a:t>‹#›</a:t>
            </a:fld>
            <a:endParaRPr lang="en-US"/>
          </a:p>
        </p:txBody>
      </p:sp>
    </p:spTree>
    <p:extLst>
      <p:ext uri="{BB962C8B-B14F-4D97-AF65-F5344CB8AC3E}">
        <p14:creationId xmlns:p14="http://schemas.microsoft.com/office/powerpoint/2010/main" val="9301681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E52CED-BBFA-4A81-A0EE-6710AB4B03F2}" type="slidenum">
              <a:rPr lang="en-US"/>
              <a:pPr/>
              <a:t>1</a:t>
            </a:fld>
            <a:endParaRPr lang="en-US"/>
          </a:p>
        </p:txBody>
      </p:sp>
      <p:sp>
        <p:nvSpPr>
          <p:cNvPr id="421890" name="Rectangle 2"/>
          <p:cNvSpPr>
            <a:spLocks noRot="1" noChangeArrowheads="1" noTextEdit="1"/>
          </p:cNvSpPr>
          <p:nvPr>
            <p:ph type="sldImg"/>
          </p:nvPr>
        </p:nvSpPr>
        <p:spPr>
          <a:ln/>
        </p:spPr>
      </p:sp>
      <p:sp>
        <p:nvSpPr>
          <p:cNvPr id="421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654BC7-F2CB-4B91-AB4C-B0B0CBC23BB7}" type="slidenum">
              <a:rPr lang="en-US"/>
              <a:pPr/>
              <a:t>43</a:t>
            </a:fld>
            <a:endParaRPr lang="en-US"/>
          </a:p>
        </p:txBody>
      </p:sp>
      <p:sp>
        <p:nvSpPr>
          <p:cNvPr id="396290" name="Rectangle 2"/>
          <p:cNvSpPr>
            <a:spLocks noRot="1" noChangeArrowheads="1" noTextEdit="1"/>
          </p:cNvSpPr>
          <p:nvPr>
            <p:ph type="sldImg"/>
          </p:nvPr>
        </p:nvSpPr>
        <p:spPr>
          <a:ln/>
        </p:spPr>
      </p:sp>
      <p:sp>
        <p:nvSpPr>
          <p:cNvPr id="396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C837B2-FBCB-4BF6-8AFF-D5AE020AAE1F}" type="slidenum">
              <a:rPr lang="en-US"/>
              <a:pPr/>
              <a:t>44</a:t>
            </a:fld>
            <a:endParaRPr lang="en-US"/>
          </a:p>
        </p:txBody>
      </p:sp>
      <p:sp>
        <p:nvSpPr>
          <p:cNvPr id="398338" name="Rectangle 2"/>
          <p:cNvSpPr>
            <a:spLocks noRot="1" noChangeArrowheads="1" noTextEdit="1"/>
          </p:cNvSpPr>
          <p:nvPr>
            <p:ph type="sldImg"/>
          </p:nvPr>
        </p:nvSpPr>
        <p:spPr>
          <a:ln/>
        </p:spPr>
      </p:sp>
      <p:sp>
        <p:nvSpPr>
          <p:cNvPr id="398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2C3E1E-7BEA-4A31-9093-81E720CB4743}" type="slidenum">
              <a:rPr lang="en-US"/>
              <a:pPr/>
              <a:t>45</a:t>
            </a:fld>
            <a:endParaRPr lang="en-US"/>
          </a:p>
        </p:txBody>
      </p:sp>
      <p:sp>
        <p:nvSpPr>
          <p:cNvPr id="427010" name="Rectangle 2"/>
          <p:cNvSpPr>
            <a:spLocks noRot="1" noChangeArrowheads="1" noTextEdit="1"/>
          </p:cNvSpPr>
          <p:nvPr>
            <p:ph type="sldImg"/>
          </p:nvPr>
        </p:nvSpPr>
        <p:spPr>
          <a:ln/>
        </p:spPr>
      </p:sp>
      <p:sp>
        <p:nvSpPr>
          <p:cNvPr id="427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7CB7AB-2979-4B85-9B84-F556ED3A9B7D}" type="slidenum">
              <a:rPr lang="en-US"/>
              <a:pPr/>
              <a:t>46</a:t>
            </a:fld>
            <a:endParaRPr lang="en-US"/>
          </a:p>
        </p:txBody>
      </p:sp>
      <p:sp>
        <p:nvSpPr>
          <p:cNvPr id="397314" name="Rectangle 2"/>
          <p:cNvSpPr>
            <a:spLocks noRot="1" noChangeArrowheads="1" noTextEdit="1"/>
          </p:cNvSpPr>
          <p:nvPr>
            <p:ph type="sldImg"/>
          </p:nvPr>
        </p:nvSpPr>
        <p:spPr>
          <a:ln/>
        </p:spPr>
      </p:sp>
      <p:sp>
        <p:nvSpPr>
          <p:cNvPr id="397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4D1DF7-6B8A-4F96-BE26-D7CB79BEA235}" type="slidenum">
              <a:rPr lang="en-US"/>
              <a:pPr/>
              <a:t>47</a:t>
            </a:fld>
            <a:endParaRPr lang="en-US"/>
          </a:p>
        </p:txBody>
      </p:sp>
      <p:sp>
        <p:nvSpPr>
          <p:cNvPr id="407554" name="Rectangle 2"/>
          <p:cNvSpPr>
            <a:spLocks noRot="1"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C0B636-C1AA-49E9-849E-3A39DA030EC2}" type="slidenum">
              <a:rPr lang="en-US"/>
              <a:pPr/>
              <a:t>48</a:t>
            </a:fld>
            <a:endParaRPr lang="en-US"/>
          </a:p>
        </p:txBody>
      </p:sp>
      <p:sp>
        <p:nvSpPr>
          <p:cNvPr id="433154" name="Rectangle 2"/>
          <p:cNvSpPr>
            <a:spLocks noRot="1" noChangeArrowheads="1" noTextEdit="1"/>
          </p:cNvSpPr>
          <p:nvPr>
            <p:ph type="sldImg"/>
          </p:nvPr>
        </p:nvSpPr>
        <p:spPr>
          <a:ln/>
        </p:spPr>
      </p:sp>
      <p:sp>
        <p:nvSpPr>
          <p:cNvPr id="433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D4294E-9C4E-4015-B63A-AF782F9BD481}" type="slidenum">
              <a:rPr lang="en-US"/>
              <a:pPr/>
              <a:t>50</a:t>
            </a:fld>
            <a:endParaRPr lang="en-US"/>
          </a:p>
        </p:txBody>
      </p:sp>
      <p:sp>
        <p:nvSpPr>
          <p:cNvPr id="404482" name="Rectangle 2"/>
          <p:cNvSpPr>
            <a:spLocks noRo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633C21-470F-4605-B597-7F94C74D263E}" type="slidenum">
              <a:rPr lang="en-US"/>
              <a:pPr/>
              <a:t>51</a:t>
            </a:fld>
            <a:endParaRPr lang="en-US"/>
          </a:p>
        </p:txBody>
      </p:sp>
      <p:sp>
        <p:nvSpPr>
          <p:cNvPr id="412674" name="Rectangle 2"/>
          <p:cNvSpPr>
            <a:spLocks noRot="1" noChangeArrowheads="1" noTextEdit="1"/>
          </p:cNvSpPr>
          <p:nvPr>
            <p:ph type="sldImg"/>
          </p:nvPr>
        </p:nvSpPr>
        <p:spPr>
          <a:ln/>
        </p:spPr>
      </p:sp>
      <p:sp>
        <p:nvSpPr>
          <p:cNvPr id="412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495A03-85AF-4509-A8BC-60C2D51AD5A3}" type="slidenum">
              <a:rPr lang="en-US"/>
              <a:pPr/>
              <a:t>52</a:t>
            </a:fld>
            <a:endParaRPr lang="en-US"/>
          </a:p>
        </p:txBody>
      </p:sp>
      <p:sp>
        <p:nvSpPr>
          <p:cNvPr id="413698" name="Rectangle 2"/>
          <p:cNvSpPr>
            <a:spLocks noRot="1" noChangeArrowheads="1" noTextEdit="1"/>
          </p:cNvSpPr>
          <p:nvPr>
            <p:ph type="sldImg"/>
          </p:nvPr>
        </p:nvSpPr>
        <p:spPr>
          <a:ln/>
        </p:spPr>
      </p:sp>
      <p:sp>
        <p:nvSpPr>
          <p:cNvPr id="41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46B3E3-94D5-467B-A76A-667B0838D45F}" type="slidenum">
              <a:rPr lang="en-US"/>
              <a:pPr/>
              <a:t>53</a:t>
            </a:fld>
            <a:endParaRPr lang="en-US"/>
          </a:p>
        </p:txBody>
      </p:sp>
      <p:sp>
        <p:nvSpPr>
          <p:cNvPr id="431106" name="Rectangle 2"/>
          <p:cNvSpPr>
            <a:spLocks noRot="1" noChangeArrowheads="1" noTextEdit="1"/>
          </p:cNvSpPr>
          <p:nvPr>
            <p:ph type="sldImg"/>
          </p:nvPr>
        </p:nvSpPr>
        <p:spPr>
          <a:ln/>
        </p:spPr>
      </p:sp>
      <p:sp>
        <p:nvSpPr>
          <p:cNvPr id="431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95C5A6-BA7B-4ACD-970C-A92034AC19D9}" type="slidenum">
              <a:rPr lang="en-US"/>
              <a:pPr/>
              <a:t>2</a:t>
            </a:fld>
            <a:endParaRPr lang="en-US"/>
          </a:p>
        </p:txBody>
      </p:sp>
      <p:sp>
        <p:nvSpPr>
          <p:cNvPr id="364546" name="Rectangle 2"/>
          <p:cNvSpPr>
            <a:spLocks noRot="1" noChangeArrowheads="1" noTextEdit="1"/>
          </p:cNvSpPr>
          <p:nvPr>
            <p:ph type="sldImg"/>
          </p:nvPr>
        </p:nvSpPr>
        <p:spPr>
          <a:ln/>
        </p:spPr>
      </p:sp>
      <p:sp>
        <p:nvSpPr>
          <p:cNvPr id="364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B175CC-0EFD-4685-8B22-AAA82EFBFF5F}" type="slidenum">
              <a:rPr lang="en-US"/>
              <a:pPr/>
              <a:t>54</a:t>
            </a:fld>
            <a:endParaRPr lang="en-US"/>
          </a:p>
        </p:txBody>
      </p:sp>
      <p:sp>
        <p:nvSpPr>
          <p:cNvPr id="463874" name="Rectangle 2"/>
          <p:cNvSpPr>
            <a:spLocks noRot="1" noChangeArrowheads="1" noTextEdit="1"/>
          </p:cNvSpPr>
          <p:nvPr>
            <p:ph type="sldImg"/>
          </p:nvPr>
        </p:nvSpPr>
        <p:spPr>
          <a:ln/>
        </p:spPr>
      </p:sp>
      <p:sp>
        <p:nvSpPr>
          <p:cNvPr id="463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8F09B-5B07-488B-874F-0FCE5238C3EF}" type="slidenum">
              <a:rPr lang="en-US"/>
              <a:pPr/>
              <a:t>55</a:t>
            </a:fld>
            <a:endParaRPr lang="en-US"/>
          </a:p>
        </p:txBody>
      </p:sp>
      <p:sp>
        <p:nvSpPr>
          <p:cNvPr id="449538" name="Rectangle 2"/>
          <p:cNvSpPr>
            <a:spLocks noRot="1" noChangeArrowheads="1" noTextEdit="1"/>
          </p:cNvSpPr>
          <p:nvPr>
            <p:ph type="sldImg"/>
          </p:nvPr>
        </p:nvSpPr>
        <p:spPr>
          <a:ln/>
        </p:spPr>
      </p:sp>
      <p:sp>
        <p:nvSpPr>
          <p:cNvPr id="44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C8773E-87D1-477F-9E0D-771B98E9658F}" type="slidenum">
              <a:rPr lang="en-US"/>
              <a:pPr/>
              <a:t>56</a:t>
            </a:fld>
            <a:endParaRPr lang="en-US"/>
          </a:p>
        </p:txBody>
      </p:sp>
      <p:sp>
        <p:nvSpPr>
          <p:cNvPr id="451586" name="Rectangle 2"/>
          <p:cNvSpPr>
            <a:spLocks noRot="1" noChangeArrowheads="1" noTextEdit="1"/>
          </p:cNvSpPr>
          <p:nvPr>
            <p:ph type="sldImg"/>
          </p:nvPr>
        </p:nvSpPr>
        <p:spPr>
          <a:ln/>
        </p:spPr>
      </p:sp>
      <p:sp>
        <p:nvSpPr>
          <p:cNvPr id="451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CA4FAA-60B7-4C60-A61E-E1D6076CBB77}" type="slidenum">
              <a:rPr lang="en-US"/>
              <a:pPr/>
              <a:t>57</a:t>
            </a:fld>
            <a:endParaRPr lang="en-US"/>
          </a:p>
        </p:txBody>
      </p:sp>
      <p:sp>
        <p:nvSpPr>
          <p:cNvPr id="453634" name="Rectangle 2"/>
          <p:cNvSpPr>
            <a:spLocks noRot="1" noChangeArrowheads="1" noTextEdit="1"/>
          </p:cNvSpPr>
          <p:nvPr>
            <p:ph type="sldImg"/>
          </p:nvPr>
        </p:nvSpPr>
        <p:spPr>
          <a:ln/>
        </p:spPr>
      </p:sp>
      <p:sp>
        <p:nvSpPr>
          <p:cNvPr id="453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2BFAD6-2DD5-4B64-A9CE-70CDAC6C99D3}" type="slidenum">
              <a:rPr lang="en-US"/>
              <a:pPr/>
              <a:t>58</a:t>
            </a:fld>
            <a:endParaRPr lang="en-US"/>
          </a:p>
        </p:txBody>
      </p:sp>
      <p:sp>
        <p:nvSpPr>
          <p:cNvPr id="455682" name="Rectangle 2"/>
          <p:cNvSpPr>
            <a:spLocks noRot="1" noChangeArrowheads="1" noTextEdit="1"/>
          </p:cNvSpPr>
          <p:nvPr>
            <p:ph type="sldImg"/>
          </p:nvPr>
        </p:nvSpPr>
        <p:spPr>
          <a:ln/>
        </p:spPr>
      </p:sp>
      <p:sp>
        <p:nvSpPr>
          <p:cNvPr id="455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D0C974-FFAF-46F4-9E2B-57A3BB330723}" type="slidenum">
              <a:rPr lang="en-US"/>
              <a:pPr/>
              <a:t>59</a:t>
            </a:fld>
            <a:endParaRPr lang="en-US"/>
          </a:p>
        </p:txBody>
      </p:sp>
      <p:sp>
        <p:nvSpPr>
          <p:cNvPr id="459778" name="Rectangle 2"/>
          <p:cNvSpPr>
            <a:spLocks noRot="1" noChangeArrowheads="1" noTextEdit="1"/>
          </p:cNvSpPr>
          <p:nvPr>
            <p:ph type="sldImg"/>
          </p:nvPr>
        </p:nvSpPr>
        <p:spPr>
          <a:ln/>
        </p:spPr>
      </p:sp>
      <p:sp>
        <p:nvSpPr>
          <p:cNvPr id="459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41A5AD-DA96-4394-B925-C31BB5DD72DF}" type="slidenum">
              <a:rPr lang="en-US"/>
              <a:pPr/>
              <a:t>3</a:t>
            </a:fld>
            <a:endParaRPr lang="en-US"/>
          </a:p>
        </p:txBody>
      </p:sp>
      <p:sp>
        <p:nvSpPr>
          <p:cNvPr id="536578" name="Rectangle 2"/>
          <p:cNvSpPr>
            <a:spLocks noRot="1"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772E434-8771-4397-B74F-92C2F4D60901}" type="slidenum">
              <a:rPr lang="en-US"/>
              <a:pPr/>
              <a:t>35</a:t>
            </a:fld>
            <a:endParaRPr lang="en-US"/>
          </a:p>
        </p:txBody>
      </p:sp>
      <p:sp>
        <p:nvSpPr>
          <p:cNvPr id="5314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lgn="r" eaLnBrk="1" hangingPunct="1"/>
            <a:fld id="{1A91BBB5-74F4-4501-A30C-697148E01BAA}" type="slidenum">
              <a:rPr lang="en-US" sz="1200">
                <a:latin typeface="Arial" charset="0"/>
                <a:cs typeface="Arial" charset="0"/>
              </a:rPr>
              <a:pPr algn="r" eaLnBrk="1" hangingPunct="1"/>
              <a:t>35</a:t>
            </a:fld>
            <a:endParaRPr lang="en-US" sz="1200">
              <a:latin typeface="Arial" charset="0"/>
              <a:cs typeface="Arial" charset="0"/>
            </a:endParaRPr>
          </a:p>
        </p:txBody>
      </p:sp>
      <p:sp>
        <p:nvSpPr>
          <p:cNvPr id="531459" name="Rectangle 2"/>
          <p:cNvSpPr>
            <a:spLocks noRot="1" noChangeArrowheads="1" noTextEdit="1"/>
          </p:cNvSpPr>
          <p:nvPr>
            <p:ph type="sldImg"/>
          </p:nvPr>
        </p:nvSpPr>
        <p:spPr>
          <a:ln/>
        </p:spPr>
      </p:sp>
      <p:sp>
        <p:nvSpPr>
          <p:cNvPr id="531460"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4A990A3-0F09-4284-AC4A-8A5C72096C8C}" type="slidenum">
              <a:rPr lang="en-US"/>
              <a:pPr/>
              <a:t>36</a:t>
            </a:fld>
            <a:endParaRPr lang="en-US"/>
          </a:p>
        </p:txBody>
      </p:sp>
      <p:sp>
        <p:nvSpPr>
          <p:cNvPr id="5294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lgn="r" eaLnBrk="1" hangingPunct="1"/>
            <a:fld id="{934AB6D5-2D8B-4164-B73B-2A67E1F25B73}" type="slidenum">
              <a:rPr lang="en-US" sz="1200">
                <a:latin typeface="Arial" charset="0"/>
                <a:cs typeface="Arial" charset="0"/>
              </a:rPr>
              <a:pPr algn="r" eaLnBrk="1" hangingPunct="1"/>
              <a:t>36</a:t>
            </a:fld>
            <a:endParaRPr lang="en-US" sz="1200">
              <a:latin typeface="Arial" charset="0"/>
              <a:cs typeface="Arial" charset="0"/>
            </a:endParaRPr>
          </a:p>
        </p:txBody>
      </p:sp>
      <p:sp>
        <p:nvSpPr>
          <p:cNvPr id="529411" name="Rectangle 2"/>
          <p:cNvSpPr>
            <a:spLocks noRot="1" noChangeArrowheads="1" noTextEdit="1"/>
          </p:cNvSpPr>
          <p:nvPr>
            <p:ph type="sldImg"/>
          </p:nvPr>
        </p:nvSpPr>
        <p:spPr>
          <a:ln/>
        </p:spPr>
      </p:sp>
      <p:sp>
        <p:nvSpPr>
          <p:cNvPr id="529412"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14D027-86E5-4808-BBAD-81F052E09742}" type="slidenum">
              <a:rPr lang="en-US"/>
              <a:pPr/>
              <a:t>39</a:t>
            </a:fld>
            <a:endParaRPr lang="en-US"/>
          </a:p>
        </p:txBody>
      </p:sp>
      <p:sp>
        <p:nvSpPr>
          <p:cNvPr id="391170" name="Rectangle 2"/>
          <p:cNvSpPr>
            <a:spLocks noRot="1" noChangeArrowheads="1" noTextEdit="1"/>
          </p:cNvSpPr>
          <p:nvPr>
            <p:ph type="sldImg"/>
          </p:nvPr>
        </p:nvSpPr>
        <p:spPr>
          <a:ln/>
        </p:spPr>
      </p:sp>
      <p:sp>
        <p:nvSpPr>
          <p:cNvPr id="391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FC99C8-3E84-407B-88B9-0E8CFC9B8813}" type="slidenum">
              <a:rPr lang="en-US"/>
              <a:pPr/>
              <a:t>40</a:t>
            </a:fld>
            <a:endParaRPr lang="en-US"/>
          </a:p>
        </p:txBody>
      </p:sp>
      <p:sp>
        <p:nvSpPr>
          <p:cNvPr id="393218" name="Rectangle 2"/>
          <p:cNvSpPr>
            <a:spLocks noRot="1" noChangeArrowheads="1" noTextEdit="1"/>
          </p:cNvSpPr>
          <p:nvPr>
            <p:ph type="sldImg"/>
          </p:nvPr>
        </p:nvSpPr>
        <p:spPr>
          <a:ln/>
        </p:spPr>
      </p:sp>
      <p:sp>
        <p:nvSpPr>
          <p:cNvPr id="39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00CB9F-1C3A-4F70-AC6F-4C0B31768F9D}" type="slidenum">
              <a:rPr lang="en-US"/>
              <a:pPr/>
              <a:t>41</a:t>
            </a:fld>
            <a:endParaRPr lang="en-US"/>
          </a:p>
        </p:txBody>
      </p:sp>
      <p:sp>
        <p:nvSpPr>
          <p:cNvPr id="399362" name="Rectangle 2"/>
          <p:cNvSpPr>
            <a:spLocks noRo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074D99-F1FA-4861-A089-749A5B27CF79}" type="slidenum">
              <a:rPr lang="en-US"/>
              <a:pPr/>
              <a:t>42</a:t>
            </a:fld>
            <a:endParaRPr lang="en-US"/>
          </a:p>
        </p:txBody>
      </p:sp>
      <p:sp>
        <p:nvSpPr>
          <p:cNvPr id="424962" name="Rectangle 2"/>
          <p:cNvSpPr>
            <a:spLocks noRot="1" noChangeArrowheads="1" noTextEdit="1"/>
          </p:cNvSpPr>
          <p:nvPr>
            <p:ph type="sldImg"/>
          </p:nvPr>
        </p:nvSpPr>
        <p:spPr>
          <a:ln/>
        </p:spPr>
      </p:sp>
      <p:sp>
        <p:nvSpPr>
          <p:cNvPr id="4249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8530" name="Rectangle 2"/>
          <p:cNvSpPr>
            <a:spLocks noGrp="1" noChangeArrowheads="1"/>
          </p:cNvSpPr>
          <p:nvPr>
            <p:ph type="ctrTitle"/>
          </p:nvPr>
        </p:nvSpPr>
        <p:spPr>
          <a:xfrm>
            <a:off x="1676400" y="2895600"/>
            <a:ext cx="7391400" cy="9144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b"/>
          <a:lstStyle>
            <a:lvl1pPr algn="r">
              <a:defRPr/>
            </a:lvl1pPr>
          </a:lstStyle>
          <a:p>
            <a:pPr lvl="0"/>
            <a:r>
              <a:rPr lang="en-US" noProof="0" smtClean="0"/>
              <a:t>Click to edit Master title style</a:t>
            </a:r>
          </a:p>
        </p:txBody>
      </p:sp>
      <p:sp>
        <p:nvSpPr>
          <p:cNvPr id="278531" name="Rectangle 3"/>
          <p:cNvSpPr>
            <a:spLocks noGrp="1" noChangeArrowheads="1"/>
          </p:cNvSpPr>
          <p:nvPr>
            <p:ph type="subTitle" idx="1"/>
          </p:nvPr>
        </p:nvSpPr>
        <p:spPr>
          <a:xfrm>
            <a:off x="1676400" y="3733800"/>
            <a:ext cx="7391400" cy="749300"/>
          </a:xfrm>
        </p:spPr>
        <p:txBody>
          <a:bodyPr/>
          <a:lstStyle>
            <a:lvl1pPr marL="0" indent="0" algn="r">
              <a:buFont typeface="Wingdings" pitchFamily="2" charset="2"/>
              <a:buNone/>
              <a:defRPr/>
            </a:lvl1pPr>
          </a:lstStyle>
          <a:p>
            <a:pPr lvl="0"/>
            <a:r>
              <a:rPr lang="en-US" noProof="0" smtClean="0"/>
              <a:t>Click to edit Master subtitle style</a:t>
            </a:r>
          </a:p>
        </p:txBody>
      </p:sp>
      <p:sp>
        <p:nvSpPr>
          <p:cNvPr id="278532" name="Rectangle 4"/>
          <p:cNvSpPr>
            <a:spLocks noGrp="1" noChangeArrowheads="1"/>
          </p:cNvSpPr>
          <p:nvPr>
            <p:ph type="dt" sz="quarter" idx="2"/>
          </p:nvPr>
        </p:nvSpPr>
        <p:spPr/>
        <p:txBody>
          <a:bodyPr/>
          <a:lstStyle>
            <a:lvl1pPr>
              <a:defRPr/>
            </a:lvl1pPr>
          </a:lstStyle>
          <a:p>
            <a:endParaRPr lang="en-US"/>
          </a:p>
        </p:txBody>
      </p:sp>
      <p:sp>
        <p:nvSpPr>
          <p:cNvPr id="278533" name="Rectangle 5"/>
          <p:cNvSpPr>
            <a:spLocks noGrp="1" noChangeArrowheads="1"/>
          </p:cNvSpPr>
          <p:nvPr>
            <p:ph type="ftr" sz="quarter" idx="3"/>
          </p:nvPr>
        </p:nvSpPr>
        <p:spPr/>
        <p:txBody>
          <a:bodyPr/>
          <a:lstStyle>
            <a:lvl1pPr>
              <a:defRPr/>
            </a:lvl1pPr>
          </a:lstStyle>
          <a:p>
            <a:endParaRPr lang="en-US"/>
          </a:p>
        </p:txBody>
      </p:sp>
      <p:sp>
        <p:nvSpPr>
          <p:cNvPr id="278534" name="Rectangle 6"/>
          <p:cNvSpPr>
            <a:spLocks noGrp="1" noChangeArrowheads="1"/>
          </p:cNvSpPr>
          <p:nvPr>
            <p:ph type="sldNum" sz="quarter" idx="4"/>
          </p:nvPr>
        </p:nvSpPr>
        <p:spPr/>
        <p:txBody>
          <a:bodyPr/>
          <a:lstStyle>
            <a:lvl1pPr>
              <a:defRPr/>
            </a:lvl1pPr>
          </a:lstStyle>
          <a:p>
            <a:fld id="{02F77AA8-2F0D-4EB1-8BFC-77483F16C531}" type="slidenum">
              <a:rPr lang="en-US"/>
              <a:pPr/>
              <a:t>‹#›</a:t>
            </a:fld>
            <a:endParaRPr 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78530"/>
                                        </p:tgtEl>
                                        <p:attrNameLst>
                                          <p:attrName>style.visibility</p:attrName>
                                        </p:attrNameLst>
                                      </p:cBhvr>
                                      <p:to>
                                        <p:strVal val="visible"/>
                                      </p:to>
                                    </p:set>
                                    <p:anim calcmode="lin" valueType="num">
                                      <p:cBhvr>
                                        <p:cTn id="7" dur="1000" fill="hold"/>
                                        <p:tgtEl>
                                          <p:spTgt spid="278530"/>
                                        </p:tgtEl>
                                        <p:attrNameLst>
                                          <p:attrName>ppt_w</p:attrName>
                                        </p:attrNameLst>
                                      </p:cBhvr>
                                      <p:tavLst>
                                        <p:tav tm="0">
                                          <p:val>
                                            <p:strVal val="#ppt_w+.3"/>
                                          </p:val>
                                        </p:tav>
                                        <p:tav tm="100000">
                                          <p:val>
                                            <p:strVal val="#ppt_w"/>
                                          </p:val>
                                        </p:tav>
                                      </p:tavLst>
                                    </p:anim>
                                    <p:anim calcmode="lin" valueType="num">
                                      <p:cBhvr>
                                        <p:cTn id="8" dur="1000" fill="hold"/>
                                        <p:tgtEl>
                                          <p:spTgt spid="278530"/>
                                        </p:tgtEl>
                                        <p:attrNameLst>
                                          <p:attrName>ppt_h</p:attrName>
                                        </p:attrNameLst>
                                      </p:cBhvr>
                                      <p:tavLst>
                                        <p:tav tm="0">
                                          <p:val>
                                            <p:strVal val="#ppt_h"/>
                                          </p:val>
                                        </p:tav>
                                        <p:tav tm="100000">
                                          <p:val>
                                            <p:strVal val="#ppt_h"/>
                                          </p:val>
                                        </p:tav>
                                      </p:tavLst>
                                    </p:anim>
                                    <p:animEffect transition="in" filter="fade">
                                      <p:cBhvr>
                                        <p:cTn id="9" dur="1000"/>
                                        <p:tgtEl>
                                          <p:spTgt spid="2785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78531">
                                            <p:txEl>
                                              <p:pRg st="0" end="0"/>
                                            </p:txEl>
                                          </p:spTgt>
                                        </p:tgtEl>
                                        <p:attrNameLst>
                                          <p:attrName>style.visibility</p:attrName>
                                        </p:attrNameLst>
                                      </p:cBhvr>
                                      <p:to>
                                        <p:strVal val="visible"/>
                                      </p:to>
                                    </p:set>
                                    <p:anim calcmode="lin" valueType="num">
                                      <p:cBhvr>
                                        <p:cTn id="14" dur="1000" fill="hold"/>
                                        <p:tgtEl>
                                          <p:spTgt spid="278531">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278531">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785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p:bldP spid="278531" grpId="0" build="p">
        <p:tmplLst>
          <p:tmpl lvl="1">
            <p:tnLst>
              <p:par>
                <p:cTn presetID="50" presetClass="entr" presetSubtype="0" decel="100000" fill="hold" nodeType="clickEffect">
                  <p:stCondLst>
                    <p:cond delay="0"/>
                  </p:stCondLst>
                  <p:childTnLst>
                    <p:set>
                      <p:cBhvr>
                        <p:cTn dur="1" fill="hold">
                          <p:stCondLst>
                            <p:cond delay="0"/>
                          </p:stCondLst>
                        </p:cTn>
                        <p:tgtEl>
                          <p:spTgt spid="278531"/>
                        </p:tgtEl>
                        <p:attrNameLst>
                          <p:attrName>style.visibility</p:attrName>
                        </p:attrNameLst>
                      </p:cBhvr>
                      <p:to>
                        <p:strVal val="visible"/>
                      </p:to>
                    </p:set>
                    <p:anim calcmode="lin" valueType="num">
                      <p:cBhvr>
                        <p:cTn dur="1000" fill="hold"/>
                        <p:tgtEl>
                          <p:spTgt spid="278531"/>
                        </p:tgtEl>
                        <p:attrNameLst>
                          <p:attrName>ppt_w</p:attrName>
                        </p:attrNameLst>
                      </p:cBhvr>
                      <p:tavLst>
                        <p:tav tm="0">
                          <p:val>
                            <p:strVal val="#ppt_w+.3"/>
                          </p:val>
                        </p:tav>
                        <p:tav tm="100000">
                          <p:val>
                            <p:strVal val="#ppt_w"/>
                          </p:val>
                        </p:tav>
                      </p:tavLst>
                    </p:anim>
                    <p:anim calcmode="lin" valueType="num">
                      <p:cBhvr>
                        <p:cTn dur="1000" fill="hold"/>
                        <p:tgtEl>
                          <p:spTgt spid="278531"/>
                        </p:tgtEl>
                        <p:attrNameLst>
                          <p:attrName>ppt_h</p:attrName>
                        </p:attrNameLst>
                      </p:cBhvr>
                      <p:tavLst>
                        <p:tav tm="0">
                          <p:val>
                            <p:strVal val="#ppt_h"/>
                          </p:val>
                        </p:tav>
                        <p:tav tm="100000">
                          <p:val>
                            <p:strVal val="#ppt_h"/>
                          </p:val>
                        </p:tav>
                      </p:tavLst>
                    </p:anim>
                    <p:animEffect transition="in" filter="fade">
                      <p:cBhvr>
                        <p:cTn dur="1000"/>
                        <p:tgtEl>
                          <p:spTgt spid="278531"/>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4B8CDDD-BAF5-4B43-8768-4953359C383F}" type="slidenum">
              <a:rPr lang="en-US"/>
              <a:pPr/>
              <a:t>‹#›</a:t>
            </a:fld>
            <a:endParaRPr lang="en-US"/>
          </a:p>
        </p:txBody>
      </p:sp>
    </p:spTree>
    <p:extLst>
      <p:ext uri="{BB962C8B-B14F-4D97-AF65-F5344CB8AC3E}">
        <p14:creationId xmlns:p14="http://schemas.microsoft.com/office/powerpoint/2010/main" val="2059101363"/>
      </p:ext>
    </p:extLst>
  </p:cSld>
  <p:clrMapOvr>
    <a:masterClrMapping/>
  </p:clrMapOvr>
  <p:transition>
    <p:split orient="vert"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52400"/>
            <a:ext cx="1847850"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52400"/>
            <a:ext cx="5391150"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68FB05-CD92-4C23-9EC9-43DCEB485479}" type="slidenum">
              <a:rPr lang="en-US"/>
              <a:pPr/>
              <a:t>‹#›</a:t>
            </a:fld>
            <a:endParaRPr lang="en-US"/>
          </a:p>
        </p:txBody>
      </p:sp>
    </p:spTree>
    <p:extLst>
      <p:ext uri="{BB962C8B-B14F-4D97-AF65-F5344CB8AC3E}">
        <p14:creationId xmlns:p14="http://schemas.microsoft.com/office/powerpoint/2010/main" val="1289210059"/>
      </p:ext>
    </p:extLst>
  </p:cSld>
  <p:clrMapOvr>
    <a:masterClrMapping/>
  </p:clrMapOvr>
  <p:transition>
    <p:split orient="vert" dir="in"/>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391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1676400"/>
            <a:ext cx="36195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1676400"/>
            <a:ext cx="36195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D9000DED-2A22-413B-B9DE-F594F718CD93}" type="slidenum">
              <a:rPr lang="en-US"/>
              <a:pPr/>
              <a:t>‹#›</a:t>
            </a:fld>
            <a:endParaRPr lang="en-US"/>
          </a:p>
        </p:txBody>
      </p:sp>
    </p:spTree>
    <p:extLst>
      <p:ext uri="{BB962C8B-B14F-4D97-AF65-F5344CB8AC3E}">
        <p14:creationId xmlns:p14="http://schemas.microsoft.com/office/powerpoint/2010/main" val="807124740"/>
      </p:ext>
    </p:extLst>
  </p:cSld>
  <p:clrMapOvr>
    <a:masterClrMapping/>
  </p:clrMapOvr>
  <p:transition>
    <p:split orient="vert"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52400"/>
            <a:ext cx="7391400" cy="624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650767B-A38E-4D87-8AC5-18D70A98F4B4}" type="slidenum">
              <a:rPr lang="en-US"/>
              <a:pPr/>
              <a:t>‹#›</a:t>
            </a:fld>
            <a:endParaRPr lang="en-US"/>
          </a:p>
        </p:txBody>
      </p:sp>
    </p:spTree>
    <p:extLst>
      <p:ext uri="{BB962C8B-B14F-4D97-AF65-F5344CB8AC3E}">
        <p14:creationId xmlns:p14="http://schemas.microsoft.com/office/powerpoint/2010/main" val="1768319683"/>
      </p:ext>
    </p:extLst>
  </p:cSld>
  <p:clrMapOvr>
    <a:masterClrMapping/>
  </p:clrMapOvr>
  <p:transition>
    <p:split orient="vert" dir="in"/>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3914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219200" y="1676400"/>
            <a:ext cx="7391400" cy="4724400"/>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6CC3A07E-832C-4869-954C-8CA04BE839EB}" type="slidenum">
              <a:rPr lang="en-US"/>
              <a:pPr/>
              <a:t>‹#›</a:t>
            </a:fld>
            <a:endParaRPr lang="en-US"/>
          </a:p>
        </p:txBody>
      </p:sp>
    </p:spTree>
    <p:extLst>
      <p:ext uri="{BB962C8B-B14F-4D97-AF65-F5344CB8AC3E}">
        <p14:creationId xmlns:p14="http://schemas.microsoft.com/office/powerpoint/2010/main" val="78028503"/>
      </p:ext>
    </p:extLst>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E57BC9-079D-4865-8BEF-BE7C773CEA47}" type="slidenum">
              <a:rPr lang="en-US"/>
              <a:pPr/>
              <a:t>‹#›</a:t>
            </a:fld>
            <a:endParaRPr lang="en-US"/>
          </a:p>
        </p:txBody>
      </p:sp>
    </p:spTree>
    <p:extLst>
      <p:ext uri="{BB962C8B-B14F-4D97-AF65-F5344CB8AC3E}">
        <p14:creationId xmlns:p14="http://schemas.microsoft.com/office/powerpoint/2010/main" val="3913344281"/>
      </p:ext>
    </p:extLst>
  </p:cSld>
  <p:clrMapOvr>
    <a:masterClrMapping/>
  </p:clrMapOvr>
  <p:transition>
    <p:split orient="vert"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10B1B4D-0A01-4477-85BF-54488E0F3292}" type="slidenum">
              <a:rPr lang="en-US"/>
              <a:pPr/>
              <a:t>‹#›</a:t>
            </a:fld>
            <a:endParaRPr lang="en-US"/>
          </a:p>
        </p:txBody>
      </p:sp>
    </p:spTree>
    <p:extLst>
      <p:ext uri="{BB962C8B-B14F-4D97-AF65-F5344CB8AC3E}">
        <p14:creationId xmlns:p14="http://schemas.microsoft.com/office/powerpoint/2010/main" val="1577762769"/>
      </p:ext>
    </p:extLst>
  </p:cSld>
  <p:clrMapOvr>
    <a:masterClrMapping/>
  </p:clrMapOvr>
  <p:transition>
    <p:split orient="vert"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676400"/>
            <a:ext cx="36195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1676400"/>
            <a:ext cx="36195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5C697A2-8967-424C-B9A1-CE004A0A9F3A}" type="slidenum">
              <a:rPr lang="en-US"/>
              <a:pPr/>
              <a:t>‹#›</a:t>
            </a:fld>
            <a:endParaRPr lang="en-US"/>
          </a:p>
        </p:txBody>
      </p:sp>
    </p:spTree>
    <p:extLst>
      <p:ext uri="{BB962C8B-B14F-4D97-AF65-F5344CB8AC3E}">
        <p14:creationId xmlns:p14="http://schemas.microsoft.com/office/powerpoint/2010/main" val="3741985090"/>
      </p:ext>
    </p:extLst>
  </p:cSld>
  <p:clrMapOvr>
    <a:masterClrMapping/>
  </p:clrMapOvr>
  <p:transition>
    <p:split orient="vert"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BF99F45-7991-4C7C-922E-5704EF2EE3E5}" type="slidenum">
              <a:rPr lang="en-US"/>
              <a:pPr/>
              <a:t>‹#›</a:t>
            </a:fld>
            <a:endParaRPr lang="en-US"/>
          </a:p>
        </p:txBody>
      </p:sp>
    </p:spTree>
    <p:extLst>
      <p:ext uri="{BB962C8B-B14F-4D97-AF65-F5344CB8AC3E}">
        <p14:creationId xmlns:p14="http://schemas.microsoft.com/office/powerpoint/2010/main" val="1975730434"/>
      </p:ext>
    </p:extLst>
  </p:cSld>
  <p:clrMapOvr>
    <a:masterClrMapping/>
  </p:clrMapOvr>
  <p:transition>
    <p:split orient="vert"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9115C05-CB25-43E0-9D59-5316C8848EC2}" type="slidenum">
              <a:rPr lang="en-US"/>
              <a:pPr/>
              <a:t>‹#›</a:t>
            </a:fld>
            <a:endParaRPr lang="en-US"/>
          </a:p>
        </p:txBody>
      </p:sp>
    </p:spTree>
    <p:extLst>
      <p:ext uri="{BB962C8B-B14F-4D97-AF65-F5344CB8AC3E}">
        <p14:creationId xmlns:p14="http://schemas.microsoft.com/office/powerpoint/2010/main" val="9100172"/>
      </p:ext>
    </p:extLst>
  </p:cSld>
  <p:clrMapOvr>
    <a:masterClrMapping/>
  </p:clrMapOvr>
  <p:transition>
    <p:split orient="vert"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0F29803-BCB3-48D1-AF46-68C4D60E6E9A}" type="slidenum">
              <a:rPr lang="en-US"/>
              <a:pPr/>
              <a:t>‹#›</a:t>
            </a:fld>
            <a:endParaRPr lang="en-US"/>
          </a:p>
        </p:txBody>
      </p:sp>
    </p:spTree>
    <p:extLst>
      <p:ext uri="{BB962C8B-B14F-4D97-AF65-F5344CB8AC3E}">
        <p14:creationId xmlns:p14="http://schemas.microsoft.com/office/powerpoint/2010/main" val="1657520256"/>
      </p:ext>
    </p:extLst>
  </p:cSld>
  <p:clrMapOvr>
    <a:masterClrMapping/>
  </p:clrMapOvr>
  <p:transition>
    <p:split orient="vert"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FBF0F40-E920-4DFC-8DAB-5ACC3262B414}" type="slidenum">
              <a:rPr lang="en-US"/>
              <a:pPr/>
              <a:t>‹#›</a:t>
            </a:fld>
            <a:endParaRPr lang="en-US"/>
          </a:p>
        </p:txBody>
      </p:sp>
    </p:spTree>
    <p:extLst>
      <p:ext uri="{BB962C8B-B14F-4D97-AF65-F5344CB8AC3E}">
        <p14:creationId xmlns:p14="http://schemas.microsoft.com/office/powerpoint/2010/main" val="945225939"/>
      </p:ext>
    </p:extLst>
  </p:cSld>
  <p:clrMapOvr>
    <a:masterClrMapping/>
  </p:clrMapOvr>
  <p:transition>
    <p:split orient="vert"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E7962D3-A0E9-4D71-BBE8-EF5E6A13937E}" type="slidenum">
              <a:rPr lang="en-US"/>
              <a:pPr/>
              <a:t>‹#›</a:t>
            </a:fld>
            <a:endParaRPr lang="en-US"/>
          </a:p>
        </p:txBody>
      </p:sp>
    </p:spTree>
    <p:extLst>
      <p:ext uri="{BB962C8B-B14F-4D97-AF65-F5344CB8AC3E}">
        <p14:creationId xmlns:p14="http://schemas.microsoft.com/office/powerpoint/2010/main" val="4231007555"/>
      </p:ext>
    </p:extLst>
  </p:cSld>
  <p:clrMapOvr>
    <a:masterClrMapping/>
  </p:clrMapOvr>
  <p:transition>
    <p:split orient="vert"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bwMode="auto">
          <a:xfrm>
            <a:off x="1219200" y="152400"/>
            <a:ext cx="73914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277507" name="Rectangle 3"/>
          <p:cNvSpPr>
            <a:spLocks noGrp="1" noChangeArrowheads="1"/>
          </p:cNvSpPr>
          <p:nvPr>
            <p:ph type="body" idx="1"/>
          </p:nvPr>
        </p:nvSpPr>
        <p:spPr bwMode="auto">
          <a:xfrm>
            <a:off x="1219200" y="1676400"/>
            <a:ext cx="7391400"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751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vl1pPr>
          </a:lstStyle>
          <a:p>
            <a:endParaRPr lang="en-US"/>
          </a:p>
        </p:txBody>
      </p:sp>
      <p:sp>
        <p:nvSpPr>
          <p:cNvPr id="27751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a:p>
        </p:txBody>
      </p:sp>
      <p:sp>
        <p:nvSpPr>
          <p:cNvPr id="27751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fld id="{B8AA6A82-D004-46BB-BBB1-4075D026724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Lst>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77506"/>
                                        </p:tgtEl>
                                        <p:attrNameLst>
                                          <p:attrName>style.visibility</p:attrName>
                                        </p:attrNameLst>
                                      </p:cBhvr>
                                      <p:to>
                                        <p:strVal val="visible"/>
                                      </p:to>
                                    </p:set>
                                    <p:anim calcmode="lin" valueType="num">
                                      <p:cBhvr>
                                        <p:cTn id="7" dur="1000" fill="hold"/>
                                        <p:tgtEl>
                                          <p:spTgt spid="277506"/>
                                        </p:tgtEl>
                                        <p:attrNameLst>
                                          <p:attrName>ppt_w</p:attrName>
                                        </p:attrNameLst>
                                      </p:cBhvr>
                                      <p:tavLst>
                                        <p:tav tm="0">
                                          <p:val>
                                            <p:strVal val="#ppt_w+.3"/>
                                          </p:val>
                                        </p:tav>
                                        <p:tav tm="100000">
                                          <p:val>
                                            <p:strVal val="#ppt_w"/>
                                          </p:val>
                                        </p:tav>
                                      </p:tavLst>
                                    </p:anim>
                                    <p:anim calcmode="lin" valueType="num">
                                      <p:cBhvr>
                                        <p:cTn id="8" dur="1000" fill="hold"/>
                                        <p:tgtEl>
                                          <p:spTgt spid="277506"/>
                                        </p:tgtEl>
                                        <p:attrNameLst>
                                          <p:attrName>ppt_h</p:attrName>
                                        </p:attrNameLst>
                                      </p:cBhvr>
                                      <p:tavLst>
                                        <p:tav tm="0">
                                          <p:val>
                                            <p:strVal val="#ppt_h"/>
                                          </p:val>
                                        </p:tav>
                                        <p:tav tm="100000">
                                          <p:val>
                                            <p:strVal val="#ppt_h"/>
                                          </p:val>
                                        </p:tav>
                                      </p:tavLst>
                                    </p:anim>
                                    <p:animEffect transition="in" filter="fade">
                                      <p:cBhvr>
                                        <p:cTn id="9" dur="1000"/>
                                        <p:tgtEl>
                                          <p:spTgt spid="27750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77507">
                                            <p:txEl>
                                              <p:pRg st="0" end="0"/>
                                            </p:txEl>
                                          </p:spTgt>
                                        </p:tgtEl>
                                        <p:attrNameLst>
                                          <p:attrName>style.visibility</p:attrName>
                                        </p:attrNameLst>
                                      </p:cBhvr>
                                      <p:to>
                                        <p:strVal val="visible"/>
                                      </p:to>
                                    </p:set>
                                    <p:anim calcmode="lin" valueType="num">
                                      <p:cBhvr>
                                        <p:cTn id="14" dur="1000" fill="hold"/>
                                        <p:tgtEl>
                                          <p:spTgt spid="277507">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277507">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77507">
                                            <p:txEl>
                                              <p:pRg st="0" end="0"/>
                                            </p:txEl>
                                          </p:spTgt>
                                        </p:tgtEl>
                                      </p:cBhvr>
                                    </p:animEffect>
                                  </p:childTnLst>
                                </p:cTn>
                              </p:par>
                              <p:par>
                                <p:cTn id="17" presetID="50" presetClass="entr" presetSubtype="0" decel="100000" fill="hold" grpId="0" nodeType="withEffect">
                                  <p:stCondLst>
                                    <p:cond delay="0"/>
                                  </p:stCondLst>
                                  <p:childTnLst>
                                    <p:set>
                                      <p:cBhvr>
                                        <p:cTn id="18" dur="1" fill="hold">
                                          <p:stCondLst>
                                            <p:cond delay="0"/>
                                          </p:stCondLst>
                                        </p:cTn>
                                        <p:tgtEl>
                                          <p:spTgt spid="277507">
                                            <p:txEl>
                                              <p:pRg st="1" end="1"/>
                                            </p:txEl>
                                          </p:spTgt>
                                        </p:tgtEl>
                                        <p:attrNameLst>
                                          <p:attrName>style.visibility</p:attrName>
                                        </p:attrNameLst>
                                      </p:cBhvr>
                                      <p:to>
                                        <p:strVal val="visible"/>
                                      </p:to>
                                    </p:set>
                                    <p:anim calcmode="lin" valueType="num">
                                      <p:cBhvr>
                                        <p:cTn id="19" dur="1000" fill="hold"/>
                                        <p:tgtEl>
                                          <p:spTgt spid="277507">
                                            <p:txEl>
                                              <p:pRg st="1" end="1"/>
                                            </p:txEl>
                                          </p:spTgt>
                                        </p:tgtEl>
                                        <p:attrNameLst>
                                          <p:attrName>ppt_w</p:attrName>
                                        </p:attrNameLst>
                                      </p:cBhvr>
                                      <p:tavLst>
                                        <p:tav tm="0">
                                          <p:val>
                                            <p:strVal val="#ppt_w+.3"/>
                                          </p:val>
                                        </p:tav>
                                        <p:tav tm="100000">
                                          <p:val>
                                            <p:strVal val="#ppt_w"/>
                                          </p:val>
                                        </p:tav>
                                      </p:tavLst>
                                    </p:anim>
                                    <p:anim calcmode="lin" valueType="num">
                                      <p:cBhvr>
                                        <p:cTn id="20" dur="1000" fill="hold"/>
                                        <p:tgtEl>
                                          <p:spTgt spid="277507">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277507">
                                            <p:txEl>
                                              <p:pRg st="1" end="1"/>
                                            </p:txEl>
                                          </p:spTgt>
                                        </p:tgtEl>
                                      </p:cBhvr>
                                    </p:animEffect>
                                  </p:childTnLst>
                                </p:cTn>
                              </p:par>
                              <p:par>
                                <p:cTn id="22" presetID="50" presetClass="entr" presetSubtype="0" decel="100000" fill="hold" grpId="0" nodeType="withEffect">
                                  <p:stCondLst>
                                    <p:cond delay="0"/>
                                  </p:stCondLst>
                                  <p:childTnLst>
                                    <p:set>
                                      <p:cBhvr>
                                        <p:cTn id="23" dur="1" fill="hold">
                                          <p:stCondLst>
                                            <p:cond delay="0"/>
                                          </p:stCondLst>
                                        </p:cTn>
                                        <p:tgtEl>
                                          <p:spTgt spid="277507">
                                            <p:txEl>
                                              <p:pRg st="2" end="2"/>
                                            </p:txEl>
                                          </p:spTgt>
                                        </p:tgtEl>
                                        <p:attrNameLst>
                                          <p:attrName>style.visibility</p:attrName>
                                        </p:attrNameLst>
                                      </p:cBhvr>
                                      <p:to>
                                        <p:strVal val="visible"/>
                                      </p:to>
                                    </p:set>
                                    <p:anim calcmode="lin" valueType="num">
                                      <p:cBhvr>
                                        <p:cTn id="24" dur="1000" fill="hold"/>
                                        <p:tgtEl>
                                          <p:spTgt spid="277507">
                                            <p:txEl>
                                              <p:pRg st="2" end="2"/>
                                            </p:txEl>
                                          </p:spTgt>
                                        </p:tgtEl>
                                        <p:attrNameLst>
                                          <p:attrName>ppt_w</p:attrName>
                                        </p:attrNameLst>
                                      </p:cBhvr>
                                      <p:tavLst>
                                        <p:tav tm="0">
                                          <p:val>
                                            <p:strVal val="#ppt_w+.3"/>
                                          </p:val>
                                        </p:tav>
                                        <p:tav tm="100000">
                                          <p:val>
                                            <p:strVal val="#ppt_w"/>
                                          </p:val>
                                        </p:tav>
                                      </p:tavLst>
                                    </p:anim>
                                    <p:anim calcmode="lin" valueType="num">
                                      <p:cBhvr>
                                        <p:cTn id="25" dur="1000" fill="hold"/>
                                        <p:tgtEl>
                                          <p:spTgt spid="277507">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77507">
                                            <p:txEl>
                                              <p:pRg st="2" end="2"/>
                                            </p:txEl>
                                          </p:spTgt>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277507">
                                            <p:txEl>
                                              <p:pRg st="3" end="3"/>
                                            </p:txEl>
                                          </p:spTgt>
                                        </p:tgtEl>
                                        <p:attrNameLst>
                                          <p:attrName>style.visibility</p:attrName>
                                        </p:attrNameLst>
                                      </p:cBhvr>
                                      <p:to>
                                        <p:strVal val="visible"/>
                                      </p:to>
                                    </p:set>
                                    <p:anim calcmode="lin" valueType="num">
                                      <p:cBhvr>
                                        <p:cTn id="29" dur="1000" fill="hold"/>
                                        <p:tgtEl>
                                          <p:spTgt spid="277507">
                                            <p:txEl>
                                              <p:pRg st="3" end="3"/>
                                            </p:txEl>
                                          </p:spTgt>
                                        </p:tgtEl>
                                        <p:attrNameLst>
                                          <p:attrName>ppt_w</p:attrName>
                                        </p:attrNameLst>
                                      </p:cBhvr>
                                      <p:tavLst>
                                        <p:tav tm="0">
                                          <p:val>
                                            <p:strVal val="#ppt_w+.3"/>
                                          </p:val>
                                        </p:tav>
                                        <p:tav tm="100000">
                                          <p:val>
                                            <p:strVal val="#ppt_w"/>
                                          </p:val>
                                        </p:tav>
                                      </p:tavLst>
                                    </p:anim>
                                    <p:anim calcmode="lin" valueType="num">
                                      <p:cBhvr>
                                        <p:cTn id="30" dur="1000" fill="hold"/>
                                        <p:tgtEl>
                                          <p:spTgt spid="277507">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277507">
                                            <p:txEl>
                                              <p:pRg st="3" end="3"/>
                                            </p:txEl>
                                          </p:spTgt>
                                        </p:tgtEl>
                                      </p:cBhvr>
                                    </p:animEffect>
                                  </p:childTnLst>
                                </p:cTn>
                              </p:par>
                              <p:par>
                                <p:cTn id="32" presetID="50" presetClass="entr" presetSubtype="0" decel="100000" fill="hold" grpId="0" nodeType="withEffect">
                                  <p:stCondLst>
                                    <p:cond delay="0"/>
                                  </p:stCondLst>
                                  <p:childTnLst>
                                    <p:set>
                                      <p:cBhvr>
                                        <p:cTn id="33" dur="1" fill="hold">
                                          <p:stCondLst>
                                            <p:cond delay="0"/>
                                          </p:stCondLst>
                                        </p:cTn>
                                        <p:tgtEl>
                                          <p:spTgt spid="277507">
                                            <p:txEl>
                                              <p:pRg st="4" end="4"/>
                                            </p:txEl>
                                          </p:spTgt>
                                        </p:tgtEl>
                                        <p:attrNameLst>
                                          <p:attrName>style.visibility</p:attrName>
                                        </p:attrNameLst>
                                      </p:cBhvr>
                                      <p:to>
                                        <p:strVal val="visible"/>
                                      </p:to>
                                    </p:set>
                                    <p:anim calcmode="lin" valueType="num">
                                      <p:cBhvr>
                                        <p:cTn id="34" dur="1000" fill="hold"/>
                                        <p:tgtEl>
                                          <p:spTgt spid="277507">
                                            <p:txEl>
                                              <p:pRg st="4" end="4"/>
                                            </p:txEl>
                                          </p:spTgt>
                                        </p:tgtEl>
                                        <p:attrNameLst>
                                          <p:attrName>ppt_w</p:attrName>
                                        </p:attrNameLst>
                                      </p:cBhvr>
                                      <p:tavLst>
                                        <p:tav tm="0">
                                          <p:val>
                                            <p:strVal val="#ppt_w+.3"/>
                                          </p:val>
                                        </p:tav>
                                        <p:tav tm="100000">
                                          <p:val>
                                            <p:strVal val="#ppt_w"/>
                                          </p:val>
                                        </p:tav>
                                      </p:tavLst>
                                    </p:anim>
                                    <p:anim calcmode="lin" valueType="num">
                                      <p:cBhvr>
                                        <p:cTn id="35" dur="1000" fill="hold"/>
                                        <p:tgtEl>
                                          <p:spTgt spid="277507">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277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p:bldP spid="277507" grpId="0" build="p">
        <p:tmplLst>
          <p:tmpl lvl="1">
            <p:tnLst>
              <p:par>
                <p:cTn presetID="50" presetClass="entr" presetSubtype="0" decel="100000" fill="hold" nodeType="clickEffect">
                  <p:stCondLst>
                    <p:cond delay="0"/>
                  </p:stCondLst>
                  <p:childTnLst>
                    <p:set>
                      <p:cBhvr>
                        <p:cTn dur="1" fill="hold">
                          <p:stCondLst>
                            <p:cond delay="0"/>
                          </p:stCondLst>
                        </p:cTn>
                        <p:tgtEl>
                          <p:spTgt spid="277507"/>
                        </p:tgtEl>
                        <p:attrNameLst>
                          <p:attrName>style.visibility</p:attrName>
                        </p:attrNameLst>
                      </p:cBhvr>
                      <p:to>
                        <p:strVal val="visible"/>
                      </p:to>
                    </p:set>
                    <p:anim calcmode="lin" valueType="num">
                      <p:cBhvr>
                        <p:cTn dur="1000" fill="hold"/>
                        <p:tgtEl>
                          <p:spTgt spid="277507"/>
                        </p:tgtEl>
                        <p:attrNameLst>
                          <p:attrName>ppt_w</p:attrName>
                        </p:attrNameLst>
                      </p:cBhvr>
                      <p:tavLst>
                        <p:tav tm="0">
                          <p:val>
                            <p:strVal val="#ppt_w+.3"/>
                          </p:val>
                        </p:tav>
                        <p:tav tm="100000">
                          <p:val>
                            <p:strVal val="#ppt_w"/>
                          </p:val>
                        </p:tav>
                      </p:tavLst>
                    </p:anim>
                    <p:anim calcmode="lin" valueType="num">
                      <p:cBhvr>
                        <p:cTn dur="1000" fill="hold"/>
                        <p:tgtEl>
                          <p:spTgt spid="277507"/>
                        </p:tgtEl>
                        <p:attrNameLst>
                          <p:attrName>ppt_h</p:attrName>
                        </p:attrNameLst>
                      </p:cBhvr>
                      <p:tavLst>
                        <p:tav tm="0">
                          <p:val>
                            <p:strVal val="#ppt_h"/>
                          </p:val>
                        </p:tav>
                        <p:tav tm="100000">
                          <p:val>
                            <p:strVal val="#ppt_h"/>
                          </p:val>
                        </p:tav>
                      </p:tavLst>
                    </p:anim>
                    <p:animEffect transition="in" filter="fade">
                      <p:cBhvr>
                        <p:cTn dur="1000"/>
                        <p:tgtEl>
                          <p:spTgt spid="277507"/>
                        </p:tgtEl>
                      </p:cBhvr>
                    </p:animEffect>
                  </p:childTnLst>
                </p:cTn>
              </p:par>
            </p:tnLst>
          </p:tmpl>
          <p:tmpl lvl="2">
            <p:tnLst>
              <p:par>
                <p:cTn presetID="50" presetClass="entr" presetSubtype="0" decel="100000" fill="hold" nodeType="withEffect">
                  <p:stCondLst>
                    <p:cond delay="0"/>
                  </p:stCondLst>
                  <p:childTnLst>
                    <p:set>
                      <p:cBhvr>
                        <p:cTn dur="1" fill="hold">
                          <p:stCondLst>
                            <p:cond delay="0"/>
                          </p:stCondLst>
                        </p:cTn>
                        <p:tgtEl>
                          <p:spTgt spid="277507"/>
                        </p:tgtEl>
                        <p:attrNameLst>
                          <p:attrName>style.visibility</p:attrName>
                        </p:attrNameLst>
                      </p:cBhvr>
                      <p:to>
                        <p:strVal val="visible"/>
                      </p:to>
                    </p:set>
                    <p:anim calcmode="lin" valueType="num">
                      <p:cBhvr>
                        <p:cTn dur="1000" fill="hold"/>
                        <p:tgtEl>
                          <p:spTgt spid="277507"/>
                        </p:tgtEl>
                        <p:attrNameLst>
                          <p:attrName>ppt_w</p:attrName>
                        </p:attrNameLst>
                      </p:cBhvr>
                      <p:tavLst>
                        <p:tav tm="0">
                          <p:val>
                            <p:strVal val="#ppt_w+.3"/>
                          </p:val>
                        </p:tav>
                        <p:tav tm="100000">
                          <p:val>
                            <p:strVal val="#ppt_w"/>
                          </p:val>
                        </p:tav>
                      </p:tavLst>
                    </p:anim>
                    <p:anim calcmode="lin" valueType="num">
                      <p:cBhvr>
                        <p:cTn dur="1000" fill="hold"/>
                        <p:tgtEl>
                          <p:spTgt spid="277507"/>
                        </p:tgtEl>
                        <p:attrNameLst>
                          <p:attrName>ppt_h</p:attrName>
                        </p:attrNameLst>
                      </p:cBhvr>
                      <p:tavLst>
                        <p:tav tm="0">
                          <p:val>
                            <p:strVal val="#ppt_h"/>
                          </p:val>
                        </p:tav>
                        <p:tav tm="100000">
                          <p:val>
                            <p:strVal val="#ppt_h"/>
                          </p:val>
                        </p:tav>
                      </p:tavLst>
                    </p:anim>
                    <p:animEffect transition="in" filter="fade">
                      <p:cBhvr>
                        <p:cTn dur="1000"/>
                        <p:tgtEl>
                          <p:spTgt spid="277507"/>
                        </p:tgtEl>
                      </p:cBhvr>
                    </p:animEffect>
                  </p:childTnLst>
                </p:cTn>
              </p:par>
            </p:tnLst>
          </p:tmpl>
          <p:tmpl lvl="3">
            <p:tnLst>
              <p:par>
                <p:cTn presetID="50" presetClass="entr" presetSubtype="0" decel="100000" fill="hold" nodeType="withEffect">
                  <p:stCondLst>
                    <p:cond delay="0"/>
                  </p:stCondLst>
                  <p:childTnLst>
                    <p:set>
                      <p:cBhvr>
                        <p:cTn dur="1" fill="hold">
                          <p:stCondLst>
                            <p:cond delay="0"/>
                          </p:stCondLst>
                        </p:cTn>
                        <p:tgtEl>
                          <p:spTgt spid="277507"/>
                        </p:tgtEl>
                        <p:attrNameLst>
                          <p:attrName>style.visibility</p:attrName>
                        </p:attrNameLst>
                      </p:cBhvr>
                      <p:to>
                        <p:strVal val="visible"/>
                      </p:to>
                    </p:set>
                    <p:anim calcmode="lin" valueType="num">
                      <p:cBhvr>
                        <p:cTn dur="1000" fill="hold"/>
                        <p:tgtEl>
                          <p:spTgt spid="277507"/>
                        </p:tgtEl>
                        <p:attrNameLst>
                          <p:attrName>ppt_w</p:attrName>
                        </p:attrNameLst>
                      </p:cBhvr>
                      <p:tavLst>
                        <p:tav tm="0">
                          <p:val>
                            <p:strVal val="#ppt_w+.3"/>
                          </p:val>
                        </p:tav>
                        <p:tav tm="100000">
                          <p:val>
                            <p:strVal val="#ppt_w"/>
                          </p:val>
                        </p:tav>
                      </p:tavLst>
                    </p:anim>
                    <p:anim calcmode="lin" valueType="num">
                      <p:cBhvr>
                        <p:cTn dur="1000" fill="hold"/>
                        <p:tgtEl>
                          <p:spTgt spid="277507"/>
                        </p:tgtEl>
                        <p:attrNameLst>
                          <p:attrName>ppt_h</p:attrName>
                        </p:attrNameLst>
                      </p:cBhvr>
                      <p:tavLst>
                        <p:tav tm="0">
                          <p:val>
                            <p:strVal val="#ppt_h"/>
                          </p:val>
                        </p:tav>
                        <p:tav tm="100000">
                          <p:val>
                            <p:strVal val="#ppt_h"/>
                          </p:val>
                        </p:tav>
                      </p:tavLst>
                    </p:anim>
                    <p:animEffect transition="in" filter="fade">
                      <p:cBhvr>
                        <p:cTn dur="1000"/>
                        <p:tgtEl>
                          <p:spTgt spid="277507"/>
                        </p:tgtEl>
                      </p:cBhvr>
                    </p:animEffect>
                  </p:childTnLst>
                </p:cTn>
              </p:par>
            </p:tnLst>
          </p:tmpl>
          <p:tmpl lvl="4">
            <p:tnLst>
              <p:par>
                <p:cTn presetID="50" presetClass="entr" presetSubtype="0" decel="100000" fill="hold" nodeType="withEffect">
                  <p:stCondLst>
                    <p:cond delay="0"/>
                  </p:stCondLst>
                  <p:childTnLst>
                    <p:set>
                      <p:cBhvr>
                        <p:cTn dur="1" fill="hold">
                          <p:stCondLst>
                            <p:cond delay="0"/>
                          </p:stCondLst>
                        </p:cTn>
                        <p:tgtEl>
                          <p:spTgt spid="277507"/>
                        </p:tgtEl>
                        <p:attrNameLst>
                          <p:attrName>style.visibility</p:attrName>
                        </p:attrNameLst>
                      </p:cBhvr>
                      <p:to>
                        <p:strVal val="visible"/>
                      </p:to>
                    </p:set>
                    <p:anim calcmode="lin" valueType="num">
                      <p:cBhvr>
                        <p:cTn dur="1000" fill="hold"/>
                        <p:tgtEl>
                          <p:spTgt spid="277507"/>
                        </p:tgtEl>
                        <p:attrNameLst>
                          <p:attrName>ppt_w</p:attrName>
                        </p:attrNameLst>
                      </p:cBhvr>
                      <p:tavLst>
                        <p:tav tm="0">
                          <p:val>
                            <p:strVal val="#ppt_w+.3"/>
                          </p:val>
                        </p:tav>
                        <p:tav tm="100000">
                          <p:val>
                            <p:strVal val="#ppt_w"/>
                          </p:val>
                        </p:tav>
                      </p:tavLst>
                    </p:anim>
                    <p:anim calcmode="lin" valueType="num">
                      <p:cBhvr>
                        <p:cTn dur="1000" fill="hold"/>
                        <p:tgtEl>
                          <p:spTgt spid="277507"/>
                        </p:tgtEl>
                        <p:attrNameLst>
                          <p:attrName>ppt_h</p:attrName>
                        </p:attrNameLst>
                      </p:cBhvr>
                      <p:tavLst>
                        <p:tav tm="0">
                          <p:val>
                            <p:strVal val="#ppt_h"/>
                          </p:val>
                        </p:tav>
                        <p:tav tm="100000">
                          <p:val>
                            <p:strVal val="#ppt_h"/>
                          </p:val>
                        </p:tav>
                      </p:tavLst>
                    </p:anim>
                    <p:animEffect transition="in" filter="fade">
                      <p:cBhvr>
                        <p:cTn dur="1000"/>
                        <p:tgtEl>
                          <p:spTgt spid="277507"/>
                        </p:tgtEl>
                      </p:cBhvr>
                    </p:animEffect>
                  </p:childTnLst>
                </p:cTn>
              </p:par>
            </p:tnLst>
          </p:tmpl>
          <p:tmpl lvl="5">
            <p:tnLst>
              <p:par>
                <p:cTn presetID="50" presetClass="entr" presetSubtype="0" decel="100000" fill="hold" nodeType="withEffect">
                  <p:stCondLst>
                    <p:cond delay="0"/>
                  </p:stCondLst>
                  <p:childTnLst>
                    <p:set>
                      <p:cBhvr>
                        <p:cTn dur="1" fill="hold">
                          <p:stCondLst>
                            <p:cond delay="0"/>
                          </p:stCondLst>
                        </p:cTn>
                        <p:tgtEl>
                          <p:spTgt spid="277507"/>
                        </p:tgtEl>
                        <p:attrNameLst>
                          <p:attrName>style.visibility</p:attrName>
                        </p:attrNameLst>
                      </p:cBhvr>
                      <p:to>
                        <p:strVal val="visible"/>
                      </p:to>
                    </p:set>
                    <p:anim calcmode="lin" valueType="num">
                      <p:cBhvr>
                        <p:cTn dur="1000" fill="hold"/>
                        <p:tgtEl>
                          <p:spTgt spid="277507"/>
                        </p:tgtEl>
                        <p:attrNameLst>
                          <p:attrName>ppt_w</p:attrName>
                        </p:attrNameLst>
                      </p:cBhvr>
                      <p:tavLst>
                        <p:tav tm="0">
                          <p:val>
                            <p:strVal val="#ppt_w+.3"/>
                          </p:val>
                        </p:tav>
                        <p:tav tm="100000">
                          <p:val>
                            <p:strVal val="#ppt_w"/>
                          </p:val>
                        </p:tav>
                      </p:tavLst>
                    </p:anim>
                    <p:anim calcmode="lin" valueType="num">
                      <p:cBhvr>
                        <p:cTn dur="1000" fill="hold"/>
                        <p:tgtEl>
                          <p:spTgt spid="277507"/>
                        </p:tgtEl>
                        <p:attrNameLst>
                          <p:attrName>ppt_h</p:attrName>
                        </p:attrNameLst>
                      </p:cBhvr>
                      <p:tavLst>
                        <p:tav tm="0">
                          <p:val>
                            <p:strVal val="#ppt_h"/>
                          </p:val>
                        </p:tav>
                        <p:tav tm="100000">
                          <p:val>
                            <p:strVal val="#ppt_h"/>
                          </p:val>
                        </p:tav>
                      </p:tavLst>
                    </p:anim>
                    <p:animEffect transition="in" filter="fade">
                      <p:cBhvr>
                        <p:cTn dur="1000"/>
                        <p:tgtEl>
                          <p:spTgt spid="277507"/>
                        </p:tgtEl>
                      </p:cBhvr>
                    </p:animEffect>
                  </p:childTnLst>
                </p:cTn>
              </p:par>
            </p:tnLst>
          </p:tmpl>
        </p:tmplLst>
      </p:bldP>
    </p:bldLst>
  </p:timing>
  <p:txStyles>
    <p:titleStyle>
      <a:lvl1pPr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2pPr>
      <a:lvl3pPr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3pPr>
      <a:lvl4pPr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4pPr>
      <a:lvl5pPr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5pPr>
      <a:lvl6pPr marL="457200"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6pPr>
      <a:lvl7pPr marL="914400"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7pPr>
      <a:lvl8pPr marL="1371600"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8pPr>
      <a:lvl9pPr marL="1828800" algn="ctr" rtl="0" eaLnBrk="0" fontAlgn="base" hangingPunct="0">
        <a:spcBef>
          <a:spcPct val="0"/>
        </a:spcBef>
        <a:spcAft>
          <a:spcPct val="0"/>
        </a:spcAft>
        <a:defRPr kumimoji="1" sz="4400">
          <a:solidFill>
            <a:schemeClr val="tx2"/>
          </a:solidFill>
          <a:effectLst>
            <a:outerShdw blurRad="38100" dist="38100" dir="2700000" algn="tl">
              <a:srgbClr val="C0C0C0"/>
            </a:outerShdw>
          </a:effectLst>
          <a:latin typeface="Tahoma" pitchFamily="34" charset="0"/>
        </a:defRPr>
      </a:lvl9pPr>
    </p:titleStyle>
    <p:bodyStyle>
      <a:lvl1pPr marL="342900" indent="-342900" algn="l" rtl="0" eaLnBrk="0" fontAlgn="base" hangingPunct="0">
        <a:spcBef>
          <a:spcPct val="20000"/>
        </a:spcBef>
        <a:spcAft>
          <a:spcPct val="0"/>
        </a:spcAft>
        <a:buClr>
          <a:schemeClr val="accent1"/>
        </a:buClr>
        <a:buSzPct val="75000"/>
        <a:buFont typeface="Wingdings" pitchFamily="2" charset="2"/>
        <a:buChar char="n"/>
        <a:defRPr kumimoji="1" sz="3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kumimoji="1" sz="2800">
          <a:solidFill>
            <a:schemeClr val="tx1"/>
          </a:solidFill>
          <a:effectLst>
            <a:outerShdw blurRad="38100" dist="38100" dir="2700000" algn="tl">
              <a:srgbClr val="C0C0C0"/>
            </a:outerShdw>
          </a:effectLst>
          <a:latin typeface="+mn-lt"/>
        </a:defRPr>
      </a:lvl2pPr>
      <a:lvl3pPr marL="1143000" indent="-228600" algn="l" rtl="0" eaLnBrk="0" fontAlgn="base" hangingPunct="0">
        <a:spcBef>
          <a:spcPct val="20000"/>
        </a:spcBef>
        <a:spcAft>
          <a:spcPct val="0"/>
        </a:spcAft>
        <a:buClr>
          <a:schemeClr val="accent1"/>
        </a:buClr>
        <a:buSzPct val="75000"/>
        <a:buFont typeface="Wingdings" pitchFamily="2" charset="2"/>
        <a:buChar char="n"/>
        <a:defRPr kumimoji="1" sz="2400">
          <a:solidFill>
            <a:schemeClr val="tx1"/>
          </a:solidFill>
          <a:effectLst>
            <a:outerShdw blurRad="38100" dist="38100" dir="2700000" algn="tl">
              <a:srgbClr val="C0C0C0"/>
            </a:outerShdw>
          </a:effectLst>
          <a:latin typeface="+mn-lt"/>
        </a:defRPr>
      </a:lvl3pPr>
      <a:lvl4pPr marL="15621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4pPr>
      <a:lvl5pPr marL="19812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5pPr>
      <a:lvl6pPr marL="24384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6pPr>
      <a:lvl7pPr marL="28956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7pPr>
      <a:lvl8pPr marL="33528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8pPr>
      <a:lvl9pPr marL="3810000" indent="-228600" algn="l" rtl="0" eaLnBrk="0" fontAlgn="base" hangingPunct="0">
        <a:spcBef>
          <a:spcPct val="20000"/>
        </a:spcBef>
        <a:spcAft>
          <a:spcPct val="0"/>
        </a:spcAft>
        <a:buClr>
          <a:schemeClr val="accent1"/>
        </a:buClr>
        <a:buSzPct val="75000"/>
        <a:buFont typeface="Wingdings" pitchFamily="2" charset="2"/>
        <a:buChar char="n"/>
        <a:defRPr kumimoji="1" sz="2000">
          <a:solidFill>
            <a:schemeClr val="tx1"/>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0867" name="WordArt 3" descr="White marble"/>
          <p:cNvSpPr>
            <a:spLocks noChangeArrowheads="1" noChangeShapeType="1" noTextEdit="1"/>
          </p:cNvSpPr>
          <p:nvPr/>
        </p:nvSpPr>
        <p:spPr bwMode="auto">
          <a:xfrm>
            <a:off x="2895600" y="3048000"/>
            <a:ext cx="3886200" cy="16764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rtl="1"/>
            <a:r>
              <a:rPr lang="fa-IR" b="1" kern="10">
                <a:ln w="9525">
                  <a:round/>
                  <a:headEnd/>
                  <a:tailEnd/>
                </a:ln>
                <a:blipFill dpi="0" rotWithShape="0">
                  <a:blip r:embed="rId3"/>
                  <a:srcRect/>
                  <a:tile tx="0" ty="0" sx="100000" sy="100000" flip="none" algn="tl"/>
                </a:blipFill>
                <a:latin typeface="Arial Black"/>
              </a:rPr>
              <a:t>بنام خدا</a:t>
            </a:r>
            <a:endParaRPr lang="en-US" b="1" kern="10">
              <a:ln w="9525">
                <a:round/>
                <a:headEnd/>
                <a:tailEnd/>
              </a:ln>
              <a:blipFill dpi="0" rotWithShape="0">
                <a:blip r:embed="rId3"/>
                <a:srcRect/>
                <a:tile tx="0" ty="0" sx="100000" sy="100000" flip="none" algn="tl"/>
              </a:blipFill>
              <a:latin typeface="Arial Black"/>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22" name="Picture 2" descr="C:\Users\Sepehr Commer\Desktop\39024_or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1" y="762000"/>
            <a:ext cx="73152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669894"/>
      </p:ext>
    </p:extLst>
  </p:cSld>
  <p:clrMapOvr>
    <a:masterClrMapping/>
  </p:clrMapOvr>
  <p:transition>
    <p:split orient="ver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46" name="Picture 2" descr="C:\Users\Sepehr Commer\Desktop\290px-04_Hegasy_Hand_Disinfection_Wiki_EN_CCBYSA_F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516" y="304800"/>
            <a:ext cx="7239000" cy="6400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059714"/>
      </p:ext>
    </p:extLst>
  </p:cSld>
  <p:clrMapOvr>
    <a:masterClrMapping/>
  </p:clrMapOvr>
  <p:transition>
    <p:split orient="ver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فیلم شستشوی دست</a:t>
            </a:r>
            <a:endParaRPr lang="en-US" dirty="0"/>
          </a:p>
        </p:txBody>
      </p:sp>
    </p:spTree>
    <p:extLst>
      <p:ext uri="{BB962C8B-B14F-4D97-AF65-F5344CB8AC3E}">
        <p14:creationId xmlns:p14="http://schemas.microsoft.com/office/powerpoint/2010/main" val="1797497102"/>
      </p:ext>
    </p:extLst>
  </p:cSld>
  <p:clrMapOvr>
    <a:masterClrMapping/>
  </p:clrMapOvr>
  <p:transition>
    <p:split orient="ver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4770" name="Picture 2" descr="C:\Users\Sepehr Commer\Desktop\unnamed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81000"/>
            <a:ext cx="76962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626266"/>
      </p:ext>
    </p:extLst>
  </p:cSld>
  <p:clrMapOvr>
    <a:masterClrMapping/>
  </p:clrMapOvr>
  <p:transition>
    <p:split orient="ver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800" dirty="0" smtClean="0">
                <a:solidFill>
                  <a:srgbClr val="C00000"/>
                </a:solidFill>
              </a:rPr>
              <a:t>راهنمای موقعیت های شستن دست در همودیالیز</a:t>
            </a:r>
            <a:endParaRPr lang="en-US" sz="2800" dirty="0">
              <a:solidFill>
                <a:srgbClr val="C00000"/>
              </a:solidFill>
            </a:endParaRPr>
          </a:p>
        </p:txBody>
      </p:sp>
      <p:sp>
        <p:nvSpPr>
          <p:cNvPr id="3" name="Content Placeholder 2"/>
          <p:cNvSpPr>
            <a:spLocks noGrp="1"/>
          </p:cNvSpPr>
          <p:nvPr>
            <p:ph idx="1"/>
          </p:nvPr>
        </p:nvSpPr>
        <p:spPr/>
        <p:txBody>
          <a:bodyPr/>
          <a:lstStyle/>
          <a:p>
            <a:pPr algn="r" rtl="1"/>
            <a:r>
              <a:rPr lang="fa-IR" dirty="0" smtClean="0"/>
              <a:t>قبل از فرایندهای استریل</a:t>
            </a:r>
          </a:p>
          <a:p>
            <a:pPr algn="r" rtl="1"/>
            <a:r>
              <a:rPr lang="fa-IR" dirty="0" smtClean="0"/>
              <a:t>* قبل از کاتترگذاری</a:t>
            </a:r>
          </a:p>
          <a:p>
            <a:pPr algn="r" rtl="1"/>
            <a:r>
              <a:rPr lang="fa-IR" dirty="0" smtClean="0"/>
              <a:t>* قبل از مراقبت از محل ورود کاتتر</a:t>
            </a:r>
          </a:p>
          <a:p>
            <a:pPr algn="r" rtl="1"/>
            <a:r>
              <a:rPr lang="fa-IR" dirty="0" smtClean="0"/>
              <a:t>* قبل از آماده کردن داروهای تزریقی</a:t>
            </a:r>
          </a:p>
          <a:p>
            <a:pPr algn="r" rtl="1"/>
            <a:r>
              <a:rPr lang="fa-IR" dirty="0" smtClean="0"/>
              <a:t>* قبل از اجرای داروهای تزریقی داخل عروق یا انفوزیون آنها</a:t>
            </a:r>
            <a:endParaRPr lang="en-US" dirty="0"/>
          </a:p>
        </p:txBody>
      </p:sp>
    </p:spTree>
    <p:extLst>
      <p:ext uri="{BB962C8B-B14F-4D97-AF65-F5344CB8AC3E}">
        <p14:creationId xmlns:p14="http://schemas.microsoft.com/office/powerpoint/2010/main" val="724062353"/>
      </p:ext>
    </p:extLst>
  </p:cSld>
  <p:clrMapOvr>
    <a:masterClrMapping/>
  </p:clrMapOvr>
  <p:transition>
    <p:split orient="ver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2. قبل از تماس با بیمار</a:t>
            </a:r>
            <a:endParaRPr lang="en-US" dirty="0"/>
          </a:p>
        </p:txBody>
      </p:sp>
      <p:sp>
        <p:nvSpPr>
          <p:cNvPr id="3" name="Content Placeholder 2"/>
          <p:cNvSpPr>
            <a:spLocks noGrp="1"/>
          </p:cNvSpPr>
          <p:nvPr>
            <p:ph idx="1"/>
          </p:nvPr>
        </p:nvSpPr>
        <p:spPr/>
        <p:txBody>
          <a:bodyPr/>
          <a:lstStyle/>
          <a:p>
            <a:pPr algn="r" rtl="1"/>
            <a:r>
              <a:rPr lang="fa-IR" dirty="0" smtClean="0"/>
              <a:t>* بعد از آماده کردن دستگاه دیالیز و قبل از تماس با بیمار</a:t>
            </a:r>
          </a:p>
          <a:p>
            <a:pPr algn="r" rtl="1"/>
            <a:r>
              <a:rPr lang="fa-IR" dirty="0" smtClean="0"/>
              <a:t>* قبل از ورود به حریم اطراف بیمار</a:t>
            </a:r>
          </a:p>
          <a:p>
            <a:pPr algn="r" rtl="1"/>
            <a:r>
              <a:rPr lang="fa-IR" dirty="0" smtClean="0"/>
              <a:t>* قبل از تماس به دسترسی عروق بیمار</a:t>
            </a:r>
          </a:p>
          <a:p>
            <a:pPr algn="r" rtl="1"/>
            <a:r>
              <a:rPr lang="fa-IR" dirty="0" smtClean="0"/>
              <a:t>* قبل از ثابت کردن و خروج سوزنهای بیمار</a:t>
            </a:r>
            <a:endParaRPr lang="en-US" dirty="0"/>
          </a:p>
        </p:txBody>
      </p:sp>
    </p:spTree>
    <p:extLst>
      <p:ext uri="{BB962C8B-B14F-4D97-AF65-F5344CB8AC3E}">
        <p14:creationId xmlns:p14="http://schemas.microsoft.com/office/powerpoint/2010/main" val="2039153794"/>
      </p:ext>
    </p:extLst>
  </p:cSld>
  <p:clrMapOvr>
    <a:masterClrMapping/>
  </p:clrMapOvr>
  <p:transition>
    <p:split orient="ver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3. بعد از تماس با ترشحات بیمار</a:t>
            </a:r>
            <a:endParaRPr lang="en-US" dirty="0"/>
          </a:p>
        </p:txBody>
      </p:sp>
      <p:sp>
        <p:nvSpPr>
          <p:cNvPr id="3" name="Content Placeholder 2"/>
          <p:cNvSpPr>
            <a:spLocks noGrp="1"/>
          </p:cNvSpPr>
          <p:nvPr>
            <p:ph idx="1"/>
          </p:nvPr>
        </p:nvSpPr>
        <p:spPr/>
        <p:txBody>
          <a:bodyPr/>
          <a:lstStyle/>
          <a:p>
            <a:pPr algn="r" rtl="1"/>
            <a:r>
              <a:rPr lang="fa-IR" dirty="0" smtClean="0"/>
              <a:t>بعد از تماس با خون یا سایر ترشحات بدن</a:t>
            </a:r>
          </a:p>
          <a:p>
            <a:pPr algn="r" rtl="1"/>
            <a:r>
              <a:rPr lang="fa-IR" dirty="0" smtClean="0"/>
              <a:t>بعد از تماس با سایر ترشحات آلوده بیمار( به طور مثال : محلول دیالیز استفاده شده)</a:t>
            </a:r>
          </a:p>
          <a:p>
            <a:pPr algn="r" rtl="1"/>
            <a:r>
              <a:rPr lang="fa-IR" dirty="0" smtClean="0"/>
              <a:t>بعد از تماس با صافی آلوده و ست خون وسطل مخصوص پرایم</a:t>
            </a:r>
          </a:p>
          <a:p>
            <a:pPr algn="r" rtl="1"/>
            <a:r>
              <a:rPr lang="fa-IR" dirty="0" smtClean="0"/>
              <a:t>بعد از شستشوی زخم یا تعویض پانسمان</a:t>
            </a:r>
          </a:p>
          <a:p>
            <a:pPr algn="r" rtl="1"/>
            <a:endParaRPr lang="en-US" dirty="0"/>
          </a:p>
        </p:txBody>
      </p:sp>
    </p:spTree>
    <p:extLst>
      <p:ext uri="{BB962C8B-B14F-4D97-AF65-F5344CB8AC3E}">
        <p14:creationId xmlns:p14="http://schemas.microsoft.com/office/powerpoint/2010/main" val="2173033926"/>
      </p:ext>
    </p:extLst>
  </p:cSld>
  <p:clrMapOvr>
    <a:masterClrMapping/>
  </p:clrMapOvr>
  <p:transition>
    <p:split orient="ver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4. بعد از تماس با بیمار</a:t>
            </a:r>
            <a:endParaRPr lang="en-US" dirty="0"/>
          </a:p>
        </p:txBody>
      </p:sp>
      <p:sp>
        <p:nvSpPr>
          <p:cNvPr id="3" name="Content Placeholder 2"/>
          <p:cNvSpPr>
            <a:spLocks noGrp="1"/>
          </p:cNvSpPr>
          <p:nvPr>
            <p:ph idx="1"/>
          </p:nvPr>
        </p:nvSpPr>
        <p:spPr/>
        <p:txBody>
          <a:bodyPr/>
          <a:lstStyle/>
          <a:p>
            <a:pPr algn="r" rtl="1"/>
            <a:r>
              <a:rPr lang="fa-IR" dirty="0" smtClean="0"/>
              <a:t>زمان ترک حریم بیمار و بعد از مراقبت از بیمار</a:t>
            </a:r>
          </a:p>
          <a:p>
            <a:pPr algn="r" rtl="1"/>
            <a:r>
              <a:rPr lang="fa-IR" dirty="0" smtClean="0"/>
              <a:t>بعد از خارج کردن دستکش ها</a:t>
            </a:r>
            <a:endParaRPr lang="en-US" dirty="0"/>
          </a:p>
        </p:txBody>
      </p:sp>
    </p:spTree>
    <p:extLst>
      <p:ext uri="{BB962C8B-B14F-4D97-AF65-F5344CB8AC3E}">
        <p14:creationId xmlns:p14="http://schemas.microsoft.com/office/powerpoint/2010/main" val="361658854"/>
      </p:ext>
    </p:extLst>
  </p:cSld>
  <p:clrMapOvr>
    <a:masterClrMapping/>
  </p:clrMapOvr>
  <p:transition>
    <p:split orient="vert" dir="in"/>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5. بعد از تماس با محیط اطراف بیمار</a:t>
            </a:r>
            <a:endParaRPr lang="en-US" dirty="0"/>
          </a:p>
        </p:txBody>
      </p:sp>
      <p:sp>
        <p:nvSpPr>
          <p:cNvPr id="3" name="Content Placeholder 2"/>
          <p:cNvSpPr>
            <a:spLocks noGrp="1"/>
          </p:cNvSpPr>
          <p:nvPr>
            <p:ph idx="1"/>
          </p:nvPr>
        </p:nvSpPr>
        <p:spPr/>
        <p:txBody>
          <a:bodyPr/>
          <a:lstStyle/>
          <a:p>
            <a:pPr algn="r" rtl="1"/>
            <a:r>
              <a:rPr lang="fa-IR" dirty="0" smtClean="0"/>
              <a:t>بعد از تماس با دستگاه همودیالیز</a:t>
            </a:r>
          </a:p>
          <a:p>
            <a:pPr algn="r" rtl="1"/>
            <a:r>
              <a:rPr lang="fa-IR" dirty="0" smtClean="0"/>
              <a:t>بعد از تماس با موارد دیگر در داخل یونیت دیالیز</a:t>
            </a:r>
          </a:p>
          <a:p>
            <a:pPr algn="r" rtl="1"/>
            <a:r>
              <a:rPr lang="fa-IR" dirty="0" smtClean="0"/>
              <a:t>بعد از تماس با مانیتور بیماربرای چارت کردن</a:t>
            </a:r>
          </a:p>
          <a:p>
            <a:pPr algn="r" rtl="1"/>
            <a:r>
              <a:rPr lang="fa-IR" dirty="0" smtClean="0"/>
              <a:t>زمان ترک ئاحد بیمار</a:t>
            </a:r>
          </a:p>
          <a:p>
            <a:pPr algn="r" rtl="1"/>
            <a:r>
              <a:rPr lang="fa-IR" dirty="0" smtClean="0"/>
              <a:t>بعد از درآوردن دستکش ها</a:t>
            </a:r>
            <a:endParaRPr lang="en-US" dirty="0"/>
          </a:p>
        </p:txBody>
      </p:sp>
    </p:spTree>
    <p:extLst>
      <p:ext uri="{BB962C8B-B14F-4D97-AF65-F5344CB8AC3E}">
        <p14:creationId xmlns:p14="http://schemas.microsoft.com/office/powerpoint/2010/main" val="2165736358"/>
      </p:ext>
    </p:extLst>
  </p:cSld>
  <p:clrMapOvr>
    <a:masterClrMapping/>
  </p:clrMapOvr>
  <p:transition>
    <p:split orient="ver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7906" name="Picture 2" descr="hepatitis-c-liver-7512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9600"/>
            <a:ext cx="9144000" cy="7467600"/>
          </a:xfrm>
          <a:prstGeom prst="rect">
            <a:avLst/>
          </a:prstGeom>
          <a:noFill/>
          <a:extLst>
            <a:ext uri="{909E8E84-426E-40DD-AFC4-6F175D3DCCD1}">
              <a14:hiddenFill xmlns:a14="http://schemas.microsoft.com/office/drawing/2010/main">
                <a:solidFill>
                  <a:srgbClr val="FFFFFF"/>
                </a:solidFill>
              </a14:hiddenFill>
            </a:ext>
          </a:extLst>
        </p:spPr>
      </p:pic>
      <p:sp>
        <p:nvSpPr>
          <p:cNvPr id="507907" name="Rectangle 3"/>
          <p:cNvSpPr>
            <a:spLocks noGrp="1" noChangeArrowheads="1"/>
          </p:cNvSpPr>
          <p:nvPr>
            <p:ph type="body" idx="1"/>
          </p:nvPr>
        </p:nvSpPr>
        <p:spPr>
          <a:xfrm>
            <a:off x="1143000" y="990600"/>
            <a:ext cx="7086600" cy="2514600"/>
          </a:xfrm>
        </p:spPr>
        <p:txBody>
          <a:bodyPr/>
          <a:lstStyle/>
          <a:p>
            <a:pPr algn="ctr">
              <a:buFont typeface="Wingdings" pitchFamily="2" charset="2"/>
              <a:buNone/>
            </a:pPr>
            <a:endParaRPr lang="fa-IR" sz="4000" b="1" i="1">
              <a:solidFill>
                <a:srgbClr val="A50021"/>
              </a:solidFill>
              <a:latin typeface="IranNastaliq" pitchFamily="18" charset="0"/>
            </a:endParaRPr>
          </a:p>
          <a:p>
            <a:pPr algn="ctr">
              <a:buFont typeface="Wingdings" pitchFamily="2" charset="2"/>
              <a:buNone/>
            </a:pPr>
            <a:r>
              <a:rPr lang="fa-IR" sz="4800" b="1">
                <a:latin typeface="IranNastaliq" pitchFamily="18" charset="0"/>
              </a:rPr>
              <a:t>بیماریهای ویروسی و پیشگیری از آن در بخش دیالیز</a:t>
            </a:r>
            <a:endParaRPr lang="en-US" sz="4800" b="1">
              <a:latin typeface="IranNastaliq" pitchFamily="18" charset="0"/>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3" name="WordArt 7"/>
          <p:cNvSpPr>
            <a:spLocks noChangeArrowheads="1" noChangeShapeType="1" noTextEdit="1"/>
          </p:cNvSpPr>
          <p:nvPr/>
        </p:nvSpPr>
        <p:spPr bwMode="auto">
          <a:xfrm>
            <a:off x="1600200" y="1676400"/>
            <a:ext cx="6062663" cy="2667000"/>
          </a:xfrm>
          <a:prstGeom prst="rect">
            <a:avLst/>
          </a:prstGeom>
        </p:spPr>
        <p:txBody>
          <a:bodyPr wrap="none" fromWordArt="1">
            <a:prstTxWarp prst="textPlain">
              <a:avLst>
                <a:gd name="adj" fmla="val 50000"/>
              </a:avLst>
            </a:prstTxWarp>
          </a:bodyPr>
          <a:lstStyle/>
          <a:p>
            <a:pPr algn="ctr" rtl="1"/>
            <a:r>
              <a:rPr lang="fa-IR"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rPr>
              <a:t>عفونتهای ویروسی</a:t>
            </a:r>
          </a:p>
          <a:p>
            <a:pPr algn="ctr" rtl="1"/>
            <a:r>
              <a:rPr lang="fa-IR"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rPr>
              <a:t> و  </a:t>
            </a:r>
          </a:p>
          <a:p>
            <a:pPr algn="ctr" rtl="1"/>
            <a:r>
              <a:rPr lang="fa-IR"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rPr>
              <a:t>کنترل عفونت بیمارستانی در بخش همودیالیز</a:t>
            </a:r>
            <a:endParaRPr lang="en-US"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609600" y="1066800"/>
            <a:ext cx="78486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rtl="1">
              <a:lnSpc>
                <a:spcPct val="155000"/>
              </a:lnSpc>
            </a:pPr>
            <a:r>
              <a:rPr kumimoji="1" lang="fa-IR" sz="2800">
                <a:effectLst>
                  <a:outerShdw blurRad="38100" dist="38100" dir="2700000" algn="tl">
                    <a:srgbClr val="C0C0C0"/>
                  </a:outerShdw>
                </a:effectLst>
                <a:latin typeface="Tahoma" pitchFamily="34" charset="0"/>
                <a:cs typeface="B Titr" pitchFamily="2" charset="-78"/>
              </a:rPr>
              <a:t>دربيماران دياليزي حساسيت به</a:t>
            </a:r>
            <a:r>
              <a:rPr kumimoji="1" lang="en-US" sz="2800">
                <a:effectLst>
                  <a:outerShdw blurRad="38100" dist="38100" dir="2700000" algn="tl">
                    <a:srgbClr val="C0C0C0"/>
                  </a:outerShdw>
                </a:effectLst>
                <a:latin typeface="Arial" charset="0"/>
                <a:cs typeface="Arial" charset="0"/>
              </a:rPr>
              <a:t>Infection</a:t>
            </a:r>
            <a:r>
              <a:rPr kumimoji="1" lang="en-US"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cs typeface="B Titr" pitchFamily="2" charset="-78"/>
              </a:rPr>
              <a:t> بيش از افراد عادي است</a:t>
            </a:r>
            <a:r>
              <a:rPr kumimoji="1" lang="en-US" sz="2800">
                <a:effectLst>
                  <a:outerShdw blurRad="38100" dist="38100" dir="2700000" algn="tl">
                    <a:srgbClr val="C0C0C0"/>
                  </a:outerShdw>
                </a:effectLst>
                <a:latin typeface="Tahoma" pitchFamily="34" charset="0"/>
                <a:cs typeface="B Titr" pitchFamily="2" charset="-78"/>
              </a:rPr>
              <a:t>.</a:t>
            </a:r>
            <a:br>
              <a:rPr kumimoji="1" lang="en-US" sz="2800">
                <a:effectLst>
                  <a:outerShdw blurRad="38100" dist="38100" dir="2700000" algn="tl">
                    <a:srgbClr val="C0C0C0"/>
                  </a:outerShdw>
                </a:effectLst>
                <a:latin typeface="Tahoma" pitchFamily="34" charset="0"/>
                <a:cs typeface="B Titr" pitchFamily="2" charset="-78"/>
              </a:rPr>
            </a:br>
            <a:r>
              <a:rPr kumimoji="1" lang="en-US"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cs typeface="B Titr" pitchFamily="2" charset="-78"/>
              </a:rPr>
              <a:t>از طرفي مورتاليتي عفونتها نيز </a:t>
            </a:r>
            <a:r>
              <a:rPr kumimoji="1" lang="en-US"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cs typeface="B Titr" pitchFamily="2" charset="-78"/>
              </a:rPr>
              <a:t>بالا است.</a:t>
            </a:r>
            <a:r>
              <a:rPr kumimoji="1" lang="en-US" sz="2800">
                <a:effectLst>
                  <a:outerShdw blurRad="38100" dist="38100" dir="2700000" algn="tl">
                    <a:srgbClr val="C0C0C0"/>
                  </a:outerShdw>
                </a:effectLst>
                <a:latin typeface="Tahoma" pitchFamily="34" charset="0"/>
                <a:cs typeface="B Titr" pitchFamily="2" charset="-78"/>
              </a:rPr>
              <a:t/>
            </a:r>
            <a:br>
              <a:rPr kumimoji="1" lang="en-US" sz="2800">
                <a:effectLst>
                  <a:outerShdw blurRad="38100" dist="38100" dir="2700000" algn="tl">
                    <a:srgbClr val="C0C0C0"/>
                  </a:outerShdw>
                </a:effectLst>
                <a:latin typeface="Tahoma" pitchFamily="34" charset="0"/>
                <a:cs typeface="B Titr" pitchFamily="2" charset="-78"/>
              </a:rPr>
            </a:br>
            <a:r>
              <a:rPr kumimoji="1" lang="en-US" sz="2800">
                <a:effectLst>
                  <a:outerShdw blurRad="38100" dist="38100" dir="2700000" algn="tl">
                    <a:srgbClr val="C0C0C0"/>
                  </a:outerShdw>
                </a:effectLst>
                <a:latin typeface="Tahoma" pitchFamily="34" charset="0"/>
                <a:cs typeface="B Titr" pitchFamily="2" charset="-78"/>
              </a:rPr>
              <a:t/>
            </a:r>
            <a:br>
              <a:rPr kumimoji="1" lang="en-US" sz="2800">
                <a:effectLst>
                  <a:outerShdw blurRad="38100" dist="38100" dir="2700000" algn="tl">
                    <a:srgbClr val="C0C0C0"/>
                  </a:outerShdw>
                </a:effectLst>
                <a:latin typeface="Tahoma" pitchFamily="34" charset="0"/>
                <a:cs typeface="B Titr" pitchFamily="2" charset="-78"/>
              </a:rPr>
            </a:br>
            <a:r>
              <a:rPr kumimoji="1" lang="en-US"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cs typeface="B Titr" pitchFamily="2" charset="-78"/>
              </a:rPr>
              <a:t>پاسخ به واكسنها در بيماران دياليزي كاهش يافته است</a:t>
            </a:r>
            <a:br>
              <a:rPr kumimoji="1" lang="fa-IR" sz="2800">
                <a:effectLst>
                  <a:outerShdw blurRad="38100" dist="38100" dir="2700000" algn="tl">
                    <a:srgbClr val="C0C0C0"/>
                  </a:outerShdw>
                </a:effectLst>
                <a:latin typeface="Tahoma" pitchFamily="34" charset="0"/>
                <a:cs typeface="B Titr" pitchFamily="2" charset="-78"/>
              </a:rPr>
            </a:br>
            <a:r>
              <a:rPr kumimoji="1" lang="fa-IR" sz="2800">
                <a:effectLst>
                  <a:outerShdw blurRad="38100" dist="38100" dir="2700000" algn="tl">
                    <a:srgbClr val="C0C0C0"/>
                  </a:outerShdw>
                </a:effectLst>
                <a:latin typeface="Tahoma" pitchFamily="34" charset="0"/>
                <a:cs typeface="B Titr" pitchFamily="2" charset="-78"/>
              </a:rPr>
              <a:t> -تيتر آنتي بادي كمتر</a:t>
            </a:r>
            <a:r>
              <a:rPr kumimoji="1" lang="en-US"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cs typeface="B Titr" pitchFamily="2" charset="-78"/>
              </a:rPr>
              <a:t>-كاهش سريعتر تيتر</a:t>
            </a:r>
            <a:r>
              <a:rPr kumimoji="1" lang="fa-IR" sz="3600" b="1">
                <a:solidFill>
                  <a:schemeClr val="tx2"/>
                </a:solidFill>
                <a:effectLst>
                  <a:outerShdw blurRad="38100" dist="38100" dir="2700000" algn="tl">
                    <a:srgbClr val="C0C0C0"/>
                  </a:outerShdw>
                </a:effectLst>
                <a:latin typeface="Tahoma" pitchFamily="34" charset="0"/>
                <a:cs typeface="B Zar" pitchFamily="2" charset="-78"/>
              </a:rPr>
              <a:t>  </a:t>
            </a:r>
            <a:r>
              <a:rPr kumimoji="1" lang="en-US" sz="4400" b="1">
                <a:solidFill>
                  <a:schemeClr val="tx2"/>
                </a:solidFill>
                <a:effectLst>
                  <a:outerShdw blurRad="38100" dist="38100" dir="2700000" algn="tl">
                    <a:srgbClr val="C0C0C0"/>
                  </a:outerShdw>
                </a:effectLst>
                <a:latin typeface="Tahoma" pitchFamily="34" charset="0"/>
                <a:cs typeface="B Zar" pitchFamily="2" charset="-78"/>
              </a:rPr>
              <a: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strVal val="#ppt_w+.3"/>
                                          </p:val>
                                        </p:tav>
                                        <p:tav tm="100000">
                                          <p:val>
                                            <p:strVal val="#ppt_w"/>
                                          </p:val>
                                        </p:tav>
                                      </p:tavLst>
                                    </p:anim>
                                    <p:anim calcmode="lin" valueType="num">
                                      <p:cBhvr>
                                        <p:cTn id="8" dur="1000" fill="hold"/>
                                        <p:tgtEl>
                                          <p:spTgt spid="5122"/>
                                        </p:tgtEl>
                                        <p:attrNameLst>
                                          <p:attrName>ppt_h</p:attrName>
                                        </p:attrNameLst>
                                      </p:cBhvr>
                                      <p:tavLst>
                                        <p:tav tm="0">
                                          <p:val>
                                            <p:strVal val="#ppt_h"/>
                                          </p:val>
                                        </p:tav>
                                        <p:tav tm="100000">
                                          <p:val>
                                            <p:strVal val="#ppt_h"/>
                                          </p:val>
                                        </p:tav>
                                      </p:tavLst>
                                    </p:anim>
                                    <p:animEffect transition="in" filter="fade">
                                      <p:cBhvr>
                                        <p:cTn id="9"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1524000"/>
            <a:ext cx="914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rtl="1"/>
            <a:r>
              <a:rPr kumimoji="1" lang="fa-IR" sz="2800">
                <a:effectLst>
                  <a:outerShdw blurRad="38100" dist="38100" dir="2700000" algn="tl">
                    <a:srgbClr val="C0C0C0"/>
                  </a:outerShdw>
                </a:effectLst>
                <a:latin typeface="Tahoma" pitchFamily="34" charset="0"/>
                <a:cs typeface="B Titr" pitchFamily="2" charset="-78"/>
              </a:rPr>
              <a:t>پاسخ به واكسن به درجه نارسايي كليه ارتباط دارد نه به روش دياليز</a:t>
            </a:r>
            <a:br>
              <a:rPr kumimoji="1" lang="fa-IR" sz="2800">
                <a:effectLst>
                  <a:outerShdw blurRad="38100" dist="38100" dir="2700000" algn="tl">
                    <a:srgbClr val="C0C0C0"/>
                  </a:outerShdw>
                </a:effectLst>
                <a:latin typeface="Tahoma" pitchFamily="34" charset="0"/>
                <a:cs typeface="B Titr" pitchFamily="2" charset="-78"/>
              </a:rPr>
            </a:br>
            <a:r>
              <a:rPr kumimoji="1" lang="fa-IR" sz="2800">
                <a:effectLst>
                  <a:outerShdw blurRad="38100" dist="38100" dir="2700000" algn="tl">
                    <a:srgbClr val="C0C0C0"/>
                  </a:outerShdw>
                </a:effectLst>
                <a:latin typeface="Tahoma" pitchFamily="34" charset="0"/>
                <a:cs typeface="B Titr" pitchFamily="2" charset="-78"/>
              </a:rPr>
              <a:t/>
            </a:r>
            <a:br>
              <a:rPr kumimoji="1" lang="fa-IR" sz="2800">
                <a:effectLst>
                  <a:outerShdw blurRad="38100" dist="38100" dir="2700000" algn="tl">
                    <a:srgbClr val="C0C0C0"/>
                  </a:outerShdw>
                </a:effectLst>
                <a:latin typeface="Tahoma" pitchFamily="34" charset="0"/>
                <a:cs typeface="B Titr" pitchFamily="2" charset="-78"/>
              </a:rPr>
            </a:br>
            <a:r>
              <a:rPr kumimoji="1" lang="fa-IR" sz="2800">
                <a:effectLst>
                  <a:outerShdw blurRad="38100" dist="38100" dir="2700000" algn="tl">
                    <a:srgbClr val="C0C0C0"/>
                  </a:outerShdw>
                </a:effectLst>
                <a:latin typeface="Tahoma" pitchFamily="34" charset="0"/>
                <a:cs typeface="B Titr" pitchFamily="2" charset="-78"/>
              </a:rPr>
              <a:t/>
            </a:r>
            <a:br>
              <a:rPr kumimoji="1" lang="fa-IR" sz="2800">
                <a:effectLst>
                  <a:outerShdw blurRad="38100" dist="38100" dir="2700000" algn="tl">
                    <a:srgbClr val="C0C0C0"/>
                  </a:outerShdw>
                </a:effectLst>
                <a:latin typeface="Tahoma" pitchFamily="34" charset="0"/>
                <a:cs typeface="B Titr" pitchFamily="2" charset="-78"/>
              </a:rPr>
            </a:br>
            <a:r>
              <a:rPr kumimoji="1" lang="fa-IR" sz="2800">
                <a:effectLst>
                  <a:outerShdw blurRad="38100" dist="38100" dir="2700000" algn="tl">
                    <a:srgbClr val="C0C0C0"/>
                  </a:outerShdw>
                </a:effectLst>
                <a:latin typeface="Tahoma" pitchFamily="34" charset="0"/>
                <a:cs typeface="B Titr" pitchFamily="2" charset="-78"/>
              </a:rPr>
              <a:t/>
            </a:r>
            <a:br>
              <a:rPr kumimoji="1" lang="fa-IR" sz="2800">
                <a:effectLst>
                  <a:outerShdw blurRad="38100" dist="38100" dir="2700000" algn="tl">
                    <a:srgbClr val="C0C0C0"/>
                  </a:outerShdw>
                </a:effectLst>
                <a:latin typeface="Tahoma" pitchFamily="34" charset="0"/>
                <a:cs typeface="B Titr" pitchFamily="2" charset="-78"/>
              </a:rPr>
            </a:br>
            <a:r>
              <a:rPr kumimoji="1" lang="fa-IR"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rPr>
              <a:t>↑</a:t>
            </a:r>
            <a:r>
              <a:rPr kumimoji="1" lang="fa-IR" sz="2800">
                <a:effectLst>
                  <a:outerShdw blurRad="38100" dist="38100" dir="2700000" algn="tl">
                    <a:srgbClr val="C0C0C0"/>
                  </a:outerShdw>
                </a:effectLst>
                <a:latin typeface="Tahoma" pitchFamily="34" charset="0"/>
                <a:cs typeface="B Titr" pitchFamily="2" charset="-78"/>
              </a:rPr>
              <a:t> دفعات دياليز</a:t>
            </a:r>
            <a:r>
              <a:rPr kumimoji="1" lang="en-US" sz="2800">
                <a:effectLst>
                  <a:outerShdw blurRad="38100" dist="38100" dir="2700000" algn="tl">
                    <a:srgbClr val="C0C0C0"/>
                  </a:outerShdw>
                </a:effectLst>
                <a:latin typeface="Tahoma" pitchFamily="34" charset="0"/>
                <a:cs typeface="B Titr" pitchFamily="2" charset="-78"/>
              </a:rPr>
              <a:t/>
            </a:r>
            <a:br>
              <a:rPr kumimoji="1" lang="en-US" sz="2800">
                <a:effectLst>
                  <a:outerShdw blurRad="38100" dist="38100" dir="2700000" algn="tl">
                    <a:srgbClr val="C0C0C0"/>
                  </a:outerShdw>
                </a:effectLst>
                <a:latin typeface="Tahoma" pitchFamily="34" charset="0"/>
                <a:cs typeface="B Titr" pitchFamily="2" charset="-78"/>
              </a:rPr>
            </a:br>
            <a:r>
              <a:rPr kumimoji="1" lang="en-US" sz="2800">
                <a:effectLst>
                  <a:outerShdw blurRad="38100" dist="38100" dir="2700000" algn="tl">
                    <a:srgbClr val="C0C0C0"/>
                  </a:outerShdw>
                </a:effectLst>
                <a:latin typeface="Tahoma" pitchFamily="34" charset="0"/>
                <a:cs typeface="B Titr" pitchFamily="2" charset="-78"/>
              </a:rPr>
              <a:t/>
            </a:r>
            <a:br>
              <a:rPr kumimoji="1" lang="en-US" sz="2800">
                <a:effectLst>
                  <a:outerShdw blurRad="38100" dist="38100" dir="2700000" algn="tl">
                    <a:srgbClr val="C0C0C0"/>
                  </a:outerShdw>
                </a:effectLst>
                <a:latin typeface="Tahoma" pitchFamily="34" charset="0"/>
                <a:cs typeface="B Titr" pitchFamily="2" charset="-78"/>
              </a:rPr>
            </a:br>
            <a:r>
              <a:rPr kumimoji="1" lang="ar-AE"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rPr>
              <a:t>↓</a:t>
            </a:r>
            <a:br>
              <a:rPr kumimoji="1" lang="fa-IR" sz="2800">
                <a:effectLst>
                  <a:outerShdw blurRad="38100" dist="38100" dir="2700000" algn="tl">
                    <a:srgbClr val="C0C0C0"/>
                  </a:outerShdw>
                </a:effectLst>
                <a:latin typeface="Tahoma" pitchFamily="34" charset="0"/>
              </a:rPr>
            </a:br>
            <a:r>
              <a:rPr kumimoji="1" lang="ar-AE" sz="2800">
                <a:effectLst>
                  <a:outerShdw blurRad="38100" dist="38100" dir="2700000" algn="tl">
                    <a:srgbClr val="C0C0C0"/>
                  </a:outerShdw>
                </a:effectLst>
                <a:latin typeface="Tahoma" pitchFamily="34" charset="0"/>
                <a:cs typeface="B Titr" pitchFamily="2" charset="-78"/>
              </a:rPr>
              <a:t> </a:t>
            </a:r>
            <a:br>
              <a:rPr kumimoji="1" lang="ar-AE" sz="2800">
                <a:effectLst>
                  <a:outerShdw blurRad="38100" dist="38100" dir="2700000" algn="tl">
                    <a:srgbClr val="C0C0C0"/>
                  </a:outerShdw>
                </a:effectLst>
                <a:latin typeface="Tahoma" pitchFamily="34" charset="0"/>
                <a:cs typeface="B Titr" pitchFamily="2" charset="-78"/>
              </a:rPr>
            </a:br>
            <a:r>
              <a:rPr kumimoji="1" lang="ar-AE" sz="2800">
                <a:effectLst>
                  <a:outerShdw blurRad="38100" dist="38100" dir="2700000" algn="tl">
                    <a:srgbClr val="C0C0C0"/>
                  </a:outerShdw>
                </a:effectLst>
                <a:latin typeface="Tahoma" pitchFamily="34" charset="0"/>
                <a:cs typeface="B Titr" pitchFamily="2" charset="-78"/>
              </a:rPr>
              <a:t> </a:t>
            </a:r>
            <a:r>
              <a:rPr kumimoji="1" lang="fa-IR" sz="2800">
                <a:effectLst>
                  <a:outerShdw blurRad="38100" dist="38100" dir="2700000" algn="tl">
                    <a:srgbClr val="C0C0C0"/>
                  </a:outerShdw>
                </a:effectLst>
                <a:latin typeface="Tahoma" pitchFamily="34" charset="0"/>
              </a:rPr>
              <a:t>↑</a:t>
            </a:r>
            <a:r>
              <a:rPr kumimoji="1" lang="fa-IR" sz="2800">
                <a:effectLst>
                  <a:outerShdw blurRad="38100" dist="38100" dir="2700000" algn="tl">
                    <a:srgbClr val="C0C0C0"/>
                  </a:outerShdw>
                </a:effectLst>
                <a:latin typeface="Tahoma" pitchFamily="34" charset="0"/>
                <a:cs typeface="B Titr" pitchFamily="2" charset="-78"/>
              </a:rPr>
              <a:t> پاسخ به واكسن</a:t>
            </a:r>
            <a:r>
              <a:rPr kumimoji="1" lang="en-US" sz="3600" b="1">
                <a:solidFill>
                  <a:schemeClr val="tx2"/>
                </a:solidFill>
                <a:effectLst>
                  <a:outerShdw blurRad="38100" dist="38100" dir="2700000" algn="tl">
                    <a:srgbClr val="C0C0C0"/>
                  </a:outerShdw>
                </a:effectLst>
                <a:latin typeface="Tahoma" pitchFamily="34" charset="0"/>
                <a:cs typeface="B Zar" pitchFamily="2" charset="-78"/>
              </a:rPr>
              <a:t> </a:t>
            </a:r>
            <a:r>
              <a:rPr kumimoji="1" lang="fa-IR" sz="4000" b="1">
                <a:solidFill>
                  <a:schemeClr val="tx2"/>
                </a:solidFill>
                <a:effectLst>
                  <a:outerShdw blurRad="38100" dist="38100" dir="2700000" algn="tl">
                    <a:srgbClr val="C0C0C0"/>
                  </a:outerShdw>
                </a:effectLst>
                <a:latin typeface="Tahoma" pitchFamily="34" charset="0"/>
                <a:cs typeface="B Zar" pitchFamily="2" charset="-78"/>
              </a:rPr>
              <a:t/>
            </a:r>
            <a:br>
              <a:rPr kumimoji="1" lang="fa-IR" sz="4000" b="1">
                <a:solidFill>
                  <a:schemeClr val="tx2"/>
                </a:solidFill>
                <a:effectLst>
                  <a:outerShdw blurRad="38100" dist="38100" dir="2700000" algn="tl">
                    <a:srgbClr val="C0C0C0"/>
                  </a:outerShdw>
                </a:effectLst>
                <a:latin typeface="Tahoma" pitchFamily="34" charset="0"/>
                <a:cs typeface="B Zar" pitchFamily="2" charset="-78"/>
              </a:rPr>
            </a:br>
            <a:endParaRPr kumimoji="1" lang="en-US" sz="4000" b="1">
              <a:solidFill>
                <a:schemeClr val="tx2"/>
              </a:solidFill>
              <a:effectLst>
                <a:outerShdw blurRad="38100" dist="38100" dir="2700000" algn="tl">
                  <a:srgbClr val="C0C0C0"/>
                </a:outerShdw>
              </a:effectLst>
              <a:latin typeface="Tahoma" pitchFamily="34" charset="0"/>
              <a:cs typeface="B Zar" pitchFamily="2" charset="-78"/>
            </a:endParaRPr>
          </a:p>
        </p:txBody>
      </p:sp>
      <p:pic>
        <p:nvPicPr>
          <p:cNvPr id="509955" name="Picture 3" descr="global vaccination (goo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0"/>
            <a:ext cx="4724400" cy="419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ppt_w</p:attrName>
                                        </p:attrNameLst>
                                      </p:cBhvr>
                                      <p:tavLst>
                                        <p:tav tm="0">
                                          <p:val>
                                            <p:strVal val="#ppt_w+.3"/>
                                          </p:val>
                                        </p:tav>
                                        <p:tav tm="100000">
                                          <p:val>
                                            <p:strVal val="#ppt_w"/>
                                          </p:val>
                                        </p:tav>
                                      </p:tavLst>
                                    </p:anim>
                                    <p:anim calcmode="lin" valueType="num">
                                      <p:cBhvr>
                                        <p:cTn id="8" dur="1000" fill="hold"/>
                                        <p:tgtEl>
                                          <p:spTgt spid="11266"/>
                                        </p:tgtEl>
                                        <p:attrNameLst>
                                          <p:attrName>ppt_h</p:attrName>
                                        </p:attrNameLst>
                                      </p:cBhvr>
                                      <p:tavLst>
                                        <p:tav tm="0">
                                          <p:val>
                                            <p:strVal val="#ppt_h"/>
                                          </p:val>
                                        </p:tav>
                                        <p:tav tm="100000">
                                          <p:val>
                                            <p:strVal val="#ppt_h"/>
                                          </p:val>
                                        </p:tav>
                                      </p:tavLst>
                                    </p:anim>
                                    <p:animEffect transition="in" filter="fade">
                                      <p:cBhvr>
                                        <p:cTn id="9"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body" idx="1"/>
          </p:nvPr>
        </p:nvSpPr>
        <p:spPr>
          <a:xfrm>
            <a:off x="0" y="838200"/>
            <a:ext cx="8686800" cy="57912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rtl="1"/>
            <a:r>
              <a:rPr lang="fa-IR">
                <a:solidFill>
                  <a:srgbClr val="A50021"/>
                </a:solidFill>
                <a:cs typeface="B Titr" pitchFamily="2" charset="-78"/>
              </a:rPr>
              <a:t>شایعترین عفونتهای ویروسی در بیماران دیالیزی</a:t>
            </a:r>
            <a:endParaRPr lang="en-US">
              <a:solidFill>
                <a:srgbClr val="A50021"/>
              </a:solidFill>
              <a:cs typeface="B Titr" pitchFamily="2" charset="-78"/>
            </a:endParaRPr>
          </a:p>
          <a:p>
            <a:pPr algn="r" rtl="1"/>
            <a:endParaRPr lang="en-US">
              <a:solidFill>
                <a:srgbClr val="A50021"/>
              </a:solidFill>
            </a:endParaRPr>
          </a:p>
          <a:p>
            <a:pPr algn="r" rtl="1"/>
            <a:r>
              <a:rPr lang="en-US"/>
              <a:t>Influenza </a:t>
            </a:r>
          </a:p>
          <a:p>
            <a:pPr algn="r" rtl="1"/>
            <a:r>
              <a:rPr lang="en-US"/>
              <a:t>HCV</a:t>
            </a:r>
            <a:endParaRPr lang="fa-IR"/>
          </a:p>
          <a:p>
            <a:pPr algn="r" rtl="1"/>
            <a:r>
              <a:rPr lang="fa-IR"/>
              <a:t> </a:t>
            </a:r>
            <a:r>
              <a:rPr lang="en-US"/>
              <a:t> HBV</a:t>
            </a:r>
          </a:p>
          <a:p>
            <a:pPr algn="r" rtl="1"/>
            <a:r>
              <a:rPr lang="en-US"/>
              <a:t>HAV</a:t>
            </a:r>
          </a:p>
          <a:p>
            <a:pPr algn="r" rtl="1"/>
            <a:r>
              <a:rPr lang="en-US"/>
              <a:t>HIV</a:t>
            </a:r>
          </a:p>
          <a:p>
            <a:pPr algn="r" rtl="1">
              <a:buFont typeface="Wingdings" pitchFamily="2" charset="2"/>
              <a:buNone/>
            </a:pPr>
            <a:r>
              <a:rPr lang="en-US"/>
              <a:t>  </a:t>
            </a:r>
          </a:p>
        </p:txBody>
      </p:sp>
      <p:pic>
        <p:nvPicPr>
          <p:cNvPr id="510979" name="Picture 3" descr="news2-hepatit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62400"/>
            <a:ext cx="2474913"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lstStyle/>
          <a:p>
            <a:r>
              <a:rPr lang="en-US" b="1">
                <a:solidFill>
                  <a:srgbClr val="A50021"/>
                </a:solidFill>
              </a:rPr>
              <a:t>A</a:t>
            </a:r>
            <a:r>
              <a:rPr lang="fa-IR" b="1">
                <a:solidFill>
                  <a:srgbClr val="A50021"/>
                </a:solidFill>
              </a:rPr>
              <a:t>هپاتیت</a:t>
            </a:r>
            <a:r>
              <a:rPr lang="fa-IR">
                <a:solidFill>
                  <a:srgbClr val="A50021"/>
                </a:solidFill>
              </a:rPr>
              <a:t> </a:t>
            </a:r>
            <a:endParaRPr lang="en-US">
              <a:solidFill>
                <a:srgbClr val="A50021"/>
              </a:solidFill>
            </a:endParaRPr>
          </a:p>
        </p:txBody>
      </p:sp>
      <p:sp>
        <p:nvSpPr>
          <p:cNvPr id="512003" name="Rectangle 3"/>
          <p:cNvSpPr>
            <a:spLocks noGrp="1" noChangeArrowheads="1"/>
          </p:cNvSpPr>
          <p:nvPr>
            <p:ph type="body" sz="half" idx="1"/>
          </p:nvPr>
        </p:nvSpPr>
        <p:spPr>
          <a:xfrm>
            <a:off x="1905000" y="1676400"/>
            <a:ext cx="6705600" cy="30480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rtl="1">
              <a:lnSpc>
                <a:spcPct val="150000"/>
              </a:lnSpc>
            </a:pPr>
            <a:r>
              <a:rPr lang="fa-IR" sz="2800" b="1">
                <a:cs typeface="Arial" charset="0"/>
              </a:rPr>
              <a:t>بروز آن در بیماران دیالیزی و جمعیت عادی فرق نمی کند.</a:t>
            </a:r>
          </a:p>
          <a:p>
            <a:pPr algn="r" rtl="1">
              <a:lnSpc>
                <a:spcPct val="150000"/>
              </a:lnSpc>
            </a:pPr>
            <a:r>
              <a:rPr lang="fa-IR" sz="2800" b="1">
                <a:cs typeface="Arial" charset="0"/>
              </a:rPr>
              <a:t>راه انتقال: مدفوع- دهانی</a:t>
            </a:r>
          </a:p>
          <a:p>
            <a:pPr algn="r" rtl="1">
              <a:lnSpc>
                <a:spcPct val="150000"/>
              </a:lnSpc>
            </a:pPr>
            <a:r>
              <a:rPr lang="fa-IR" sz="2800" b="1">
                <a:cs typeface="Arial" charset="0"/>
              </a:rPr>
              <a:t>هپاتیت مزمن بعلت هپاتیت </a:t>
            </a:r>
            <a:r>
              <a:rPr lang="en-US" sz="2800">
                <a:cs typeface="Arial" charset="0"/>
              </a:rPr>
              <a:t>A</a:t>
            </a:r>
            <a:r>
              <a:rPr lang="fa-IR" sz="2800" b="1">
                <a:cs typeface="Arial" charset="0"/>
              </a:rPr>
              <a:t> بسیار نادر</a:t>
            </a:r>
            <a:endParaRPr lang="en-US" sz="2800" b="1">
              <a:cs typeface="Arial" charset="0"/>
            </a:endParaRPr>
          </a:p>
        </p:txBody>
      </p:sp>
      <p:pic>
        <p:nvPicPr>
          <p:cNvPr id="512004" name="Picture 4" descr="13_hepatitis.jpg"/>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2438400"/>
            <a:ext cx="3370263" cy="4419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plit orient="ver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descr="hepatitis-c.jpg"/>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6477000" y="0"/>
            <a:ext cx="2667000" cy="17668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27" name="Rectangle 3"/>
          <p:cNvSpPr>
            <a:spLocks noChangeArrowheads="1"/>
          </p:cNvSpPr>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kumimoji="1" lang="en-US" sz="4400" b="1">
                <a:solidFill>
                  <a:srgbClr val="A50021"/>
                </a:solidFill>
                <a:effectLst>
                  <a:outerShdw blurRad="38100" dist="38100" dir="2700000" algn="tl">
                    <a:srgbClr val="C0C0C0"/>
                  </a:outerShdw>
                </a:effectLst>
                <a:latin typeface="Tahoma" pitchFamily="34" charset="0"/>
                <a:cs typeface="B Titr" pitchFamily="2" charset="-78"/>
              </a:rPr>
              <a:t>C</a:t>
            </a:r>
            <a:r>
              <a:rPr kumimoji="1" lang="fa-IR" sz="4400" b="1">
                <a:solidFill>
                  <a:srgbClr val="A50021"/>
                </a:solidFill>
                <a:effectLst>
                  <a:outerShdw blurRad="38100" dist="38100" dir="2700000" algn="tl">
                    <a:srgbClr val="C0C0C0"/>
                  </a:outerShdw>
                </a:effectLst>
                <a:latin typeface="Tahoma" pitchFamily="34" charset="0"/>
                <a:cs typeface="B Titr" pitchFamily="2" charset="-78"/>
              </a:rPr>
              <a:t>هپاتیت </a:t>
            </a:r>
            <a:endParaRPr kumimoji="1" lang="en-US" sz="4400" b="1">
              <a:solidFill>
                <a:srgbClr val="A50021"/>
              </a:solidFill>
              <a:effectLst>
                <a:outerShdw blurRad="38100" dist="38100" dir="2700000" algn="tl">
                  <a:srgbClr val="C0C0C0"/>
                </a:outerShdw>
              </a:effectLst>
              <a:latin typeface="Tahoma" pitchFamily="34" charset="0"/>
              <a:cs typeface="B Titr" pitchFamily="2" charset="-78"/>
            </a:endParaRPr>
          </a:p>
        </p:txBody>
      </p:sp>
      <p:sp>
        <p:nvSpPr>
          <p:cNvPr id="513028" name="Rectangle 4"/>
          <p:cNvSpPr>
            <a:spLocks noChangeArrowheads="1"/>
          </p:cNvSpPr>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rtl="1">
              <a:lnSpc>
                <a:spcPct val="145000"/>
              </a:lnSpc>
              <a:spcBef>
                <a:spcPct val="20000"/>
              </a:spcBef>
              <a:buClr>
                <a:schemeClr val="accent1"/>
              </a:buClr>
              <a:buSzPct val="75000"/>
              <a:buFont typeface="Wingdings" pitchFamily="2" charset="2"/>
              <a:buChar char="n"/>
            </a:pPr>
            <a:r>
              <a:rPr kumimoji="1" lang="fa-IR">
                <a:effectLst>
                  <a:outerShdw blurRad="38100" dist="38100" dir="2700000" algn="tl">
                    <a:srgbClr val="C0C0C0"/>
                  </a:outerShdw>
                </a:effectLst>
                <a:latin typeface="Tahoma" pitchFamily="34" charset="0"/>
                <a:cs typeface="B Titr" pitchFamily="2" charset="-78"/>
              </a:rPr>
              <a:t>امروز شایعترین علت هپاتیت ویرال در بیماران دیالیزی است.</a:t>
            </a:r>
          </a:p>
          <a:p>
            <a:pPr marL="342900" indent="-342900" rtl="1">
              <a:lnSpc>
                <a:spcPct val="145000"/>
              </a:lnSpc>
              <a:spcBef>
                <a:spcPct val="20000"/>
              </a:spcBef>
              <a:buClr>
                <a:schemeClr val="accent1"/>
              </a:buClr>
              <a:buSzPct val="75000"/>
              <a:buFont typeface="Wingdings" pitchFamily="2" charset="2"/>
              <a:buChar char="n"/>
            </a:pPr>
            <a:r>
              <a:rPr kumimoji="1" lang="fa-IR">
                <a:effectLst>
                  <a:outerShdw blurRad="38100" dist="38100" dir="2700000" algn="tl">
                    <a:srgbClr val="C0C0C0"/>
                  </a:outerShdw>
                </a:effectLst>
                <a:latin typeface="Tahoma" pitchFamily="34" charset="0"/>
                <a:cs typeface="B Titr" pitchFamily="2" charset="-78"/>
              </a:rPr>
              <a:t>اهمیت </a:t>
            </a:r>
            <a:r>
              <a:rPr kumimoji="1" lang="en-US">
                <a:effectLst>
                  <a:outerShdw blurRad="38100" dist="38100" dir="2700000" algn="tl">
                    <a:srgbClr val="C0C0C0"/>
                  </a:outerShdw>
                </a:effectLst>
                <a:latin typeface="Tahoma" pitchFamily="34" charset="0"/>
                <a:cs typeface="B Titr" pitchFamily="2" charset="-78"/>
              </a:rPr>
              <a:t>HCV</a:t>
            </a:r>
            <a:r>
              <a:rPr kumimoji="1" lang="fa-IR">
                <a:effectLst>
                  <a:outerShdw blurRad="38100" dist="38100" dir="2700000" algn="tl">
                    <a:srgbClr val="C0C0C0"/>
                  </a:outerShdw>
                </a:effectLst>
                <a:latin typeface="Tahoma" pitchFamily="34" charset="0"/>
                <a:cs typeface="B Titr" pitchFamily="2" charset="-78"/>
              </a:rPr>
              <a:t>: بیش از 85% موارد مزمن می شود و یکی از علل مهم سیروز است.</a:t>
            </a:r>
          </a:p>
          <a:p>
            <a:pPr marL="342900" indent="-342900" rtl="1">
              <a:lnSpc>
                <a:spcPct val="145000"/>
              </a:lnSpc>
              <a:spcBef>
                <a:spcPct val="20000"/>
              </a:spcBef>
              <a:buClr>
                <a:schemeClr val="accent1"/>
              </a:buClr>
              <a:buSzPct val="75000"/>
              <a:buFont typeface="Wingdings" pitchFamily="2" charset="2"/>
              <a:buChar char="n"/>
            </a:pPr>
            <a:r>
              <a:rPr kumimoji="1" lang="fa-IR">
                <a:effectLst>
                  <a:outerShdw blurRad="38100" dist="38100" dir="2700000" algn="tl">
                    <a:srgbClr val="C0C0C0"/>
                  </a:outerShdw>
                </a:effectLst>
                <a:latin typeface="Tahoma" pitchFamily="34" charset="0"/>
                <a:cs typeface="B Titr" pitchFamily="2" charset="-78"/>
              </a:rPr>
              <a:t>تاکنون درمان موثری جهت آن معرفی نشده است.</a:t>
            </a:r>
          </a:p>
          <a:p>
            <a:pPr marL="342900" indent="-342900" rtl="1">
              <a:lnSpc>
                <a:spcPct val="145000"/>
              </a:lnSpc>
              <a:spcBef>
                <a:spcPct val="20000"/>
              </a:spcBef>
              <a:buClr>
                <a:schemeClr val="accent1"/>
              </a:buClr>
              <a:buSzPct val="75000"/>
              <a:buFont typeface="Wingdings" pitchFamily="2" charset="2"/>
              <a:buChar char="n"/>
            </a:pPr>
            <a:r>
              <a:rPr kumimoji="1" lang="en-US">
                <a:effectLst>
                  <a:outerShdw blurRad="38100" dist="38100" dir="2700000" algn="tl">
                    <a:srgbClr val="C0C0C0"/>
                  </a:outerShdw>
                </a:effectLst>
                <a:latin typeface="Tahoma" pitchFamily="34" charset="0"/>
                <a:cs typeface="B Titr" pitchFamily="2" charset="-78"/>
              </a:rPr>
              <a:t>HCV</a:t>
            </a:r>
            <a:r>
              <a:rPr kumimoji="1" lang="fa-IR">
                <a:effectLst>
                  <a:outerShdw blurRad="38100" dist="38100" dir="2700000" algn="tl">
                    <a:srgbClr val="C0C0C0"/>
                  </a:outerShdw>
                </a:effectLst>
                <a:latin typeface="Tahoma" pitchFamily="34" charset="0"/>
                <a:cs typeface="B Titr" pitchFamily="2" charset="-78"/>
              </a:rPr>
              <a:t> به سرعت در دمای محیط از بین می رود.</a:t>
            </a:r>
          </a:p>
          <a:p>
            <a:pPr marL="342900" indent="-342900" rtl="1">
              <a:lnSpc>
                <a:spcPct val="145000"/>
              </a:lnSpc>
              <a:spcBef>
                <a:spcPct val="20000"/>
              </a:spcBef>
              <a:buClr>
                <a:schemeClr val="accent1"/>
              </a:buClr>
              <a:buSzPct val="75000"/>
              <a:buFont typeface="Wingdings" pitchFamily="2" charset="2"/>
              <a:buChar char="n"/>
            </a:pPr>
            <a:r>
              <a:rPr kumimoji="1" lang="fa-IR">
                <a:effectLst>
                  <a:outerShdw blurRad="38100" dist="38100" dir="2700000" algn="tl">
                    <a:srgbClr val="C0C0C0"/>
                  </a:outerShdw>
                </a:effectLst>
                <a:latin typeface="Tahoma" pitchFamily="34" charset="0"/>
                <a:cs typeface="B Titr" pitchFamily="2" charset="-78"/>
              </a:rPr>
              <a:t>درحالت عادی عبور </a:t>
            </a:r>
            <a:r>
              <a:rPr kumimoji="1" lang="en-US">
                <a:effectLst>
                  <a:outerShdw blurRad="38100" dist="38100" dir="2700000" algn="tl">
                    <a:srgbClr val="C0C0C0"/>
                  </a:outerShdw>
                </a:effectLst>
                <a:latin typeface="Tahoma" pitchFamily="34" charset="0"/>
                <a:cs typeface="B Titr" pitchFamily="2" charset="-78"/>
              </a:rPr>
              <a:t>HCV</a:t>
            </a:r>
            <a:r>
              <a:rPr kumimoji="1" lang="fa-IR">
                <a:effectLst>
                  <a:outerShdw blurRad="38100" dist="38100" dir="2700000" algn="tl">
                    <a:srgbClr val="C0C0C0"/>
                  </a:outerShdw>
                </a:effectLst>
                <a:latin typeface="Tahoma" pitchFamily="34" charset="0"/>
                <a:cs typeface="B Titr" pitchFamily="2" charset="-78"/>
              </a:rPr>
              <a:t> از مامبران </a:t>
            </a:r>
            <a:r>
              <a:rPr kumimoji="1" lang="en-US">
                <a:effectLst>
                  <a:outerShdw blurRad="38100" dist="38100" dir="2700000" algn="tl">
                    <a:srgbClr val="C0C0C0"/>
                  </a:outerShdw>
                </a:effectLst>
                <a:latin typeface="Tahoma" pitchFamily="34" charset="0"/>
                <a:cs typeface="B Titr" pitchFamily="2" charset="-78"/>
              </a:rPr>
              <a:t>Dialyzer</a:t>
            </a:r>
            <a:r>
              <a:rPr kumimoji="1" lang="fa-IR">
                <a:effectLst>
                  <a:outerShdw blurRad="38100" dist="38100" dir="2700000" algn="tl">
                    <a:srgbClr val="C0C0C0"/>
                  </a:outerShdw>
                </a:effectLst>
                <a:latin typeface="Tahoma" pitchFamily="34" charset="0"/>
                <a:cs typeface="B Titr" pitchFamily="2" charset="-78"/>
              </a:rPr>
              <a:t> ممکن نیست. ( اندازه پارتیکل ویروس 35 نانومتر ) </a:t>
            </a:r>
          </a:p>
          <a:p>
            <a:pPr marL="342900" indent="-342900" rtl="1">
              <a:lnSpc>
                <a:spcPct val="145000"/>
              </a:lnSpc>
              <a:spcBef>
                <a:spcPct val="20000"/>
              </a:spcBef>
              <a:buClr>
                <a:schemeClr val="accent1"/>
              </a:buClr>
              <a:buSzPct val="75000"/>
              <a:buFont typeface="Wingdings" pitchFamily="2" charset="2"/>
              <a:buNone/>
            </a:pPr>
            <a:r>
              <a:rPr kumimoji="1" lang="fa-IR">
                <a:effectLst>
                  <a:outerShdw blurRad="38100" dist="38100" dir="2700000" algn="tl">
                    <a:srgbClr val="C0C0C0"/>
                  </a:outerShdw>
                </a:effectLst>
                <a:latin typeface="Tahoma" pitchFamily="34" charset="0"/>
                <a:cs typeface="B Titr" pitchFamily="2" charset="-78"/>
              </a:rPr>
              <a:t>جداکردن بیماران همودیالیزی </a:t>
            </a:r>
            <a:r>
              <a:rPr kumimoji="1" lang="en-US">
                <a:effectLst>
                  <a:outerShdw blurRad="38100" dist="38100" dir="2700000" algn="tl">
                    <a:srgbClr val="C0C0C0"/>
                  </a:outerShdw>
                </a:effectLst>
                <a:latin typeface="Tahoma" pitchFamily="34" charset="0"/>
                <a:cs typeface="B Titr" pitchFamily="2" charset="-78"/>
              </a:rPr>
              <a:t>Anti HCV</a:t>
            </a:r>
            <a:r>
              <a:rPr kumimoji="1" lang="fa-IR">
                <a:effectLst>
                  <a:outerShdw blurRad="38100" dist="38100" dir="2700000" algn="tl">
                    <a:srgbClr val="C0C0C0"/>
                  </a:outerShdw>
                </a:effectLst>
                <a:latin typeface="Tahoma" pitchFamily="34" charset="0"/>
                <a:cs typeface="B Titr" pitchFamily="2" charset="-78"/>
              </a:rPr>
              <a:t> مثبت لازم نیست.</a:t>
            </a:r>
          </a:p>
          <a:p>
            <a:pPr marL="342900" indent="-342900" rtl="1">
              <a:spcBef>
                <a:spcPct val="20000"/>
              </a:spcBef>
              <a:buClr>
                <a:schemeClr val="accent1"/>
              </a:buClr>
              <a:buSzPct val="75000"/>
              <a:buFont typeface="Wingdings" pitchFamily="2" charset="2"/>
              <a:buChar char="n"/>
            </a:pPr>
            <a:endParaRPr kumimoji="1" lang="en-US">
              <a:effectLst>
                <a:outerShdw blurRad="38100" dist="38100" dir="2700000" algn="tl">
                  <a:srgbClr val="C0C0C0"/>
                </a:outerShdw>
              </a:effectLst>
              <a:latin typeface="Tahoma" pitchFamily="34" charset="0"/>
              <a:cs typeface="B Titr" pitchFamily="2" charset="-78"/>
            </a:endParaRPr>
          </a:p>
        </p:txBody>
      </p:sp>
    </p:spTree>
  </p:cSld>
  <p:clrMapOvr>
    <a:masterClrMapping/>
  </p:clrMapOvr>
  <p:transition>
    <p:split orient="ver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lstStyle/>
          <a:p>
            <a:r>
              <a:rPr lang="en-US">
                <a:solidFill>
                  <a:srgbClr val="A50021"/>
                </a:solidFill>
                <a:cs typeface="B Titr" pitchFamily="2" charset="-78"/>
              </a:rPr>
              <a:t>HCV </a:t>
            </a:r>
            <a:r>
              <a:rPr lang="fa-IR">
                <a:solidFill>
                  <a:srgbClr val="A50021"/>
                </a:solidFill>
                <a:cs typeface="B Titr" pitchFamily="2" charset="-78"/>
              </a:rPr>
              <a:t>عوامل خطرساز انتقال</a:t>
            </a:r>
            <a:endParaRPr lang="en-US">
              <a:solidFill>
                <a:srgbClr val="A50021"/>
              </a:solidFill>
              <a:cs typeface="B Titr" pitchFamily="2" charset="-78"/>
            </a:endParaRPr>
          </a:p>
        </p:txBody>
      </p:sp>
      <p:sp>
        <p:nvSpPr>
          <p:cNvPr id="514051" name="Rectangle 3"/>
          <p:cNvSpPr>
            <a:spLocks noGrp="1" noChangeArrowheads="1"/>
          </p:cNvSpPr>
          <p:nvPr>
            <p:ph type="body" sz="half" idx="1"/>
          </p:nvPr>
        </p:nvSpPr>
        <p:spPr>
          <a:xfrm>
            <a:off x="1219200" y="1676400"/>
            <a:ext cx="6934200" cy="38862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r" rtl="1">
              <a:lnSpc>
                <a:spcPct val="150000"/>
              </a:lnSpc>
            </a:pPr>
            <a:r>
              <a:rPr lang="fa-IR" sz="2800" b="1">
                <a:cs typeface="Arial" charset="0"/>
              </a:rPr>
              <a:t>سابقه و میزان واحدهای خون تزریقی</a:t>
            </a:r>
          </a:p>
          <a:p>
            <a:pPr marL="609600" indent="-609600" algn="r" rtl="1">
              <a:lnSpc>
                <a:spcPct val="150000"/>
              </a:lnSpc>
            </a:pPr>
            <a:r>
              <a:rPr lang="fa-IR" sz="2800" b="1">
                <a:cs typeface="Arial" charset="0"/>
              </a:rPr>
              <a:t>مدت همودیالیز</a:t>
            </a:r>
          </a:p>
          <a:p>
            <a:pPr marL="609600" indent="-609600" algn="r" rtl="1">
              <a:lnSpc>
                <a:spcPct val="150000"/>
              </a:lnSpc>
            </a:pPr>
            <a:r>
              <a:rPr lang="fa-IR" sz="2800" b="1">
                <a:cs typeface="Arial" charset="0"/>
              </a:rPr>
              <a:t>شیوه همودیالیز</a:t>
            </a:r>
          </a:p>
          <a:p>
            <a:pPr marL="609600" indent="-609600" algn="r" rtl="1">
              <a:lnSpc>
                <a:spcPct val="150000"/>
              </a:lnSpc>
            </a:pPr>
            <a:r>
              <a:rPr lang="fa-IR" sz="2800" b="1">
                <a:cs typeface="Arial" charset="0"/>
              </a:rPr>
              <a:t>میزان شیوع عفونت </a:t>
            </a:r>
            <a:r>
              <a:rPr lang="en-US" sz="2800" b="1">
                <a:latin typeface="Arial" charset="0"/>
                <a:cs typeface="Arial" charset="0"/>
              </a:rPr>
              <a:t>HCV</a:t>
            </a:r>
            <a:r>
              <a:rPr lang="fa-IR" sz="2800" b="1">
                <a:cs typeface="Arial" charset="0"/>
              </a:rPr>
              <a:t> در آن مرکز</a:t>
            </a:r>
          </a:p>
          <a:p>
            <a:pPr marL="609600" indent="-609600" algn="r" rtl="1">
              <a:lnSpc>
                <a:spcPct val="150000"/>
              </a:lnSpc>
            </a:pPr>
            <a:r>
              <a:rPr lang="fa-IR" sz="2800" b="1">
                <a:cs typeface="Arial" charset="0"/>
              </a:rPr>
              <a:t>سابقه قبلی پیوند عضو</a:t>
            </a:r>
            <a:endParaRPr lang="en-US" sz="2800" b="1">
              <a:cs typeface="Arial" charset="0"/>
            </a:endParaRPr>
          </a:p>
        </p:txBody>
      </p:sp>
      <p:pic>
        <p:nvPicPr>
          <p:cNvPr id="514052" name="Picture 4" descr="Enportada9.jpg"/>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3810000"/>
            <a:ext cx="2705100" cy="304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plit orient="ver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p:txBody>
          <a:bodyPr/>
          <a:lstStyle/>
          <a:p>
            <a:r>
              <a:rPr lang="en-US">
                <a:solidFill>
                  <a:srgbClr val="A50021"/>
                </a:solidFill>
                <a:latin typeface="Arial" charset="0"/>
                <a:cs typeface="Arial" charset="0"/>
              </a:rPr>
              <a:t>HCV</a:t>
            </a:r>
            <a:r>
              <a:rPr lang="en-US">
                <a:solidFill>
                  <a:srgbClr val="A50021"/>
                </a:solidFill>
                <a:cs typeface="B Titr" pitchFamily="2" charset="-78"/>
              </a:rPr>
              <a:t> </a:t>
            </a:r>
            <a:r>
              <a:rPr lang="fa-IR">
                <a:solidFill>
                  <a:srgbClr val="A50021"/>
                </a:solidFill>
                <a:cs typeface="B Titr" pitchFamily="2" charset="-78"/>
              </a:rPr>
              <a:t>آزمایشات تشخیصی</a:t>
            </a:r>
            <a:endParaRPr lang="en-US">
              <a:solidFill>
                <a:srgbClr val="A50021"/>
              </a:solidFill>
              <a:cs typeface="B Titr" pitchFamily="2" charset="-78"/>
            </a:endParaRPr>
          </a:p>
        </p:txBody>
      </p:sp>
      <p:sp>
        <p:nvSpPr>
          <p:cNvPr id="515075" name="Rectangle 3"/>
          <p:cNvSpPr>
            <a:spLocks noGrp="1" noChangeArrowheads="1"/>
          </p:cNvSpPr>
          <p:nvPr>
            <p:ph type="body" idx="1"/>
          </p:nvPr>
        </p:nvSpPr>
        <p:spPr>
          <a:xfrm>
            <a:off x="0" y="1295400"/>
            <a:ext cx="9144000" cy="4800600"/>
          </a:xfrm>
        </p:spPr>
        <p:txBody>
          <a:bodyPr/>
          <a:lstStyle/>
          <a:p>
            <a:pPr marL="609600" indent="-609600" algn="just" rtl="1">
              <a:lnSpc>
                <a:spcPct val="150000"/>
              </a:lnSpc>
              <a:buFontTx/>
              <a:buAutoNum type="arabicPeriod"/>
            </a:pPr>
            <a:r>
              <a:rPr lang="fa-IR" sz="2400" b="1">
                <a:cs typeface="B Yagut" pitchFamily="2" charset="-78"/>
              </a:rPr>
              <a:t>تست الیزا 	                وجود موارد مثبت کاذب</a:t>
            </a:r>
          </a:p>
          <a:p>
            <a:pPr marL="609600" indent="-609600" algn="just" rtl="1">
              <a:lnSpc>
                <a:spcPct val="150000"/>
              </a:lnSpc>
              <a:buFontTx/>
              <a:buAutoNum type="arabicPeriod"/>
            </a:pPr>
            <a:r>
              <a:rPr lang="en-US" sz="2400">
                <a:cs typeface="B Yagut" pitchFamily="2" charset="-78"/>
              </a:rPr>
              <a:t>RIBA</a:t>
            </a:r>
            <a:r>
              <a:rPr lang="fa-IR" sz="2400">
                <a:cs typeface="B Yagut" pitchFamily="2" charset="-78"/>
              </a:rPr>
              <a:t> </a:t>
            </a:r>
            <a:r>
              <a:rPr lang="fa-IR" sz="2400" b="1">
                <a:cs typeface="B Yagut" pitchFamily="2" charset="-78"/>
              </a:rPr>
              <a:t>	                حساسیت کمتراز الیزا واختصاصیت بیشتر</a:t>
            </a:r>
          </a:p>
          <a:p>
            <a:pPr marL="609600" indent="-609600" algn="just" rtl="1">
              <a:lnSpc>
                <a:spcPct val="150000"/>
              </a:lnSpc>
              <a:buFontTx/>
              <a:buAutoNum type="arabicPeriod"/>
            </a:pPr>
            <a:r>
              <a:rPr lang="en-US" sz="2400">
                <a:cs typeface="B Yagut" pitchFamily="2" charset="-78"/>
              </a:rPr>
              <a:t>(RT-PCR)  HCV RNA</a:t>
            </a:r>
          </a:p>
          <a:p>
            <a:pPr marL="609600" indent="-609600" algn="just" rtl="1">
              <a:lnSpc>
                <a:spcPct val="150000"/>
              </a:lnSpc>
              <a:buFont typeface="Wingdings" pitchFamily="2" charset="2"/>
              <a:buNone/>
            </a:pPr>
            <a:r>
              <a:rPr lang="fa-IR" sz="2400" b="1">
                <a:cs typeface="B Yagut" pitchFamily="2" charset="-78"/>
              </a:rPr>
              <a:t>	کاربرد :</a:t>
            </a:r>
          </a:p>
          <a:p>
            <a:pPr marL="609600" indent="-609600" algn="just" rtl="1">
              <a:lnSpc>
                <a:spcPct val="150000"/>
              </a:lnSpc>
              <a:buFont typeface="Wingdings" pitchFamily="2" charset="2"/>
              <a:buNone/>
            </a:pPr>
            <a:r>
              <a:rPr lang="fa-IR" sz="2400" b="1">
                <a:cs typeface="B Yagut" pitchFamily="2" charset="-78"/>
              </a:rPr>
              <a:t>	</a:t>
            </a:r>
            <a:r>
              <a:rPr lang="en-US" sz="2400" b="1">
                <a:cs typeface="B Yagut" pitchFamily="2" charset="-78"/>
              </a:rPr>
              <a:t>a</a:t>
            </a:r>
            <a:r>
              <a:rPr lang="fa-IR" sz="2400" b="1">
                <a:cs typeface="B Yagut" pitchFamily="2" charset="-78"/>
              </a:rPr>
              <a:t>. تشخیص هپاتیت </a:t>
            </a:r>
            <a:r>
              <a:rPr lang="en-US" sz="2400">
                <a:cs typeface="B Yagut" pitchFamily="2" charset="-78"/>
              </a:rPr>
              <a:t>C</a:t>
            </a:r>
            <a:r>
              <a:rPr lang="fa-IR" sz="2400" b="1">
                <a:cs typeface="B Yagut" pitchFamily="2" charset="-78"/>
              </a:rPr>
              <a:t> فعال زیرا </a:t>
            </a:r>
            <a:r>
              <a:rPr lang="en-US" sz="2000">
                <a:cs typeface="B Yagut" pitchFamily="2" charset="-78"/>
              </a:rPr>
              <a:t>HCV RNA</a:t>
            </a:r>
            <a:r>
              <a:rPr lang="fa-IR" sz="2400" b="1">
                <a:cs typeface="B Yagut" pitchFamily="2" charset="-78"/>
              </a:rPr>
              <a:t> زودتر از </a:t>
            </a:r>
            <a:r>
              <a:rPr lang="en-US" sz="2000">
                <a:cs typeface="B Yagut" pitchFamily="2" charset="-78"/>
              </a:rPr>
              <a:t>anti-HCV</a:t>
            </a:r>
            <a:r>
              <a:rPr lang="fa-IR" sz="2400" b="1">
                <a:cs typeface="B Yagut" pitchFamily="2" charset="-78"/>
              </a:rPr>
              <a:t> مثبت می شود</a:t>
            </a:r>
          </a:p>
          <a:p>
            <a:pPr marL="609600" indent="-609600" algn="just" rtl="1">
              <a:lnSpc>
                <a:spcPct val="150000"/>
              </a:lnSpc>
              <a:buFont typeface="Wingdings" pitchFamily="2" charset="2"/>
              <a:buNone/>
            </a:pPr>
            <a:r>
              <a:rPr lang="fa-IR" sz="2400" b="1">
                <a:cs typeface="B Yagut" pitchFamily="2" charset="-78"/>
              </a:rPr>
              <a:t>	</a:t>
            </a:r>
            <a:r>
              <a:rPr lang="en-US" sz="2400" b="1">
                <a:cs typeface="B Yagut" pitchFamily="2" charset="-78"/>
              </a:rPr>
              <a:t>b</a:t>
            </a:r>
            <a:r>
              <a:rPr lang="fa-IR" sz="2400" b="1">
                <a:cs typeface="B Yagut" pitchFamily="2" charset="-78"/>
              </a:rPr>
              <a:t>. تأیید واکنش مثبت درالیزا بجای انجام آزمایش </a:t>
            </a:r>
            <a:r>
              <a:rPr lang="en-US" sz="2400" b="1">
                <a:cs typeface="B Yagut" pitchFamily="2" charset="-78"/>
              </a:rPr>
              <a:t> </a:t>
            </a:r>
            <a:r>
              <a:rPr lang="en-US" sz="2000">
                <a:cs typeface="B Yagut" pitchFamily="2" charset="-78"/>
              </a:rPr>
              <a:t>RIBA</a:t>
            </a:r>
            <a:r>
              <a:rPr lang="fa-IR" sz="2400" b="1">
                <a:cs typeface="B Yagut" pitchFamily="2" charset="-78"/>
              </a:rPr>
              <a:t>درافراد </a:t>
            </a:r>
            <a:r>
              <a:rPr lang="en-US" sz="2000">
                <a:cs typeface="B Yagut" pitchFamily="2" charset="-78"/>
              </a:rPr>
              <a:t>high risk</a:t>
            </a:r>
            <a:r>
              <a:rPr lang="fa-IR" sz="2000">
                <a:cs typeface="B Yagut" pitchFamily="2" charset="-78"/>
              </a:rPr>
              <a:t> </a:t>
            </a:r>
          </a:p>
          <a:p>
            <a:pPr marL="609600" indent="-609600" algn="just" rtl="1">
              <a:lnSpc>
                <a:spcPct val="150000"/>
              </a:lnSpc>
              <a:buFont typeface="Wingdings" pitchFamily="2" charset="2"/>
              <a:buNone/>
            </a:pPr>
            <a:r>
              <a:rPr lang="fa-IR" sz="2400" b="1">
                <a:cs typeface="B Yagut" pitchFamily="2" charset="-78"/>
              </a:rPr>
              <a:t>	</a:t>
            </a:r>
            <a:r>
              <a:rPr lang="en-US" sz="2400" b="1">
                <a:cs typeface="B Yagut" pitchFamily="2" charset="-78"/>
              </a:rPr>
              <a:t>c</a:t>
            </a:r>
            <a:r>
              <a:rPr lang="fa-IR" sz="2400" b="1">
                <a:cs typeface="B Yagut" pitchFamily="2" charset="-78"/>
              </a:rPr>
              <a:t>. در مواردی که تست </a:t>
            </a:r>
            <a:r>
              <a:rPr lang="en-US" sz="2400">
                <a:cs typeface="B Yagut" pitchFamily="2" charset="-78"/>
              </a:rPr>
              <a:t>RIBA</a:t>
            </a:r>
            <a:r>
              <a:rPr lang="fa-IR" sz="2400" b="1">
                <a:cs typeface="B Yagut" pitchFamily="2" charset="-78"/>
              </a:rPr>
              <a:t> بینابینی است </a:t>
            </a:r>
            <a:r>
              <a:rPr lang="en-US" sz="2400">
                <a:cs typeface="B Yagut" pitchFamily="2" charset="-78"/>
              </a:rPr>
              <a:t>HCV RNA</a:t>
            </a:r>
            <a:r>
              <a:rPr lang="fa-IR" sz="2400" b="1">
                <a:cs typeface="B Yagut" pitchFamily="2" charset="-78"/>
              </a:rPr>
              <a:t> در تعیین وضعیت</a:t>
            </a:r>
            <a:r>
              <a:rPr lang="en-US" sz="2400" b="1">
                <a:cs typeface="B Yagut" pitchFamily="2" charset="-78"/>
              </a:rPr>
              <a:t> </a:t>
            </a:r>
            <a:r>
              <a:rPr lang="fa-IR" sz="2400" b="1">
                <a:cs typeface="B Yagut" pitchFamily="2" charset="-78"/>
              </a:rPr>
              <a:t>بیمار مفید است که اگر مثبت بود عفونت فعال </a:t>
            </a:r>
            <a:r>
              <a:rPr lang="en-US" sz="2400">
                <a:cs typeface="B Yagut" pitchFamily="2" charset="-78"/>
              </a:rPr>
              <a:t>HCV</a:t>
            </a:r>
            <a:r>
              <a:rPr lang="fa-IR" sz="2400" b="1">
                <a:cs typeface="B Yagut" pitchFamily="2" charset="-78"/>
              </a:rPr>
              <a:t> است و اگر منفی بود</a:t>
            </a:r>
            <a:r>
              <a:rPr lang="en-US" sz="2400" b="1">
                <a:cs typeface="B Yagut" pitchFamily="2" charset="-78"/>
              </a:rPr>
              <a:t> </a:t>
            </a:r>
            <a:r>
              <a:rPr lang="fa-IR" sz="2400" b="1">
                <a:cs typeface="B Yagut" pitchFamily="2" charset="-78"/>
              </a:rPr>
              <a:t>نشانه مثبت کاذب در تست </a:t>
            </a:r>
            <a:r>
              <a:rPr lang="en-US" sz="2400">
                <a:cs typeface="B Yagut" pitchFamily="2" charset="-78"/>
              </a:rPr>
              <a:t>RIBA</a:t>
            </a:r>
            <a:r>
              <a:rPr lang="fa-IR" sz="2400" b="1">
                <a:cs typeface="B Yagut" pitchFamily="2" charset="-78"/>
              </a:rPr>
              <a:t> یا یک عفونت بهبود یافته است.</a:t>
            </a:r>
          </a:p>
          <a:p>
            <a:pPr marL="609600" indent="-609600" algn="r" rtl="1">
              <a:lnSpc>
                <a:spcPct val="90000"/>
              </a:lnSpc>
              <a:buFont typeface="Wingdings" pitchFamily="2" charset="2"/>
              <a:buNone/>
            </a:pPr>
            <a:endParaRPr lang="en-US" sz="2400" b="1">
              <a:cs typeface="B Yagut" pitchFamily="2" charset="-78"/>
            </a:endParaRPr>
          </a:p>
        </p:txBody>
      </p:sp>
      <p:sp>
        <p:nvSpPr>
          <p:cNvPr id="515076" name="Line 4"/>
          <p:cNvSpPr>
            <a:spLocks noChangeShapeType="1"/>
          </p:cNvSpPr>
          <p:nvPr/>
        </p:nvSpPr>
        <p:spPr bwMode="auto">
          <a:xfrm flipH="1">
            <a:off x="6419850" y="22098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5077" name="Line 5"/>
          <p:cNvSpPr>
            <a:spLocks noChangeShapeType="1"/>
          </p:cNvSpPr>
          <p:nvPr/>
        </p:nvSpPr>
        <p:spPr bwMode="auto">
          <a:xfrm flipH="1">
            <a:off x="6400800" y="1676400"/>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098" name="Picture 2" descr="hpb-hepatitisB_asv2001.jpg"/>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6858000" y="0"/>
            <a:ext cx="2286000" cy="1828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6099" name="Rectangle 3"/>
          <p:cNvSpPr>
            <a:spLocks noChangeArrowheads="1"/>
          </p:cNvSpPr>
          <p:nvPr/>
        </p:nvSpPr>
        <p:spPr bwMode="auto">
          <a:xfrm>
            <a:off x="457200" y="277813"/>
            <a:ext cx="8229600"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kumimoji="1" lang="en-US" sz="4400" b="1">
                <a:solidFill>
                  <a:srgbClr val="A50021"/>
                </a:solidFill>
                <a:effectLst>
                  <a:outerShdw blurRad="38100" dist="38100" dir="2700000" algn="tl">
                    <a:srgbClr val="C0C0C0"/>
                  </a:outerShdw>
                </a:effectLst>
                <a:latin typeface="Tahoma" pitchFamily="34" charset="0"/>
                <a:cs typeface="B Titr" pitchFamily="2" charset="-78"/>
              </a:rPr>
              <a:t>B</a:t>
            </a:r>
            <a:r>
              <a:rPr kumimoji="1" lang="fa-IR" sz="4400">
                <a:solidFill>
                  <a:srgbClr val="A50021"/>
                </a:solidFill>
                <a:effectLst>
                  <a:outerShdw blurRad="38100" dist="38100" dir="2700000" algn="tl">
                    <a:srgbClr val="C0C0C0"/>
                  </a:outerShdw>
                </a:effectLst>
                <a:latin typeface="Tahoma" pitchFamily="34" charset="0"/>
                <a:cs typeface="B Titr" pitchFamily="2" charset="-78"/>
              </a:rPr>
              <a:t>هپاتیت </a:t>
            </a:r>
            <a:endParaRPr kumimoji="1" lang="en-US" sz="4400">
              <a:solidFill>
                <a:srgbClr val="A50021"/>
              </a:solidFill>
              <a:effectLst>
                <a:outerShdw blurRad="38100" dist="38100" dir="2700000" algn="tl">
                  <a:srgbClr val="C0C0C0"/>
                </a:outerShdw>
              </a:effectLst>
              <a:latin typeface="Tahoma" pitchFamily="34" charset="0"/>
              <a:cs typeface="B Titr" pitchFamily="2" charset="-78"/>
            </a:endParaRPr>
          </a:p>
        </p:txBody>
      </p:sp>
      <p:sp>
        <p:nvSpPr>
          <p:cNvPr id="516100" name="Rectangle 4"/>
          <p:cNvSpPr>
            <a:spLocks noChangeArrowheads="1"/>
          </p:cNvSpPr>
          <p:nvPr/>
        </p:nvSpPr>
        <p:spPr bwMode="auto">
          <a:xfrm>
            <a:off x="457200" y="1828800"/>
            <a:ext cx="82296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rtl="1">
              <a:spcBef>
                <a:spcPct val="20000"/>
              </a:spcBef>
              <a:buClr>
                <a:schemeClr val="accent1"/>
              </a:buClr>
              <a:buSzPct val="75000"/>
              <a:buFont typeface="Wingdings" pitchFamily="2" charset="2"/>
              <a:buChar char="n"/>
            </a:pPr>
            <a:r>
              <a:rPr kumimoji="1" lang="fa-IR" sz="3200">
                <a:effectLst>
                  <a:outerShdw blurRad="38100" dist="38100" dir="2700000" algn="tl">
                    <a:srgbClr val="C0C0C0"/>
                  </a:outerShdw>
                </a:effectLst>
                <a:latin typeface="Tahoma" pitchFamily="34" charset="0"/>
                <a:cs typeface="B Yagut" pitchFamily="2" charset="-78"/>
              </a:rPr>
              <a:t>روبه کاهش است	  	</a:t>
            </a:r>
          </a:p>
          <a:p>
            <a:pPr marL="342900" indent="-342900" algn="just" rtl="1">
              <a:spcBef>
                <a:spcPct val="20000"/>
              </a:spcBef>
              <a:buClr>
                <a:schemeClr val="accent1"/>
              </a:buClr>
              <a:buSzPct val="75000"/>
              <a:buFont typeface="Wingdings" pitchFamily="2" charset="2"/>
              <a:buChar char="n"/>
            </a:pPr>
            <a:r>
              <a:rPr kumimoji="1" lang="fa-IR" sz="3200">
                <a:effectLst>
                  <a:outerShdw blurRad="38100" dist="38100" dir="2700000" algn="tl">
                    <a:srgbClr val="C0C0C0"/>
                  </a:outerShdw>
                </a:effectLst>
                <a:latin typeface="Tahoma" pitchFamily="34" charset="0"/>
                <a:cs typeface="B Yagut" pitchFamily="2" charset="-78"/>
              </a:rPr>
              <a:t>در بیماران </a:t>
            </a:r>
            <a:r>
              <a:rPr kumimoji="1" lang="en-US">
                <a:effectLst>
                  <a:outerShdw blurRad="38100" dist="38100" dir="2700000" algn="tl">
                    <a:srgbClr val="C0C0C0"/>
                  </a:outerShdw>
                </a:effectLst>
                <a:latin typeface="Tahoma" pitchFamily="34" charset="0"/>
                <a:cs typeface="B Yagut" pitchFamily="2" charset="-78"/>
              </a:rPr>
              <a:t>PD</a:t>
            </a:r>
            <a:r>
              <a:rPr kumimoji="1" lang="fa-IR" sz="3200">
                <a:effectLst>
                  <a:outerShdw blurRad="38100" dist="38100" dir="2700000" algn="tl">
                    <a:srgbClr val="C0C0C0"/>
                  </a:outerShdw>
                </a:effectLst>
                <a:latin typeface="Tahoma" pitchFamily="34" charset="0"/>
                <a:cs typeface="B Yagut" pitchFamily="2" charset="-78"/>
              </a:rPr>
              <a:t> کمتر است</a:t>
            </a:r>
          </a:p>
          <a:p>
            <a:pPr marL="342900" indent="-342900" algn="just" rtl="1">
              <a:spcBef>
                <a:spcPct val="20000"/>
              </a:spcBef>
              <a:buClr>
                <a:schemeClr val="accent1"/>
              </a:buClr>
              <a:buSzPct val="75000"/>
              <a:buFont typeface="Wingdings" pitchFamily="2" charset="2"/>
              <a:buNone/>
            </a:pPr>
            <a:r>
              <a:rPr kumimoji="1" lang="en-US">
                <a:effectLst>
                  <a:outerShdw blurRad="38100" dist="38100" dir="2700000" algn="tl">
                    <a:srgbClr val="C0C0C0"/>
                  </a:outerShdw>
                </a:effectLst>
                <a:latin typeface="Tahoma" pitchFamily="34" charset="0"/>
                <a:cs typeface="B Yagut" pitchFamily="2" charset="-78"/>
              </a:rPr>
              <a:t>HBSAb</a:t>
            </a:r>
            <a:r>
              <a:rPr kumimoji="1" lang="fa-IR" sz="3200">
                <a:effectLst>
                  <a:outerShdw blurRad="38100" dist="38100" dir="2700000" algn="tl">
                    <a:srgbClr val="C0C0C0"/>
                  </a:outerShdw>
                </a:effectLst>
                <a:latin typeface="Tahoma" pitchFamily="34" charset="0"/>
                <a:cs typeface="B Yagut" pitchFamily="2" charset="-78"/>
              </a:rPr>
              <a:t> منفی          هر6-3 ماه باید </a:t>
            </a:r>
            <a:r>
              <a:rPr kumimoji="1" lang="en-US">
                <a:effectLst>
                  <a:outerShdw blurRad="38100" dist="38100" dir="2700000" algn="tl">
                    <a:srgbClr val="C0C0C0"/>
                  </a:outerShdw>
                </a:effectLst>
                <a:latin typeface="Tahoma" pitchFamily="34" charset="0"/>
                <a:cs typeface="B Yagut" pitchFamily="2" charset="-78"/>
              </a:rPr>
              <a:t>HBSAg</a:t>
            </a:r>
            <a:r>
              <a:rPr kumimoji="1" lang="fa-IR" sz="3200">
                <a:effectLst>
                  <a:outerShdw blurRad="38100" dist="38100" dir="2700000" algn="tl">
                    <a:srgbClr val="C0C0C0"/>
                  </a:outerShdw>
                </a:effectLst>
                <a:latin typeface="Tahoma" pitchFamily="34" charset="0"/>
                <a:cs typeface="B Yagut" pitchFamily="2" charset="-78"/>
              </a:rPr>
              <a:t> چک شود</a:t>
            </a:r>
          </a:p>
          <a:p>
            <a:pPr marL="342900" indent="-342900" algn="just" rtl="1">
              <a:spcBef>
                <a:spcPct val="20000"/>
              </a:spcBef>
              <a:buClr>
                <a:schemeClr val="accent1"/>
              </a:buClr>
              <a:buSzPct val="75000"/>
              <a:buFont typeface="Wingdings" pitchFamily="2" charset="2"/>
              <a:buNone/>
            </a:pPr>
            <a:endParaRPr kumimoji="1" lang="fa-IR" sz="3200">
              <a:effectLst>
                <a:outerShdw blurRad="38100" dist="38100" dir="2700000" algn="tl">
                  <a:srgbClr val="C0C0C0"/>
                </a:outerShdw>
              </a:effectLst>
              <a:latin typeface="Tahoma" pitchFamily="34" charset="0"/>
              <a:cs typeface="B Yagut" pitchFamily="2" charset="-78"/>
            </a:endParaRPr>
          </a:p>
          <a:p>
            <a:pPr marL="342900" indent="-342900" algn="just" rtl="1">
              <a:spcBef>
                <a:spcPct val="20000"/>
              </a:spcBef>
              <a:buClr>
                <a:schemeClr val="accent1"/>
              </a:buClr>
              <a:buSzPct val="75000"/>
              <a:buFont typeface="Wingdings" pitchFamily="2" charset="2"/>
              <a:buChar char="n"/>
            </a:pPr>
            <a:r>
              <a:rPr kumimoji="1" lang="en-US">
                <a:effectLst>
                  <a:outerShdw blurRad="38100" dist="38100" dir="2700000" algn="tl">
                    <a:srgbClr val="C0C0C0"/>
                  </a:outerShdw>
                </a:effectLst>
                <a:latin typeface="Tahoma" pitchFamily="34" charset="0"/>
                <a:cs typeface="B Yagut" pitchFamily="2" charset="-78"/>
              </a:rPr>
              <a:t>HBIG</a:t>
            </a:r>
            <a:r>
              <a:rPr kumimoji="1" lang="fa-IR">
                <a:effectLst>
                  <a:outerShdw blurRad="38100" dist="38100" dir="2700000" algn="tl">
                    <a:srgbClr val="C0C0C0"/>
                  </a:outerShdw>
                </a:effectLst>
                <a:latin typeface="Tahoma" pitchFamily="34" charset="0"/>
                <a:cs typeface="B Yagut" pitchFamily="2" charset="-78"/>
              </a:rPr>
              <a:t> </a:t>
            </a:r>
            <a:r>
              <a:rPr kumimoji="1" lang="fa-IR" sz="3200">
                <a:effectLst>
                  <a:outerShdw blurRad="38100" dist="38100" dir="2700000" algn="tl">
                    <a:srgbClr val="C0C0C0"/>
                  </a:outerShdw>
                </a:effectLst>
                <a:latin typeface="Tahoma" pitchFamily="34" charset="0"/>
                <a:cs typeface="B Yagut" pitchFamily="2" charset="-78"/>
              </a:rPr>
              <a:t>	      بعد از هرگونه تماس با مایعات بدن فرد</a:t>
            </a:r>
          </a:p>
          <a:p>
            <a:pPr marL="342900" indent="-342900" algn="just" rtl="1">
              <a:spcBef>
                <a:spcPct val="20000"/>
              </a:spcBef>
              <a:buClr>
                <a:schemeClr val="accent1"/>
              </a:buClr>
              <a:buSzPct val="75000"/>
              <a:buFont typeface="Wingdings" pitchFamily="2" charset="2"/>
              <a:buNone/>
            </a:pPr>
            <a:r>
              <a:rPr kumimoji="1" lang="fa-IR" sz="3200">
                <a:effectLst>
                  <a:outerShdw blurRad="38100" dist="38100" dir="2700000" algn="tl">
                    <a:srgbClr val="C0C0C0"/>
                  </a:outerShdw>
                </a:effectLst>
                <a:latin typeface="Tahoma" pitchFamily="34" charset="0"/>
                <a:cs typeface="B Yagut" pitchFamily="2" charset="-78"/>
              </a:rPr>
              <a:t>                          آلوده به </a:t>
            </a:r>
            <a:r>
              <a:rPr kumimoji="1" lang="en-US">
                <a:effectLst>
                  <a:outerShdw blurRad="38100" dist="38100" dir="2700000" algn="tl">
                    <a:srgbClr val="C0C0C0"/>
                  </a:outerShdw>
                </a:effectLst>
                <a:latin typeface="Tahoma" pitchFamily="34" charset="0"/>
                <a:cs typeface="B Yagut" pitchFamily="2" charset="-78"/>
              </a:rPr>
              <a:t>HBV</a:t>
            </a:r>
            <a:r>
              <a:rPr kumimoji="1" lang="fa-IR" sz="3200">
                <a:effectLst>
                  <a:outerShdw blurRad="38100" dist="38100" dir="2700000" algn="tl">
                    <a:srgbClr val="C0C0C0"/>
                  </a:outerShdw>
                </a:effectLst>
                <a:latin typeface="Tahoma" pitchFamily="34" charset="0"/>
                <a:cs typeface="B Yagut" pitchFamily="2" charset="-78"/>
              </a:rPr>
              <a:t> تجویز می شود.</a:t>
            </a:r>
            <a:endParaRPr kumimoji="1" lang="en-US" sz="3200">
              <a:effectLst>
                <a:outerShdw blurRad="38100" dist="38100" dir="2700000" algn="tl">
                  <a:srgbClr val="C0C0C0"/>
                </a:outerShdw>
              </a:effectLst>
              <a:latin typeface="Tahoma" pitchFamily="34" charset="0"/>
              <a:cs typeface="B Yagut" pitchFamily="2" charset="-78"/>
            </a:endParaRPr>
          </a:p>
        </p:txBody>
      </p:sp>
      <p:sp>
        <p:nvSpPr>
          <p:cNvPr id="516101" name="Line 5"/>
          <p:cNvSpPr>
            <a:spLocks noChangeShapeType="1"/>
          </p:cNvSpPr>
          <p:nvPr/>
        </p:nvSpPr>
        <p:spPr bwMode="auto">
          <a:xfrm flipH="1">
            <a:off x="6096000" y="3276600"/>
            <a:ext cx="68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6102" name="Line 6"/>
          <p:cNvSpPr>
            <a:spLocks noChangeShapeType="1"/>
          </p:cNvSpPr>
          <p:nvPr/>
        </p:nvSpPr>
        <p:spPr bwMode="auto">
          <a:xfrm flipH="1">
            <a:off x="6324600" y="4495800"/>
            <a:ext cx="838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split orient="vert"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ChangeArrowheads="1"/>
          </p:cNvSpPr>
          <p:nvPr>
            <p:ph type="title"/>
          </p:nvPr>
        </p:nvSpPr>
        <p:spPr>
          <a:xfrm>
            <a:off x="457200" y="277813"/>
            <a:ext cx="8229600" cy="1139825"/>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lstStyle/>
          <a:p>
            <a:r>
              <a:rPr lang="en-US" b="1">
                <a:solidFill>
                  <a:srgbClr val="A50021"/>
                </a:solidFill>
                <a:latin typeface="Arial" charset="0"/>
                <a:cs typeface="Arial" charset="0"/>
              </a:rPr>
              <a:t>B</a:t>
            </a:r>
            <a:r>
              <a:rPr lang="en-US" b="1">
                <a:solidFill>
                  <a:srgbClr val="A50021"/>
                </a:solidFill>
              </a:rPr>
              <a:t> </a:t>
            </a:r>
            <a:r>
              <a:rPr lang="fa-IR" sz="4000">
                <a:solidFill>
                  <a:srgbClr val="A50021"/>
                </a:solidFill>
                <a:cs typeface="B Titr" pitchFamily="2" charset="-78"/>
              </a:rPr>
              <a:t>علل کاهش وقوع عفونت با هپاتیت</a:t>
            </a:r>
            <a:endParaRPr lang="en-US" sz="4000">
              <a:solidFill>
                <a:srgbClr val="A50021"/>
              </a:solidFill>
              <a:cs typeface="B Titr" pitchFamily="2" charset="-78"/>
            </a:endParaRPr>
          </a:p>
        </p:txBody>
      </p:sp>
      <p:sp>
        <p:nvSpPr>
          <p:cNvPr id="517123" name="Rectangle 3"/>
          <p:cNvSpPr>
            <a:spLocks noGrp="1" noChangeArrowheads="1"/>
          </p:cNvSpPr>
          <p:nvPr>
            <p:ph type="body" idx="1"/>
          </p:nvPr>
        </p:nvSpPr>
        <p:spPr>
          <a:xfrm>
            <a:off x="457200" y="1600200"/>
            <a:ext cx="8229600" cy="50292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r" rtl="1">
              <a:lnSpc>
                <a:spcPct val="155000"/>
              </a:lnSpc>
            </a:pPr>
            <a:r>
              <a:rPr lang="fa-IR" sz="2000">
                <a:cs typeface="B Titr" pitchFamily="2" charset="-78"/>
              </a:rPr>
              <a:t>آزمایش ماهانه سرولوژیک از نظر </a:t>
            </a:r>
            <a:r>
              <a:rPr lang="en-US" sz="2000">
                <a:latin typeface="Arial" charset="0"/>
                <a:cs typeface="Arial" charset="0"/>
              </a:rPr>
              <a:t>HBSAg</a:t>
            </a:r>
            <a:r>
              <a:rPr lang="fa-IR" sz="2000">
                <a:cs typeface="B Titr" pitchFamily="2" charset="-78"/>
              </a:rPr>
              <a:t> در بیماران مستعد به عفونت</a:t>
            </a:r>
          </a:p>
          <a:p>
            <a:pPr marL="609600" indent="-609600" algn="r" rtl="1">
              <a:lnSpc>
                <a:spcPct val="155000"/>
              </a:lnSpc>
            </a:pPr>
            <a:r>
              <a:rPr lang="fa-IR" sz="2000">
                <a:cs typeface="B Titr" pitchFamily="2" charset="-78"/>
              </a:rPr>
              <a:t>استفاده از دستکش</a:t>
            </a:r>
          </a:p>
          <a:p>
            <a:pPr marL="609600" indent="-609600" algn="r" rtl="1">
              <a:lnSpc>
                <a:spcPct val="155000"/>
              </a:lnSpc>
            </a:pPr>
            <a:r>
              <a:rPr lang="fa-IR" sz="2000">
                <a:cs typeface="B Titr" pitchFamily="2" charset="-78"/>
              </a:rPr>
              <a:t>واگذاری وسایل مخصوص غیراستریل به بیمارانی که با وسایل یکدیگر مشارکت نداشته باشند</a:t>
            </a:r>
          </a:p>
          <a:p>
            <a:pPr marL="609600" indent="-609600" algn="r" rtl="1">
              <a:lnSpc>
                <a:spcPct val="155000"/>
              </a:lnSpc>
            </a:pPr>
            <a:r>
              <a:rPr lang="fa-IR" sz="2000">
                <a:cs typeface="B Titr" pitchFamily="2" charset="-78"/>
              </a:rPr>
              <a:t>جداسازی پرستار- ماشین دیالیز بیماران  </a:t>
            </a:r>
            <a:r>
              <a:rPr lang="en-US" sz="2000">
                <a:latin typeface="Arial" charset="0"/>
                <a:cs typeface="Arial" charset="0"/>
              </a:rPr>
              <a:t>HBSAg</a:t>
            </a:r>
            <a:r>
              <a:rPr lang="fa-IR" sz="2000">
                <a:cs typeface="B Titr" pitchFamily="2" charset="-78"/>
              </a:rPr>
              <a:t> مثبت از بقیه</a:t>
            </a:r>
          </a:p>
          <a:p>
            <a:pPr marL="609600" indent="-609600" algn="r" rtl="1">
              <a:lnSpc>
                <a:spcPct val="155000"/>
              </a:lnSpc>
            </a:pPr>
            <a:r>
              <a:rPr lang="fa-IR" sz="2000">
                <a:cs typeface="B Titr" pitchFamily="2" charset="-78"/>
              </a:rPr>
              <a:t>عدم استفاده مجدد از </a:t>
            </a:r>
            <a:r>
              <a:rPr lang="en-US" sz="2000">
                <a:cs typeface="B Titr" pitchFamily="2" charset="-78"/>
              </a:rPr>
              <a:t>dialyzer</a:t>
            </a:r>
            <a:r>
              <a:rPr lang="fa-IR" sz="2000">
                <a:cs typeface="B Titr" pitchFamily="2" charset="-78"/>
              </a:rPr>
              <a:t> در موارد </a:t>
            </a:r>
            <a:r>
              <a:rPr lang="en-US" sz="2000">
                <a:latin typeface="Arial" charset="0"/>
                <a:cs typeface="Arial" charset="0"/>
              </a:rPr>
              <a:t>HBSAg</a:t>
            </a:r>
            <a:r>
              <a:rPr lang="fa-IR" sz="2000">
                <a:cs typeface="B Titr" pitchFamily="2" charset="-78"/>
              </a:rPr>
              <a:t> مثبت</a:t>
            </a:r>
            <a:endParaRPr lang="en-US" sz="2000">
              <a:cs typeface="B Titr" pitchFamily="2" charset="-78"/>
            </a:endParaRPr>
          </a:p>
          <a:p>
            <a:pPr marL="609600" indent="-609600" algn="r" rtl="1">
              <a:lnSpc>
                <a:spcPct val="155000"/>
              </a:lnSpc>
            </a:pPr>
            <a:r>
              <a:rPr lang="fa-IR" sz="2000">
                <a:cs typeface="B Titr" pitchFamily="2" charset="-78"/>
              </a:rPr>
              <a:t>غربال بهتر منابع خون</a:t>
            </a:r>
          </a:p>
          <a:p>
            <a:pPr marL="609600" indent="-609600" algn="r" rtl="1">
              <a:lnSpc>
                <a:spcPct val="155000"/>
              </a:lnSpc>
            </a:pPr>
            <a:r>
              <a:rPr lang="fa-IR" sz="2000">
                <a:cs typeface="B Titr" pitchFamily="2" charset="-78"/>
              </a:rPr>
              <a:t>کاهش نیاز به تزریق خون (در دسترس بودن اریتروپوئیتین)</a:t>
            </a:r>
          </a:p>
          <a:p>
            <a:pPr marL="609600" indent="-609600" algn="r" rtl="1">
              <a:lnSpc>
                <a:spcPct val="90000"/>
              </a:lnSpc>
              <a:buFontTx/>
              <a:buAutoNum type="arabicPeriod"/>
            </a:pPr>
            <a:endParaRPr lang="en-US" sz="2000">
              <a:cs typeface="B Titr" pitchFamily="2" charset="-78"/>
            </a:endParaRPr>
          </a:p>
        </p:txBody>
      </p:sp>
    </p:spTree>
  </p:cSld>
  <p:clrMapOvr>
    <a:masterClrMapping/>
  </p:clrMapOvr>
  <p:transition>
    <p:split orient="ver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a:xfrm>
            <a:off x="457200" y="277813"/>
            <a:ext cx="8229600" cy="1139825"/>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lstStyle/>
          <a:p>
            <a:r>
              <a:rPr lang="fa-IR" sz="3600">
                <a:solidFill>
                  <a:srgbClr val="A50021"/>
                </a:solidFill>
                <a:cs typeface="B Titr" pitchFamily="2" charset="-78"/>
              </a:rPr>
              <a:t> </a:t>
            </a:r>
            <a:r>
              <a:rPr lang="fa-IR" sz="3600" b="1">
                <a:solidFill>
                  <a:srgbClr val="A50021"/>
                </a:solidFill>
                <a:cs typeface="B Titr" pitchFamily="2" charset="-78"/>
              </a:rPr>
              <a:t>بیماران دیالیزی</a:t>
            </a:r>
            <a:r>
              <a:rPr lang="en-US" sz="3600" b="1">
                <a:solidFill>
                  <a:srgbClr val="A50021"/>
                </a:solidFill>
                <a:cs typeface="B Titr" pitchFamily="2" charset="-78"/>
              </a:rPr>
              <a:t>HBV</a:t>
            </a:r>
            <a:r>
              <a:rPr lang="fa-IR" sz="3600" b="1">
                <a:solidFill>
                  <a:srgbClr val="A50021"/>
                </a:solidFill>
                <a:cs typeface="B Titr" pitchFamily="2" charset="-78"/>
              </a:rPr>
              <a:t> راههای انتقال</a:t>
            </a:r>
            <a:r>
              <a:rPr lang="fa-IR">
                <a:solidFill>
                  <a:srgbClr val="A50021"/>
                </a:solidFill>
              </a:rPr>
              <a:t> </a:t>
            </a:r>
            <a:endParaRPr lang="en-US">
              <a:solidFill>
                <a:srgbClr val="A50021"/>
              </a:solidFill>
            </a:endParaRPr>
          </a:p>
        </p:txBody>
      </p:sp>
      <p:sp>
        <p:nvSpPr>
          <p:cNvPr id="518147" name="Rectangle 3"/>
          <p:cNvSpPr>
            <a:spLocks noGrp="1" noChangeArrowheads="1"/>
          </p:cNvSpPr>
          <p:nvPr>
            <p:ph type="body" idx="1"/>
          </p:nvPr>
        </p:nvSpPr>
        <p:spPr>
          <a:xfrm>
            <a:off x="457200" y="1600200"/>
            <a:ext cx="8229600" cy="29718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r" rtl="1">
              <a:lnSpc>
                <a:spcPct val="150000"/>
              </a:lnSpc>
            </a:pPr>
            <a:r>
              <a:rPr lang="fa-IR" b="1">
                <a:cs typeface="Arial" charset="0"/>
              </a:rPr>
              <a:t>بیماران آلوده</a:t>
            </a:r>
          </a:p>
          <a:p>
            <a:pPr marL="609600" indent="-609600" algn="r" rtl="1">
              <a:lnSpc>
                <a:spcPct val="150000"/>
              </a:lnSpc>
            </a:pPr>
            <a:r>
              <a:rPr lang="fa-IR" b="1">
                <a:cs typeface="Arial" charset="0"/>
              </a:rPr>
              <a:t>آلودگی ماشین یا تجهیزات</a:t>
            </a:r>
          </a:p>
          <a:p>
            <a:pPr marL="609600" indent="-609600" algn="r" rtl="1">
              <a:lnSpc>
                <a:spcPct val="150000"/>
              </a:lnSpc>
            </a:pPr>
            <a:r>
              <a:rPr lang="fa-IR" b="1">
                <a:cs typeface="Arial" charset="0"/>
              </a:rPr>
              <a:t>انتقال بین پرسنل</a:t>
            </a:r>
            <a:endParaRPr lang="en-US" b="1">
              <a:cs typeface="Arial" charset="0"/>
            </a:endParaRPr>
          </a:p>
        </p:txBody>
      </p:sp>
    </p:spTree>
  </p:cSld>
  <p:clrMapOvr>
    <a:masterClrMapping/>
  </p:clrMapOvr>
  <p:transition>
    <p:split orient="vert" dir="in"/>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5554" name="Rectangle 2"/>
          <p:cNvSpPr>
            <a:spLocks noGrp="1" noChangeArrowheads="1"/>
          </p:cNvSpPr>
          <p:nvPr>
            <p:ph type="title"/>
          </p:nvPr>
        </p:nvSpPr>
        <p:spPr>
          <a:xfrm>
            <a:off x="685800" y="301625"/>
            <a:ext cx="7772400" cy="1462088"/>
          </a:xfrm>
          <a:noFill/>
          <a:ln/>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a-IR" b="1" i="1">
                <a:solidFill>
                  <a:srgbClr val="FF0000"/>
                </a:solidFill>
                <a:cs typeface="Arial" charset="0"/>
              </a:rPr>
              <a:t>ویژگیهای بخش دیالیز</a:t>
            </a:r>
            <a:r>
              <a:rPr lang="fa-IR"/>
              <a:t> </a:t>
            </a:r>
            <a:endParaRPr lang="en-US"/>
          </a:p>
        </p:txBody>
      </p:sp>
      <p:sp>
        <p:nvSpPr>
          <p:cNvPr id="535555" name="Rectangle 3"/>
          <p:cNvSpPr>
            <a:spLocks noGrp="1" noChangeArrowheads="1"/>
          </p:cNvSpPr>
          <p:nvPr>
            <p:ph type="body" idx="1"/>
          </p:nvPr>
        </p:nvSpPr>
        <p:spPr>
          <a:xfrm>
            <a:off x="684213" y="2276475"/>
            <a:ext cx="7772400" cy="41148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rtl="1"/>
            <a:r>
              <a:rPr lang="fa-IR">
                <a:solidFill>
                  <a:schemeClr val="bg2"/>
                </a:solidFill>
                <a:cs typeface="Arial" charset="0"/>
              </a:rPr>
              <a:t>ضعف سیستم ایمنی بیماران دیالیزی</a:t>
            </a:r>
          </a:p>
          <a:p>
            <a:pPr algn="r" rtl="1"/>
            <a:r>
              <a:rPr lang="fa-IR">
                <a:solidFill>
                  <a:schemeClr val="bg2"/>
                </a:solidFill>
                <a:cs typeface="Arial" charset="0"/>
              </a:rPr>
              <a:t>نوع روش کار </a:t>
            </a:r>
          </a:p>
          <a:p>
            <a:pPr algn="r" rtl="1"/>
            <a:r>
              <a:rPr lang="fa-IR">
                <a:solidFill>
                  <a:schemeClr val="bg2"/>
                </a:solidFill>
                <a:cs typeface="Arial" charset="0"/>
              </a:rPr>
              <a:t>تماس زیاد با خون و فراورده ها </a:t>
            </a:r>
          </a:p>
          <a:p>
            <a:pPr algn="r" rtl="1"/>
            <a:r>
              <a:rPr lang="fa-IR">
                <a:solidFill>
                  <a:schemeClr val="bg2"/>
                </a:solidFill>
                <a:cs typeface="Arial" charset="0"/>
              </a:rPr>
              <a:t>تردد زیاد بیماران</a:t>
            </a:r>
            <a:r>
              <a:rPr lang="fa-IR">
                <a:solidFill>
                  <a:schemeClr val="bg2"/>
                </a:solidFill>
              </a:rPr>
              <a:t> </a:t>
            </a:r>
            <a:endParaRPr lang="en-US">
              <a:solidFill>
                <a:schemeClr val="bg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5555">
                                            <p:txEl>
                                              <p:pRg st="0" end="0"/>
                                            </p:txEl>
                                          </p:spTgt>
                                        </p:tgtEl>
                                        <p:attrNameLst>
                                          <p:attrName>style.visibility</p:attrName>
                                        </p:attrNameLst>
                                      </p:cBhvr>
                                      <p:to>
                                        <p:strVal val="visible"/>
                                      </p:to>
                                    </p:set>
                                    <p:anim calcmode="lin" valueType="num">
                                      <p:cBhvr additive="base">
                                        <p:cTn id="7" dur="500" fill="hold"/>
                                        <p:tgtEl>
                                          <p:spTgt spid="535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555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5555">
                                            <p:txEl>
                                              <p:pRg st="1" end="1"/>
                                            </p:txEl>
                                          </p:spTgt>
                                        </p:tgtEl>
                                        <p:attrNameLst>
                                          <p:attrName>style.visibility</p:attrName>
                                        </p:attrNameLst>
                                      </p:cBhvr>
                                      <p:to>
                                        <p:strVal val="visible"/>
                                      </p:to>
                                    </p:set>
                                    <p:anim calcmode="lin" valueType="num">
                                      <p:cBhvr additive="base">
                                        <p:cTn id="11" dur="500" fill="hold"/>
                                        <p:tgtEl>
                                          <p:spTgt spid="5355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3555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35555">
                                            <p:txEl>
                                              <p:pRg st="2" end="2"/>
                                            </p:txEl>
                                          </p:spTgt>
                                        </p:tgtEl>
                                        <p:attrNameLst>
                                          <p:attrName>style.visibility</p:attrName>
                                        </p:attrNameLst>
                                      </p:cBhvr>
                                      <p:to>
                                        <p:strVal val="visible"/>
                                      </p:to>
                                    </p:set>
                                    <p:anim calcmode="lin" valueType="num">
                                      <p:cBhvr additive="base">
                                        <p:cTn id="15" dur="500" fill="hold"/>
                                        <p:tgtEl>
                                          <p:spTgt spid="53555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3555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35555">
                                            <p:txEl>
                                              <p:pRg st="3" end="3"/>
                                            </p:txEl>
                                          </p:spTgt>
                                        </p:tgtEl>
                                        <p:attrNameLst>
                                          <p:attrName>style.visibility</p:attrName>
                                        </p:attrNameLst>
                                      </p:cBhvr>
                                      <p:to>
                                        <p:strVal val="visible"/>
                                      </p:to>
                                    </p:set>
                                    <p:anim calcmode="lin" valueType="num">
                                      <p:cBhvr additive="base">
                                        <p:cTn id="19" dur="500" fill="hold"/>
                                        <p:tgtEl>
                                          <p:spTgt spid="535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5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p:txBody>
          <a:bodyPr/>
          <a:lstStyle/>
          <a:p>
            <a:endParaRPr lang="en-US"/>
          </a:p>
        </p:txBody>
      </p:sp>
      <p:graphicFrame>
        <p:nvGraphicFramePr>
          <p:cNvPr id="519201" name="Group 33"/>
          <p:cNvGraphicFramePr>
            <a:graphicFrameLocks noGrp="1"/>
          </p:cNvGraphicFramePr>
          <p:nvPr>
            <p:ph type="tbl" idx="1"/>
          </p:nvPr>
        </p:nvGraphicFramePr>
        <p:xfrm>
          <a:off x="0" y="3124200"/>
          <a:ext cx="9144000" cy="3733801"/>
        </p:xfrm>
        <a:graphic>
          <a:graphicData uri="http://schemas.openxmlformats.org/drawingml/2006/table">
            <a:tbl>
              <a:tblPr/>
              <a:tblGrid>
                <a:gridCol w="2667000"/>
                <a:gridCol w="2743200"/>
                <a:gridCol w="3733800"/>
              </a:tblGrid>
              <a:tr h="53657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Transmission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         HBV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         HCV</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645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Percutaneous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55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Perinatal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55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Sexual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75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Fecal-oral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  _</a:t>
                      </a: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t>
                      </a:r>
                      <a:r>
                        <a:rPr kumimoji="1" lang="en-US" sz="2400" b="1" i="0" u="none" strike="noStrike" cap="none" normalizeH="0" baseline="0" smtClean="0">
                          <a:ln>
                            <a:noFill/>
                          </a:ln>
                          <a:solidFill>
                            <a:schemeClr val="tx1"/>
                          </a:solidFill>
                          <a:effectLst>
                            <a:outerShdw blurRad="38100" dist="38100" dir="2700000" algn="tl">
                              <a:srgbClr val="C0C0C0"/>
                            </a:outerShdw>
                          </a:effectLst>
                          <a:latin typeface="Tahoma" pitchFamily="34" charset="0"/>
                        </a:rPr>
                        <a:t>_</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19197" name="Picture 29" descr="CAILK2IHCANQXB4FCAQOD6UPCABU447PCAIB7VOZCAZQE939CAJVCC63CATB7J1PCAT29TOPCA541DX4CAOINJIDCAB1FT4ICAYPPHOOCAEX5NXYCA7JQ35ECAHEYNINCA32TJICCA89BNKGCAB5T6W7CAENEQT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12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ADCQQXECA859UWYCAL6Y849CA5D9YLACAUI1CFUCAHX7E1OCAYUM8B4CAXIXNXUCAOWXDEFCAZ6LO2KCA38D0V7CA8BJYDWCA1W88SACAPWG72YCAPMKXBQCA2YAOBKCA4LXDVHCA05ZOSECAQTVJ2KCAGPXBG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4923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20223" name="Group 31"/>
          <p:cNvGraphicFramePr>
            <a:graphicFrameLocks noGrp="1"/>
          </p:cNvGraphicFramePr>
          <p:nvPr>
            <p:ph type="tbl" idx="1"/>
          </p:nvPr>
        </p:nvGraphicFramePr>
        <p:xfrm>
          <a:off x="0" y="2360613"/>
          <a:ext cx="9144000" cy="4502277"/>
        </p:xfrm>
        <a:graphic>
          <a:graphicData uri="http://schemas.openxmlformats.org/drawingml/2006/table">
            <a:tbl>
              <a:tblPr/>
              <a:tblGrid>
                <a:gridCol w="2133600"/>
                <a:gridCol w="3962400"/>
                <a:gridCol w="3048000"/>
              </a:tblGrid>
              <a:tr h="37147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Routing Testing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         HBV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chemeClr val="tx1"/>
                          </a:solidFill>
                          <a:effectLst>
                            <a:outerShdw blurRad="38100" dist="38100" dir="2700000" algn="tl">
                              <a:srgbClr val="C0C0C0"/>
                            </a:outerShdw>
                          </a:effectLst>
                          <a:latin typeface="Tahoma" pitchFamily="34" charset="0"/>
                        </a:rPr>
                        <a:t>           HCV</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98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 On admission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HBsAg </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Anti-HBc</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Anti-HBs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Anti-HCV </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ALT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582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Monthly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HBsAg:HBV susceptible</a:t>
                      </a:r>
                      <a:r>
                        <a:rPr kumimoji="1" lang="en-US" sz="18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:nonresponders to vaccine)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ALT:Anti- HCV negative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152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Semiannual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HBV testing:Anti HBs &amp; Anti-HBc 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Anti-HCV :  Anti-HCV nagative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196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chemeClr val="tx1"/>
                          </a:solidFill>
                          <a:effectLst>
                            <a:outerShdw blurRad="38100" dist="38100" dir="2700000" algn="tl">
                              <a:srgbClr val="C0C0C0"/>
                            </a:outerShdw>
                          </a:effectLst>
                          <a:latin typeface="Tahoma" pitchFamily="34" charset="0"/>
                        </a:rPr>
                        <a:t>Annual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Anti-HBs: AntiHBspositive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chemeClr val="tx1"/>
                          </a:solidFill>
                          <a:effectLst>
                            <a:outerShdw blurRad="38100" dist="38100" dir="2700000" algn="tl">
                              <a:srgbClr val="C0C0C0"/>
                            </a:outerShdw>
                          </a:effectLst>
                          <a:latin typeface="Tahoma" pitchFamily="34" charset="0"/>
                        </a:rPr>
                        <a:t>         _</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20221" name="Picture 29" descr="thumbnailCAA1MNWV"/>
          <p:cNvPicPr>
            <a:picLocks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0" y="0"/>
            <a:ext cx="9144000" cy="2457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plit orient="vert"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18" name="Picture 2" descr="CADCQQXECA859UWYCAL6Y849CA5D9YLACAUI1CFUCAHX7E1OCAYUM8B4CAXIXNXUCAOWXDEFCAZ6LO2KCA38D0V7CA8BJYDWCA1W88SACAPWG72YCAPMKXBQCA2YAOBKCA4LXDVHCA05ZOSECAQTVJ2KCAGPXBG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21219" name="Rectangle 3"/>
          <p:cNvSpPr>
            <a:spLocks noGrp="1" noChangeArrowheads="1"/>
          </p:cNvSpPr>
          <p:nvPr>
            <p:ph type="title"/>
          </p:nvPr>
        </p:nvSpPr>
        <p:spPr>
          <a:xfrm flipV="1">
            <a:off x="457200" y="0"/>
            <a:ext cx="8229600" cy="274638"/>
          </a:xfrm>
        </p:spPr>
        <p:txBody>
          <a:bodyPr/>
          <a:lstStyle/>
          <a:p>
            <a:endParaRPr lang="en-US" sz="4000"/>
          </a:p>
        </p:txBody>
      </p:sp>
      <p:graphicFrame>
        <p:nvGraphicFramePr>
          <p:cNvPr id="521220" name="Group 4"/>
          <p:cNvGraphicFramePr>
            <a:graphicFrameLocks noGrp="1"/>
          </p:cNvGraphicFramePr>
          <p:nvPr>
            <p:ph type="tbl" idx="1"/>
          </p:nvPr>
        </p:nvGraphicFramePr>
        <p:xfrm>
          <a:off x="34925" y="836613"/>
          <a:ext cx="9109075" cy="5467986"/>
        </p:xfrm>
        <a:graphic>
          <a:graphicData uri="http://schemas.openxmlformats.org/drawingml/2006/table">
            <a:tbl>
              <a:tblPr/>
              <a:tblGrid>
                <a:gridCol w="3013075"/>
                <a:gridCol w="3048000"/>
                <a:gridCol w="3048000"/>
              </a:tblGrid>
              <a:tr h="1709738">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         </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        HBV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      </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         HCV</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3035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1" i="1" u="none" strike="noStrike" cap="none" normalizeH="0" baseline="0" smtClean="0">
                          <a:ln>
                            <a:noFill/>
                          </a:ln>
                          <a:solidFill>
                            <a:srgbClr val="FF0000"/>
                          </a:solidFill>
                          <a:effectLst>
                            <a:outerShdw blurRad="38100" dist="38100" dir="2700000" algn="tl">
                              <a:srgbClr val="C0C0C0"/>
                            </a:outerShdw>
                          </a:effectLst>
                          <a:latin typeface="Tahoma" pitchFamily="34" charset="0"/>
                        </a:rPr>
                        <a:t>Prophylaxy</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800" b="0" i="0" u="none" strike="noStrike" cap="none" normalizeH="0" baseline="0" smtClean="0">
                        <a:ln>
                          <a:noFill/>
                        </a:ln>
                        <a:solidFill>
                          <a:srgbClr val="FF0000"/>
                        </a:solidFill>
                        <a:effectLst>
                          <a:outerShdw blurRad="38100" dist="38100" dir="2700000" algn="tl">
                            <a:srgbClr val="C0C0C0"/>
                          </a:outerShdw>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2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Recombinant vaccine</a:t>
                      </a:r>
                    </a:p>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      </a:t>
                      </a:r>
                      <a:r>
                        <a:rPr kumimoji="1" lang="en-US" sz="24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HBIG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  </a:t>
                      </a:r>
                      <a:r>
                        <a:rPr kumimoji="1" lang="en-US" sz="24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  None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800" b="0" i="1" u="none" strike="noStrike" cap="none" normalizeH="0" baseline="0" smtClean="0">
                        <a:ln>
                          <a:noFill/>
                        </a:ln>
                        <a:solidFill>
                          <a:srgbClr val="FF0000"/>
                        </a:solidFill>
                        <a:effectLst>
                          <a:outerShdw blurRad="38100" dist="38100" dir="2700000" algn="tl">
                            <a:srgbClr val="C0C0C0"/>
                          </a:outerShdw>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200" b="0" i="0" u="none" strike="noStrike" cap="none" normalizeH="0" baseline="0" smtClean="0">
                        <a:ln>
                          <a:noFill/>
                        </a:ln>
                        <a:solidFill>
                          <a:srgbClr val="FF0000"/>
                        </a:solidFill>
                        <a:effectLst>
                          <a:outerShdw blurRad="38100" dist="38100" dir="2700000" algn="tl">
                            <a:srgbClr val="C0C0C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endParaRPr kumimoji="1" lang="en-US" sz="2200" b="0" i="0" u="none" strike="noStrike" cap="none" normalizeH="0" baseline="0" smtClean="0">
                        <a:ln>
                          <a:noFill/>
                        </a:ln>
                        <a:solidFill>
                          <a:srgbClr val="FF0000"/>
                        </a:solidFill>
                        <a:effectLst>
                          <a:outerShdw blurRad="38100" dist="38100" dir="2700000" algn="tl">
                            <a:srgbClr val="C0C0C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9738">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800" b="0" i="1" u="none" strike="noStrike" cap="none" normalizeH="0" baseline="0" smtClean="0">
                          <a:ln>
                            <a:noFill/>
                          </a:ln>
                          <a:solidFill>
                            <a:srgbClr val="FF0000"/>
                          </a:solidFill>
                          <a:effectLst>
                            <a:outerShdw blurRad="38100" dist="38100" dir="2700000" algn="tl">
                              <a:srgbClr val="C0C0C0"/>
                            </a:outerShdw>
                          </a:effectLst>
                          <a:latin typeface="Tahoma" pitchFamily="34" charset="0"/>
                        </a:rPr>
                        <a:t>Surviality on environment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Several days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Wingdings" pitchFamily="2" charset="2"/>
                        <a:buNone/>
                        <a:tabLst/>
                      </a:pPr>
                      <a:r>
                        <a:rPr kumimoji="1" lang="en-US" sz="2400" b="0" i="0" u="none" strike="noStrike" cap="none" normalizeH="0" baseline="0" smtClean="0">
                          <a:ln>
                            <a:noFill/>
                          </a:ln>
                          <a:solidFill>
                            <a:srgbClr val="FF0000"/>
                          </a:solidFill>
                          <a:effectLst>
                            <a:outerShdw blurRad="38100" dist="38100" dir="2700000" algn="tl">
                              <a:srgbClr val="C0C0C0"/>
                            </a:outerShdw>
                          </a:effectLst>
                          <a:latin typeface="Tahoma" pitchFamily="34" charset="0"/>
                        </a:rPr>
                        <a:t> Unstable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rrowheads="1"/>
          </p:cNvSpPr>
          <p:nvPr>
            <p:ph type="title"/>
          </p:nvPr>
        </p:nvSpPr>
        <p:spPr/>
        <p:txBody>
          <a:bodyPr/>
          <a:lstStyle/>
          <a:p>
            <a:r>
              <a:rPr lang="fa-IR">
                <a:solidFill>
                  <a:srgbClr val="A50021"/>
                </a:solidFill>
                <a:cs typeface="B Titr" pitchFamily="2" charset="-78"/>
              </a:rPr>
              <a:t>انفلوانزا</a:t>
            </a:r>
            <a:endParaRPr lang="en-US">
              <a:solidFill>
                <a:srgbClr val="A50021"/>
              </a:solidFill>
              <a:cs typeface="B Titr" pitchFamily="2" charset="-78"/>
            </a:endParaRPr>
          </a:p>
        </p:txBody>
      </p:sp>
      <p:sp>
        <p:nvSpPr>
          <p:cNvPr id="522243" name="Rectangle 3"/>
          <p:cNvSpPr>
            <a:spLocks noGrp="1" noChangeArrowheads="1"/>
          </p:cNvSpPr>
          <p:nvPr>
            <p:ph type="body" idx="1"/>
          </p:nvPr>
        </p:nvSpPr>
        <p:spPr>
          <a:xfrm>
            <a:off x="1219200" y="2057400"/>
            <a:ext cx="7391400" cy="2590800"/>
          </a:xfrm>
        </p:spPr>
        <p:txBody>
          <a:bodyPr/>
          <a:lstStyle/>
          <a:p>
            <a:pPr algn="r" rtl="1">
              <a:lnSpc>
                <a:spcPct val="150000"/>
              </a:lnSpc>
            </a:pPr>
            <a:r>
              <a:rPr lang="fa-IR">
                <a:cs typeface="B Titr" pitchFamily="2" charset="-78"/>
              </a:rPr>
              <a:t>عوارض عفونت انفلوانزا در بیماران دیالیزی بیشتر است</a:t>
            </a:r>
          </a:p>
          <a:p>
            <a:pPr algn="r" rtl="1">
              <a:lnSpc>
                <a:spcPct val="150000"/>
              </a:lnSpc>
            </a:pPr>
            <a:r>
              <a:rPr lang="fa-IR">
                <a:cs typeface="B Titr" pitchFamily="2" charset="-78"/>
              </a:rPr>
              <a:t>باید واکسینه شوند</a:t>
            </a:r>
            <a:endParaRPr lang="en-US">
              <a:cs typeface="B Titr" pitchFamily="2" charset="-78"/>
            </a:endParaRPr>
          </a:p>
        </p:txBody>
      </p:sp>
    </p:spTree>
  </p:cSld>
  <p:clrMapOvr>
    <a:masterClrMapping/>
  </p:clrMapOvr>
  <p:transition>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p:txBody>
          <a:bodyPr/>
          <a:lstStyle/>
          <a:p>
            <a:r>
              <a:rPr lang="en-US" b="1">
                <a:solidFill>
                  <a:srgbClr val="A50021"/>
                </a:solidFill>
                <a:latin typeface="Georgia" pitchFamily="18" charset="0"/>
              </a:rPr>
              <a:t>AIDS</a:t>
            </a:r>
          </a:p>
        </p:txBody>
      </p:sp>
      <p:sp>
        <p:nvSpPr>
          <p:cNvPr id="523267" name="Rectangle 3"/>
          <p:cNvSpPr>
            <a:spLocks noGrp="1" noChangeArrowheads="1"/>
          </p:cNvSpPr>
          <p:nvPr>
            <p:ph type="body" idx="1"/>
          </p:nvPr>
        </p:nvSpPr>
        <p:spPr/>
        <p:txBody>
          <a:bodyPr/>
          <a:lstStyle/>
          <a:p>
            <a:pPr algn="just" rtl="1"/>
            <a:r>
              <a:rPr lang="fa-IR" sz="2800" b="1">
                <a:cs typeface="B Yagut" pitchFamily="2" charset="-78"/>
              </a:rPr>
              <a:t>ممکن است از بدون علامت تا تظاهرات کامل سندرم ایدز مراجعه کند</a:t>
            </a:r>
          </a:p>
          <a:p>
            <a:pPr algn="just" rtl="1"/>
            <a:r>
              <a:rPr lang="fa-IR" sz="2800" b="1">
                <a:cs typeface="B Yagut" pitchFamily="2" charset="-78"/>
              </a:rPr>
              <a:t>یک علت مهم نارسایی کلیه است</a:t>
            </a:r>
          </a:p>
          <a:p>
            <a:pPr algn="just" rtl="1"/>
            <a:r>
              <a:rPr lang="fa-IR" sz="2800" b="1">
                <a:cs typeface="B Yagut" pitchFamily="2" charset="-78"/>
              </a:rPr>
              <a:t>دیالیز صفاقی بهتر است ( از نظر کاهش خطر احتمالی برای سایر بیماران و پرسنل )</a:t>
            </a:r>
          </a:p>
          <a:p>
            <a:pPr algn="just" rtl="1"/>
            <a:r>
              <a:rPr lang="fa-IR" sz="2800" b="1">
                <a:cs typeface="B Yagut" pitchFamily="2" charset="-78"/>
              </a:rPr>
              <a:t>مایع دیالیز بیماران </a:t>
            </a:r>
            <a:r>
              <a:rPr lang="en-US" sz="2800">
                <a:cs typeface="B Yagut" pitchFamily="2" charset="-78"/>
              </a:rPr>
              <a:t>HIV</a:t>
            </a:r>
            <a:r>
              <a:rPr lang="fa-IR" sz="2800">
                <a:cs typeface="B Yagut" pitchFamily="2" charset="-78"/>
              </a:rPr>
              <a:t> </a:t>
            </a:r>
            <a:r>
              <a:rPr lang="fa-IR" sz="2800" b="1">
                <a:cs typeface="B Yagut" pitchFamily="2" charset="-78"/>
              </a:rPr>
              <a:t>مثبت باید عفونی درنظر گرفته شود</a:t>
            </a:r>
          </a:p>
          <a:p>
            <a:pPr algn="just" rtl="1"/>
            <a:r>
              <a:rPr lang="fa-IR" sz="2800" b="1">
                <a:cs typeface="B Yagut" pitchFamily="2" charset="-78"/>
              </a:rPr>
              <a:t>جداکردن دستگاه دیالیز لازم نیست</a:t>
            </a:r>
          </a:p>
          <a:p>
            <a:pPr algn="just" rtl="1"/>
            <a:r>
              <a:rPr lang="en-US" sz="2800">
                <a:cs typeface="B Yagut" pitchFamily="2" charset="-78"/>
              </a:rPr>
              <a:t>Reuse</a:t>
            </a:r>
            <a:r>
              <a:rPr lang="fa-IR" sz="2800" b="1">
                <a:cs typeface="B Yagut" pitchFamily="2" charset="-78"/>
              </a:rPr>
              <a:t> ممنوع نمی باشد</a:t>
            </a:r>
            <a:endParaRPr lang="en-US" sz="2800" b="1">
              <a:cs typeface="B Yagut" pitchFamily="2" charset="-78"/>
            </a:endParaRPr>
          </a:p>
        </p:txBody>
      </p:sp>
    </p:spTree>
  </p:cSld>
  <p:clrMapOvr>
    <a:masterClrMapping/>
  </p:clrMapOvr>
  <p:transition>
    <p:split orient="ver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ctrTitle" idx="4294967295"/>
          </p:nvPr>
        </p:nvSpPr>
        <p:spPr>
          <a:xfrm>
            <a:off x="304800" y="533400"/>
            <a:ext cx="8458200" cy="5715000"/>
          </a:xfrm>
        </p:spPr>
        <p:txBody>
          <a:bodyPr/>
          <a:lstStyle/>
          <a:p>
            <a:pPr algn="r" rtl="1">
              <a:lnSpc>
                <a:spcPct val="150000"/>
              </a:lnSpc>
            </a:pPr>
            <a:r>
              <a:rPr lang="ar-AE" sz="2800">
                <a:solidFill>
                  <a:srgbClr val="A50021"/>
                </a:solidFill>
                <a:cs typeface="B Titr" pitchFamily="2" charset="-78"/>
              </a:rPr>
              <a:t>راهكارهاي بهبود</a:t>
            </a:r>
            <a:r>
              <a:rPr lang="en-US" sz="2800">
                <a:solidFill>
                  <a:srgbClr val="A50021"/>
                </a:solidFill>
                <a:cs typeface="B Titr" pitchFamily="2" charset="-78"/>
              </a:rPr>
              <a:t> </a:t>
            </a:r>
            <a:r>
              <a:rPr lang="fa-IR" sz="2800">
                <a:solidFill>
                  <a:srgbClr val="A50021"/>
                </a:solidFill>
                <a:cs typeface="B Titr" pitchFamily="2" charset="-78"/>
              </a:rPr>
              <a:t>پاسخ به </a:t>
            </a:r>
            <a:r>
              <a:rPr lang="ar-AE" sz="2800">
                <a:solidFill>
                  <a:srgbClr val="A50021"/>
                </a:solidFill>
                <a:cs typeface="B Titr" pitchFamily="2" charset="-78"/>
              </a:rPr>
              <a:t>واكسن </a:t>
            </a:r>
            <a:r>
              <a:rPr lang="fa-IR" sz="2800">
                <a:solidFill>
                  <a:srgbClr val="A50021"/>
                </a:solidFill>
                <a:cs typeface="B Titr" pitchFamily="2" charset="-78"/>
              </a:rPr>
              <a:t>هپاتيت </a:t>
            </a:r>
            <a:r>
              <a:rPr lang="en-US" sz="2800">
                <a:solidFill>
                  <a:srgbClr val="A50021"/>
                </a:solidFill>
                <a:cs typeface="B Titr" pitchFamily="2" charset="-78"/>
              </a:rPr>
              <a:t>B</a:t>
            </a:r>
            <a:r>
              <a:rPr lang="ar-AE" sz="2800">
                <a:solidFill>
                  <a:srgbClr val="A50021"/>
                </a:solidFill>
                <a:cs typeface="B Titr" pitchFamily="2" charset="-78"/>
              </a:rPr>
              <a:t> </a:t>
            </a:r>
            <a:r>
              <a:rPr lang="en-US" sz="2800">
                <a:solidFill>
                  <a:srgbClr val="A50021"/>
                </a:solidFill>
                <a:cs typeface="B Titr" pitchFamily="2" charset="-78"/>
              </a:rPr>
              <a:t>:</a:t>
            </a:r>
            <a:r>
              <a:rPr lang="ar-AE" sz="2800">
                <a:solidFill>
                  <a:schemeClr val="tx1"/>
                </a:solidFill>
                <a:cs typeface="B Titr" pitchFamily="2" charset="-78"/>
              </a:rPr>
              <a:t/>
            </a:r>
            <a:br>
              <a:rPr lang="ar-AE" sz="2800">
                <a:solidFill>
                  <a:schemeClr val="tx1"/>
                </a:solidFill>
                <a:cs typeface="B Titr" pitchFamily="2" charset="-78"/>
              </a:rPr>
            </a:br>
            <a:r>
              <a:rPr lang="fa-IR" sz="2800">
                <a:solidFill>
                  <a:schemeClr val="tx1"/>
                </a:solidFill>
                <a:cs typeface="B Titr" pitchFamily="2" charset="-78"/>
              </a:rPr>
              <a:t/>
            </a:r>
            <a:br>
              <a:rPr lang="fa-IR" sz="2800">
                <a:solidFill>
                  <a:schemeClr val="tx1"/>
                </a:solidFill>
                <a:cs typeface="B Titr" pitchFamily="2" charset="-78"/>
              </a:rPr>
            </a:br>
            <a:r>
              <a:rPr lang="fa-IR" sz="2800">
                <a:solidFill>
                  <a:schemeClr val="tx1"/>
                </a:solidFill>
                <a:cs typeface="B Zar" pitchFamily="2" charset="-78"/>
              </a:rPr>
              <a:t>پ</a:t>
            </a:r>
            <a:r>
              <a:rPr lang="ar-AE" sz="2800">
                <a:solidFill>
                  <a:schemeClr val="tx1"/>
                </a:solidFill>
                <a:cs typeface="B Zar" pitchFamily="2" charset="-78"/>
              </a:rPr>
              <a:t>س </a:t>
            </a:r>
            <a:r>
              <a:rPr lang="fa-IR" sz="2800">
                <a:solidFill>
                  <a:schemeClr val="tx1"/>
                </a:solidFill>
                <a:cs typeface="B Zar" pitchFamily="2" charset="-78"/>
              </a:rPr>
              <a:t>از تزريق ﭼ</a:t>
            </a:r>
            <a:r>
              <a:rPr lang="ar-AE" sz="2800">
                <a:solidFill>
                  <a:schemeClr val="tx1"/>
                </a:solidFill>
                <a:cs typeface="B Zar" pitchFamily="2" charset="-78"/>
              </a:rPr>
              <a:t>هار مرحله واكسن </a:t>
            </a:r>
            <a:r>
              <a:rPr lang="fa-IR" sz="2800">
                <a:solidFill>
                  <a:schemeClr val="tx1"/>
                </a:solidFill>
                <a:cs typeface="B Zar" pitchFamily="2" charset="-78"/>
              </a:rPr>
              <a:t>آنتي بادي به صورت سالانه ﭼﻚ مي شود</a:t>
            </a:r>
            <a:r>
              <a:rPr lang="en-US" sz="2800">
                <a:solidFill>
                  <a:schemeClr val="tx1"/>
                </a:solidFill>
                <a:cs typeface="B Zar" pitchFamily="2" charset="-78"/>
              </a:rPr>
              <a:t>.</a:t>
            </a:r>
            <a:r>
              <a:rPr lang="fa-IR" sz="2800">
                <a:solidFill>
                  <a:schemeClr val="tx1"/>
                </a:solidFill>
                <a:cs typeface="B Zar" pitchFamily="2" charset="-78"/>
              </a:rPr>
              <a:t/>
            </a:r>
            <a:br>
              <a:rPr lang="fa-IR" sz="2800">
                <a:solidFill>
                  <a:schemeClr val="tx1"/>
                </a:solidFill>
                <a:cs typeface="B Zar" pitchFamily="2" charset="-78"/>
              </a:rPr>
            </a:br>
            <a:r>
              <a:rPr lang="fa-IR" sz="2800">
                <a:solidFill>
                  <a:schemeClr val="tx1"/>
                </a:solidFill>
                <a:cs typeface="B Zar" pitchFamily="2" charset="-78"/>
              </a:rPr>
              <a:t> اگر پاسخ به سري اول </a:t>
            </a:r>
            <a:r>
              <a:rPr lang="ar-AE" sz="2800">
                <a:solidFill>
                  <a:schemeClr val="tx1"/>
                </a:solidFill>
                <a:cs typeface="B Zar" pitchFamily="2" charset="-78"/>
              </a:rPr>
              <a:t>واكسنها ديده نشد و </a:t>
            </a:r>
            <a:r>
              <a:rPr lang="fa-IR" sz="2800">
                <a:solidFill>
                  <a:schemeClr val="tx1"/>
                </a:solidFill>
                <a:cs typeface="B Zar" pitchFamily="2" charset="-78"/>
              </a:rPr>
              <a:t>پس از</a:t>
            </a:r>
            <a:r>
              <a:rPr lang="en-US" sz="2800">
                <a:solidFill>
                  <a:schemeClr val="tx1"/>
                </a:solidFill>
                <a:cs typeface="B Zar" pitchFamily="2" charset="-78"/>
              </a:rPr>
              <a:t> </a:t>
            </a:r>
            <a:r>
              <a:rPr lang="fa-IR" sz="2800">
                <a:solidFill>
                  <a:schemeClr val="tx1"/>
                </a:solidFill>
                <a:cs typeface="B Zar" pitchFamily="2" charset="-78"/>
              </a:rPr>
              <a:t>يك تا دو ماه پس از تكميل </a:t>
            </a:r>
            <a:r>
              <a:rPr lang="ar-AE" sz="2800">
                <a:solidFill>
                  <a:schemeClr val="tx1"/>
                </a:solidFill>
                <a:cs typeface="B Zar" pitchFamily="2" charset="-78"/>
              </a:rPr>
              <a:t>واكسيناسيون</a:t>
            </a:r>
            <a:r>
              <a:rPr lang="fa-IR" sz="2800">
                <a:solidFill>
                  <a:schemeClr val="tx1"/>
                </a:solidFill>
                <a:cs typeface="B Zar" pitchFamily="2" charset="-78"/>
              </a:rPr>
              <a:t>، </a:t>
            </a:r>
            <a:r>
              <a:rPr lang="ar-AE" sz="2800">
                <a:solidFill>
                  <a:schemeClr val="tx1"/>
                </a:solidFill>
                <a:cs typeface="B Zar" pitchFamily="2" charset="-78"/>
              </a:rPr>
              <a:t>تيتر</a:t>
            </a:r>
            <a:r>
              <a:rPr lang="fa-IR" sz="2800">
                <a:solidFill>
                  <a:schemeClr val="tx1"/>
                </a:solidFill>
                <a:cs typeface="B Zar" pitchFamily="2" charset="-78"/>
              </a:rPr>
              <a:t>آنتي بادي کمتراز </a:t>
            </a:r>
            <a:r>
              <a:rPr lang="en-US" sz="2400">
                <a:solidFill>
                  <a:schemeClr val="tx1"/>
                </a:solidFill>
                <a:cs typeface="B Zar" pitchFamily="2" charset="-78"/>
              </a:rPr>
              <a:t>10</a:t>
            </a:r>
            <a:r>
              <a:rPr lang="fa-IR" sz="2800">
                <a:solidFill>
                  <a:schemeClr val="tx1"/>
                </a:solidFill>
                <a:cs typeface="B Zar" pitchFamily="2" charset="-78"/>
              </a:rPr>
              <a:t>بود، يك سري جديد</a:t>
            </a:r>
            <a:r>
              <a:rPr lang="ar-AE" sz="2800">
                <a:solidFill>
                  <a:schemeClr val="tx1"/>
                </a:solidFill>
                <a:cs typeface="B Zar" pitchFamily="2" charset="-78"/>
              </a:rPr>
              <a:t> واكسن (سه </a:t>
            </a:r>
            <a:r>
              <a:rPr lang="fa-IR" sz="2800">
                <a:solidFill>
                  <a:schemeClr val="tx1"/>
                </a:solidFill>
                <a:cs typeface="B Zar" pitchFamily="2" charset="-78"/>
              </a:rPr>
              <a:t>د</a:t>
            </a:r>
            <a:r>
              <a:rPr lang="ar-AE" sz="2800">
                <a:solidFill>
                  <a:schemeClr val="tx1"/>
                </a:solidFill>
                <a:cs typeface="B Zar" pitchFamily="2" charset="-78"/>
              </a:rPr>
              <a:t>وز) تزريق</a:t>
            </a:r>
            <a:r>
              <a:rPr lang="fa-IR" sz="2800">
                <a:solidFill>
                  <a:schemeClr val="tx1"/>
                </a:solidFill>
                <a:cs typeface="B Zar" pitchFamily="2" charset="-78"/>
              </a:rPr>
              <a:t> </a:t>
            </a:r>
            <a:r>
              <a:rPr lang="ar-AE" sz="2800">
                <a:solidFill>
                  <a:schemeClr val="tx1"/>
                </a:solidFill>
                <a:cs typeface="B Zar" pitchFamily="2" charset="-78"/>
              </a:rPr>
              <a:t>شود</a:t>
            </a:r>
            <a:r>
              <a:rPr lang="fa-IR" sz="2800">
                <a:solidFill>
                  <a:schemeClr val="tx1"/>
                </a:solidFill>
                <a:cs typeface="B Zar" pitchFamily="2" charset="-78"/>
              </a:rPr>
              <a:t>. </a:t>
            </a:r>
            <a:br>
              <a:rPr lang="fa-IR" sz="2800">
                <a:solidFill>
                  <a:schemeClr val="tx1"/>
                </a:solidFill>
                <a:cs typeface="B Zar" pitchFamily="2" charset="-78"/>
              </a:rPr>
            </a:br>
            <a:r>
              <a:rPr lang="fa-IR" sz="2800">
                <a:solidFill>
                  <a:schemeClr val="tx1"/>
                </a:solidFill>
                <a:cs typeface="B Zar" pitchFamily="2" charset="-78"/>
              </a:rPr>
              <a:t> اگر پاسخ اوليه</a:t>
            </a:r>
            <a:r>
              <a:rPr lang="ar-AE" sz="2800">
                <a:solidFill>
                  <a:schemeClr val="tx1"/>
                </a:solidFill>
                <a:cs typeface="B Zar" pitchFamily="2" charset="-78"/>
              </a:rPr>
              <a:t> به واكسن وجود داشت اما به مرور </a:t>
            </a:r>
            <a:r>
              <a:rPr lang="en-US" sz="2800">
                <a:solidFill>
                  <a:schemeClr val="tx1"/>
                </a:solidFill>
                <a:cs typeface="B Zar" pitchFamily="2" charset="-78"/>
              </a:rPr>
              <a:t> </a:t>
            </a:r>
            <a:r>
              <a:rPr lang="ar-AE" sz="2800">
                <a:solidFill>
                  <a:schemeClr val="tx1"/>
                </a:solidFill>
                <a:cs typeface="B Zar" pitchFamily="2" charset="-78"/>
              </a:rPr>
              <a:t>تيتر</a:t>
            </a:r>
            <a:r>
              <a:rPr lang="en-US" sz="2800">
                <a:solidFill>
                  <a:schemeClr val="tx1"/>
                </a:solidFill>
                <a:cs typeface="B Zar" pitchFamily="2" charset="-78"/>
              </a:rPr>
              <a:t> </a:t>
            </a:r>
            <a:r>
              <a:rPr lang="ar-AE" sz="2800">
                <a:solidFill>
                  <a:schemeClr val="tx1"/>
                </a:solidFill>
                <a:cs typeface="B Zar" pitchFamily="2" charset="-78"/>
              </a:rPr>
              <a:t>كاهش</a:t>
            </a:r>
            <a:r>
              <a:rPr lang="en-US" sz="2800">
                <a:solidFill>
                  <a:schemeClr val="tx1"/>
                </a:solidFill>
                <a:cs typeface="B Zar" pitchFamily="2" charset="-78"/>
              </a:rPr>
              <a:t> </a:t>
            </a:r>
            <a:r>
              <a:rPr lang="ar-AE" sz="2800">
                <a:solidFill>
                  <a:schemeClr val="tx1"/>
                </a:solidFill>
                <a:cs typeface="B Zar" pitchFamily="2" charset="-78"/>
              </a:rPr>
              <a:t> يافت</a:t>
            </a:r>
            <a:r>
              <a:rPr lang="fa-IR" sz="2800">
                <a:solidFill>
                  <a:schemeClr val="tx1"/>
                </a:solidFill>
                <a:cs typeface="B Zar" pitchFamily="2" charset="-78"/>
              </a:rPr>
              <a:t>،</a:t>
            </a:r>
            <a:r>
              <a:rPr lang="en-US" sz="2800">
                <a:solidFill>
                  <a:schemeClr val="tx1"/>
                </a:solidFill>
                <a:cs typeface="B Zar" pitchFamily="2" charset="-78"/>
              </a:rPr>
              <a:t> </a:t>
            </a:r>
            <a:r>
              <a:rPr lang="fa-IR" sz="2800">
                <a:solidFill>
                  <a:schemeClr val="tx1"/>
                </a:solidFill>
                <a:cs typeface="B Zar" pitchFamily="2" charset="-78"/>
              </a:rPr>
              <a:t> يك </a:t>
            </a:r>
            <a:r>
              <a:rPr lang="en-US" sz="2800">
                <a:solidFill>
                  <a:schemeClr val="tx1"/>
                </a:solidFill>
                <a:cs typeface="B Zar" pitchFamily="2" charset="-78"/>
              </a:rPr>
              <a:t> </a:t>
            </a:r>
            <a:r>
              <a:rPr lang="fa-IR" sz="2800">
                <a:solidFill>
                  <a:schemeClr val="tx1"/>
                </a:solidFill>
                <a:cs typeface="B Zar" pitchFamily="2" charset="-78"/>
              </a:rPr>
              <a:t>دوز </a:t>
            </a:r>
            <a:r>
              <a:rPr lang="en-US" sz="2800">
                <a:solidFill>
                  <a:schemeClr val="tx1"/>
                </a:solidFill>
                <a:cs typeface="B Zar" pitchFamily="2" charset="-78"/>
              </a:rPr>
              <a:t>  </a:t>
            </a:r>
            <a:r>
              <a:rPr lang="fa-IR" sz="2800">
                <a:solidFill>
                  <a:schemeClr val="tx1"/>
                </a:solidFill>
                <a:cs typeface="B Zar" pitchFamily="2" charset="-78"/>
              </a:rPr>
              <a:t> </a:t>
            </a:r>
            <a:r>
              <a:rPr lang="en-US" sz="2400">
                <a:solidFill>
                  <a:schemeClr val="tx1"/>
                </a:solidFill>
                <a:cs typeface="B Zar" pitchFamily="2" charset="-78"/>
              </a:rPr>
              <a:t>Booster</a:t>
            </a:r>
            <a:r>
              <a:rPr lang="fa-IR" sz="2400">
                <a:solidFill>
                  <a:schemeClr val="tx1"/>
                </a:solidFill>
                <a:cs typeface="B Zar" pitchFamily="2" charset="-78"/>
              </a:rPr>
              <a:t> (  </a:t>
            </a:r>
            <a:r>
              <a:rPr lang="en-US" sz="2400">
                <a:solidFill>
                  <a:schemeClr val="tx1"/>
                </a:solidFill>
                <a:cs typeface="B Zar" pitchFamily="2" charset="-78"/>
              </a:rPr>
              <a:t>40mcg</a:t>
            </a:r>
            <a:r>
              <a:rPr lang="fa-IR" sz="2400">
                <a:solidFill>
                  <a:schemeClr val="tx1"/>
                </a:solidFill>
                <a:cs typeface="B Zar" pitchFamily="2" charset="-78"/>
              </a:rPr>
              <a:t>)</a:t>
            </a:r>
            <a:r>
              <a:rPr lang="ar-AE" sz="2800">
                <a:solidFill>
                  <a:schemeClr val="tx1"/>
                </a:solidFill>
                <a:cs typeface="B Zar" pitchFamily="2" charset="-78"/>
              </a:rPr>
              <a:t>  تزريق </a:t>
            </a:r>
            <a:r>
              <a:rPr lang="fa-IR" sz="2800">
                <a:solidFill>
                  <a:schemeClr val="tx1"/>
                </a:solidFill>
                <a:cs typeface="B Zar" pitchFamily="2" charset="-78"/>
              </a:rPr>
              <a:t>گردد. اما اگر </a:t>
            </a:r>
            <a:r>
              <a:rPr lang="ar-AE" sz="2800">
                <a:solidFill>
                  <a:schemeClr val="tx1"/>
                </a:solidFill>
                <a:cs typeface="B Zar" pitchFamily="2" charset="-78"/>
              </a:rPr>
              <a:t>بيمارتيتر</a:t>
            </a:r>
            <a:r>
              <a:rPr lang="en-US" sz="2400">
                <a:solidFill>
                  <a:schemeClr val="tx1"/>
                </a:solidFill>
                <a:cs typeface="B Zar" pitchFamily="2" charset="-78"/>
              </a:rPr>
              <a:t>10 IuL&lt;</a:t>
            </a:r>
            <a:r>
              <a:rPr lang="ar-AE" sz="2800">
                <a:solidFill>
                  <a:schemeClr val="tx1"/>
                </a:solidFill>
                <a:cs typeface="B Zar" pitchFamily="2" charset="-78"/>
              </a:rPr>
              <a:t>داشته باشد</a:t>
            </a:r>
            <a:r>
              <a:rPr lang="fa-IR" sz="2800">
                <a:solidFill>
                  <a:schemeClr val="tx1"/>
                </a:solidFill>
                <a:cs typeface="B Zar" pitchFamily="2" charset="-78"/>
              </a:rPr>
              <a:t>،  نياز به </a:t>
            </a:r>
            <a:r>
              <a:rPr lang="ar-AE" sz="2800">
                <a:solidFill>
                  <a:schemeClr val="tx1"/>
                </a:solidFill>
                <a:cs typeface="B Zar" pitchFamily="2" charset="-78"/>
              </a:rPr>
              <a:t>تزريق اضافه نيست</a:t>
            </a:r>
            <a:r>
              <a:rPr lang="fa-IR" sz="2800">
                <a:solidFill>
                  <a:schemeClr val="tx1"/>
                </a:solidFill>
                <a:cs typeface="B Zar" pitchFamily="2" charset="-78"/>
              </a:rPr>
              <a:t>. </a:t>
            </a:r>
            <a:endParaRPr lang="en-US" sz="2800">
              <a:solidFill>
                <a:schemeClr val="tx1"/>
              </a:solidFill>
              <a:cs typeface="B Zar" pitchFamily="2" charset="-78"/>
            </a:endParaRPr>
          </a:p>
        </p:txBody>
      </p:sp>
      <p:pic>
        <p:nvPicPr>
          <p:cNvPr id="530435" name="Picture 3" descr="Vaccinatio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743200" cy="190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strVal val="#ppt_w+.3"/>
                                          </p:val>
                                        </p:tav>
                                        <p:tav tm="100000">
                                          <p:val>
                                            <p:strVal val="#ppt_w"/>
                                          </p:val>
                                        </p:tav>
                                      </p:tavLst>
                                    </p:anim>
                                    <p:anim calcmode="lin" valueType="num">
                                      <p:cBhvr>
                                        <p:cTn id="8" dur="1000" fill="hold"/>
                                        <p:tgtEl>
                                          <p:spTgt spid="39938"/>
                                        </p:tgtEl>
                                        <p:attrNameLst>
                                          <p:attrName>ppt_h</p:attrName>
                                        </p:attrNameLst>
                                      </p:cBhvr>
                                      <p:tavLst>
                                        <p:tav tm="0">
                                          <p:val>
                                            <p:strVal val="#ppt_h"/>
                                          </p:val>
                                        </p:tav>
                                        <p:tav tm="100000">
                                          <p:val>
                                            <p:strVal val="#ppt_h"/>
                                          </p:val>
                                        </p:tav>
                                      </p:tavLst>
                                    </p:anim>
                                    <p:animEffect transition="in" filter="fade">
                                      <p:cBhvr>
                                        <p:cTn id="9"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ctrTitle" idx="4294967295"/>
          </p:nvPr>
        </p:nvSpPr>
        <p:spPr>
          <a:xfrm>
            <a:off x="1066800" y="1524000"/>
            <a:ext cx="7696200" cy="4572000"/>
          </a:xfrm>
        </p:spPr>
        <p:txBody>
          <a:bodyPr/>
          <a:lstStyle/>
          <a:p>
            <a:pPr algn="r" rtl="1">
              <a:lnSpc>
                <a:spcPct val="150000"/>
              </a:lnSpc>
            </a:pPr>
            <a:r>
              <a:rPr lang="fa-IR" sz="2000">
                <a:solidFill>
                  <a:schemeClr val="tx1"/>
                </a:solidFill>
                <a:cs typeface="B Titr" pitchFamily="2" charset="-78"/>
              </a:rPr>
              <a:t>در يك مطالعه ديده شد كه</a:t>
            </a:r>
            <a:r>
              <a:rPr lang="ar-AE" sz="2000">
                <a:solidFill>
                  <a:schemeClr val="tx1"/>
                </a:solidFill>
                <a:cs typeface="B Titr" pitchFamily="2" charset="-78"/>
              </a:rPr>
              <a:t> با تزريق واكسن</a:t>
            </a:r>
            <a:r>
              <a:rPr lang="en-US" sz="2000">
                <a:solidFill>
                  <a:schemeClr val="tx1"/>
                </a:solidFill>
                <a:cs typeface="B Titr" pitchFamily="2" charset="-78"/>
              </a:rPr>
              <a:t> </a:t>
            </a:r>
            <a:r>
              <a:rPr lang="fa-IR" sz="2000">
                <a:solidFill>
                  <a:schemeClr val="tx1"/>
                </a:solidFill>
                <a:cs typeface="B Titr" pitchFamily="2" charset="-78"/>
              </a:rPr>
              <a:t>هپاتيت</a:t>
            </a:r>
            <a:r>
              <a:rPr lang="en-US" sz="2000">
                <a:solidFill>
                  <a:schemeClr val="tx1"/>
                </a:solidFill>
                <a:cs typeface="B Titr" pitchFamily="2" charset="-78"/>
              </a:rPr>
              <a:t> B </a:t>
            </a:r>
            <a:r>
              <a:rPr lang="ar-AE" sz="2000">
                <a:solidFill>
                  <a:schemeClr val="tx1"/>
                </a:solidFill>
                <a:cs typeface="B Titr" pitchFamily="2" charset="-78"/>
              </a:rPr>
              <a:t>در حد</a:t>
            </a:r>
            <a:r>
              <a:rPr lang="fa-IR" sz="2000">
                <a:solidFill>
                  <a:schemeClr val="tx1"/>
                </a:solidFill>
                <a:cs typeface="B Titr" pitchFamily="2" charset="-78"/>
              </a:rPr>
              <a:t>۷۰</a:t>
            </a:r>
            <a:r>
              <a:rPr lang="ar-AE" sz="2000">
                <a:solidFill>
                  <a:schemeClr val="tx1"/>
                </a:solidFill>
                <a:cs typeface="B Titr" pitchFamily="2" charset="-78"/>
              </a:rPr>
              <a:t>٪</a:t>
            </a:r>
            <a:r>
              <a:rPr lang="en-US" sz="2000">
                <a:solidFill>
                  <a:schemeClr val="tx1"/>
                </a:solidFill>
                <a:cs typeface="B Titr" pitchFamily="2" charset="-78"/>
              </a:rPr>
              <a:t> </a:t>
            </a:r>
            <a:r>
              <a:rPr lang="ar-AE" sz="2000">
                <a:solidFill>
                  <a:schemeClr val="tx1"/>
                </a:solidFill>
                <a:cs typeface="B Titr" pitchFamily="2" charset="-78"/>
              </a:rPr>
              <a:t>ريسك</a:t>
            </a:r>
            <a:r>
              <a:rPr lang="en-US" sz="2000">
                <a:solidFill>
                  <a:schemeClr val="tx1"/>
                </a:solidFill>
                <a:cs typeface="B Titr" pitchFamily="2" charset="-78"/>
              </a:rPr>
              <a:t>HBV</a:t>
            </a:r>
            <a:r>
              <a:rPr lang="ar-AE" sz="2000">
                <a:solidFill>
                  <a:schemeClr val="tx1"/>
                </a:solidFill>
                <a:cs typeface="B Titr" pitchFamily="2" charset="-78"/>
              </a:rPr>
              <a:t> </a:t>
            </a:r>
            <a:r>
              <a:rPr lang="en-US" sz="2000">
                <a:solidFill>
                  <a:schemeClr val="tx1"/>
                </a:solidFill>
                <a:cs typeface="B Titr" pitchFamily="2" charset="-78"/>
              </a:rPr>
              <a:t>Infection </a:t>
            </a:r>
            <a:r>
              <a:rPr lang="ar-AE" sz="2000">
                <a:solidFill>
                  <a:schemeClr val="tx1"/>
                </a:solidFill>
                <a:cs typeface="B Titr" pitchFamily="2" charset="-78"/>
              </a:rPr>
              <a:t>كاهش</a:t>
            </a:r>
            <a:r>
              <a:rPr lang="en-US" sz="2000">
                <a:solidFill>
                  <a:schemeClr val="tx1"/>
                </a:solidFill>
                <a:cs typeface="B Titr" pitchFamily="2" charset="-78"/>
              </a:rPr>
              <a:t>  </a:t>
            </a:r>
            <a:r>
              <a:rPr lang="ar-AE" sz="2000">
                <a:solidFill>
                  <a:schemeClr val="tx1"/>
                </a:solidFill>
                <a:cs typeface="B Titr" pitchFamily="2" charset="-78"/>
              </a:rPr>
              <a:t>مي يابد</a:t>
            </a:r>
            <a:r>
              <a:rPr lang="en-US" sz="2000">
                <a:solidFill>
                  <a:schemeClr val="tx1"/>
                </a:solidFill>
                <a:cs typeface="B Titr" pitchFamily="2" charset="-78"/>
              </a:rPr>
              <a:t>. </a:t>
            </a:r>
            <a:br>
              <a:rPr lang="en-US" sz="2000">
                <a:solidFill>
                  <a:schemeClr val="tx1"/>
                </a:solidFill>
                <a:cs typeface="B Titr" pitchFamily="2" charset="-78"/>
              </a:rPr>
            </a:br>
            <a:r>
              <a:rPr lang="ar-AE" sz="2000">
                <a:solidFill>
                  <a:schemeClr val="tx1"/>
                </a:solidFill>
                <a:cs typeface="B Titr" pitchFamily="2" charset="-78"/>
              </a:rPr>
              <a:t>توصيه مي شود به محض شناخته شدن</a:t>
            </a:r>
            <a:r>
              <a:rPr lang="en-US" sz="2000">
                <a:solidFill>
                  <a:schemeClr val="tx1"/>
                </a:solidFill>
                <a:cs typeface="B Titr" pitchFamily="2" charset="-78"/>
              </a:rPr>
              <a:t>CKD </a:t>
            </a:r>
            <a:r>
              <a:rPr lang="ar-AE" sz="2000">
                <a:solidFill>
                  <a:schemeClr val="tx1"/>
                </a:solidFill>
                <a:cs typeface="B Titr" pitchFamily="2" charset="-78"/>
              </a:rPr>
              <a:t>در حاليكه بيمار </a:t>
            </a:r>
            <a:r>
              <a:rPr lang="en-US" sz="2000">
                <a:solidFill>
                  <a:schemeClr val="tx1"/>
                </a:solidFill>
                <a:cs typeface="B Titr" pitchFamily="2" charset="-78"/>
              </a:rPr>
              <a:t>HBSA</a:t>
            </a:r>
            <a:r>
              <a:rPr lang="ar-AE" sz="2000">
                <a:solidFill>
                  <a:schemeClr val="tx1"/>
                </a:solidFill>
                <a:cs typeface="B Titr" pitchFamily="2" charset="-78"/>
              </a:rPr>
              <a:t>  و </a:t>
            </a:r>
            <a:r>
              <a:rPr lang="en-US" sz="2000">
                <a:solidFill>
                  <a:schemeClr val="tx1"/>
                </a:solidFill>
                <a:cs typeface="B Titr" pitchFamily="2" charset="-78"/>
              </a:rPr>
              <a:t>HBSAb-</a:t>
            </a:r>
            <a:r>
              <a:rPr lang="ar-AE" sz="2000">
                <a:solidFill>
                  <a:schemeClr val="tx1"/>
                </a:solidFill>
                <a:cs typeface="B Titr" pitchFamily="2" charset="-78"/>
              </a:rPr>
              <a:t>  است واكسن </a:t>
            </a:r>
            <a:r>
              <a:rPr lang="fa-IR" sz="2000">
                <a:solidFill>
                  <a:schemeClr val="tx1"/>
                </a:solidFill>
                <a:cs typeface="B Titr" pitchFamily="2" charset="-78"/>
              </a:rPr>
              <a:t>هپاتيت  </a:t>
            </a:r>
            <a:r>
              <a:rPr lang="en-US" sz="2000">
                <a:solidFill>
                  <a:schemeClr val="tx1"/>
                </a:solidFill>
                <a:cs typeface="B Titr" pitchFamily="2" charset="-78"/>
              </a:rPr>
              <a:t>B</a:t>
            </a:r>
            <a:r>
              <a:rPr lang="ar-AE" sz="2000">
                <a:solidFill>
                  <a:schemeClr val="tx1"/>
                </a:solidFill>
                <a:cs typeface="B Titr" pitchFamily="2" charset="-78"/>
              </a:rPr>
              <a:t>  تزريق </a:t>
            </a:r>
            <a:r>
              <a:rPr lang="fa-IR" sz="2000">
                <a:solidFill>
                  <a:schemeClr val="tx1"/>
                </a:solidFill>
                <a:cs typeface="B Titr" pitchFamily="2" charset="-78"/>
              </a:rPr>
              <a:t>گردد.</a:t>
            </a:r>
            <a:br>
              <a:rPr lang="fa-IR" sz="2000">
                <a:solidFill>
                  <a:schemeClr val="tx1"/>
                </a:solidFill>
                <a:cs typeface="B Titr" pitchFamily="2" charset="-78"/>
              </a:rPr>
            </a:br>
            <a:r>
              <a:rPr lang="fa-IR" sz="2000">
                <a:solidFill>
                  <a:schemeClr val="tx1"/>
                </a:solidFill>
                <a:cs typeface="B Titr" pitchFamily="2" charset="-78"/>
              </a:rPr>
              <a:t> </a:t>
            </a:r>
            <a:r>
              <a:rPr lang="en-US" sz="2400" b="1">
                <a:solidFill>
                  <a:schemeClr val="tx1"/>
                </a:solidFill>
                <a:cs typeface="B Titr" pitchFamily="2" charset="-78"/>
              </a:rPr>
              <a:t/>
            </a:r>
            <a:br>
              <a:rPr lang="en-US" sz="2400" b="1">
                <a:solidFill>
                  <a:schemeClr val="tx1"/>
                </a:solidFill>
                <a:cs typeface="B Titr" pitchFamily="2" charset="-78"/>
              </a:rPr>
            </a:br>
            <a:r>
              <a:rPr lang="fa-IR" sz="2400">
                <a:solidFill>
                  <a:srgbClr val="A50021"/>
                </a:solidFill>
                <a:cs typeface="B Titr" pitchFamily="2" charset="-78"/>
              </a:rPr>
              <a:t>جهت اثر بخشی بیشتر :	</a:t>
            </a:r>
            <a:r>
              <a:rPr lang="fa-IR" sz="2400">
                <a:solidFill>
                  <a:schemeClr val="tx1"/>
                </a:solidFill>
                <a:cs typeface="B Titr" pitchFamily="2" charset="-78"/>
              </a:rPr>
              <a:t/>
            </a:r>
            <a:br>
              <a:rPr lang="fa-IR" sz="2400">
                <a:solidFill>
                  <a:schemeClr val="tx1"/>
                </a:solidFill>
                <a:cs typeface="B Titr" pitchFamily="2" charset="-78"/>
              </a:rPr>
            </a:br>
            <a:r>
              <a:rPr lang="fa-IR" sz="2400">
                <a:solidFill>
                  <a:schemeClr val="tx1"/>
                </a:solidFill>
                <a:cs typeface="B Titr" pitchFamily="2" charset="-78"/>
              </a:rPr>
              <a:t>عدم استعمال دخانیات</a:t>
            </a:r>
            <a:br>
              <a:rPr lang="fa-IR" sz="2400">
                <a:solidFill>
                  <a:schemeClr val="tx1"/>
                </a:solidFill>
                <a:cs typeface="B Titr" pitchFamily="2" charset="-78"/>
              </a:rPr>
            </a:br>
            <a:r>
              <a:rPr lang="fa-IR" sz="2400">
                <a:solidFill>
                  <a:schemeClr val="tx1"/>
                </a:solidFill>
                <a:cs typeface="B Titr" pitchFamily="2" charset="-78"/>
              </a:rPr>
              <a:t>عدم انجام دیالیز تا </a:t>
            </a:r>
            <a:r>
              <a:rPr lang="en-US" sz="2400">
                <a:solidFill>
                  <a:schemeClr val="tx1"/>
                </a:solidFill>
                <a:cs typeface="B Titr" pitchFamily="2" charset="-78"/>
              </a:rPr>
              <a:t>24h</a:t>
            </a:r>
            <a:r>
              <a:rPr lang="fa-IR" sz="2400">
                <a:solidFill>
                  <a:schemeClr val="tx1"/>
                </a:solidFill>
                <a:cs typeface="B Titr" pitchFamily="2" charset="-78"/>
              </a:rPr>
              <a:t> پس ازتزریق واکسن</a:t>
            </a:r>
            <a:r>
              <a:rPr lang="fa-IR" sz="2800" b="1">
                <a:solidFill>
                  <a:schemeClr val="tx1"/>
                </a:solidFill>
                <a:cs typeface="B Titr" pitchFamily="2" charset="-78"/>
              </a:rPr>
              <a:t> </a:t>
            </a:r>
            <a:br>
              <a:rPr lang="fa-IR" sz="2800" b="1">
                <a:solidFill>
                  <a:schemeClr val="tx1"/>
                </a:solidFill>
                <a:cs typeface="B Titr" pitchFamily="2" charset="-78"/>
              </a:rPr>
            </a:br>
            <a:endParaRPr lang="en-US" sz="2800" b="1">
              <a:solidFill>
                <a:schemeClr val="tx1"/>
              </a:solidFill>
              <a:cs typeface="B Titr" pitchFamily="2" charset="-78"/>
            </a:endParaRPr>
          </a:p>
        </p:txBody>
      </p:sp>
      <p:pic>
        <p:nvPicPr>
          <p:cNvPr id="528387" name="Picture 3" descr="vaccinati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00563"/>
            <a:ext cx="3352800" cy="2357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1000"/>
                                        <p:tgtEl>
                                          <p:spTgt spid="35842"/>
                                        </p:tgtEl>
                                      </p:cBhvr>
                                    </p:animEffect>
                                    <p:anim calcmode="lin" valueType="num">
                                      <p:cBhvr>
                                        <p:cTn id="8" dur="1000" fill="hold"/>
                                        <p:tgtEl>
                                          <p:spTgt spid="35842"/>
                                        </p:tgtEl>
                                        <p:attrNameLst>
                                          <p:attrName>ppt_x</p:attrName>
                                        </p:attrNameLst>
                                      </p:cBhvr>
                                      <p:tavLst>
                                        <p:tav tm="0">
                                          <p:val>
                                            <p:strVal val="#ppt_x"/>
                                          </p:val>
                                        </p:tav>
                                        <p:tav tm="100000">
                                          <p:val>
                                            <p:strVal val="#ppt_x"/>
                                          </p:val>
                                        </p:tav>
                                      </p:tavLst>
                                    </p:anim>
                                    <p:anim calcmode="lin" valueType="num">
                                      <p:cBhvr>
                                        <p:cTn id="9" dur="898" decel="100000" fill="hold"/>
                                        <p:tgtEl>
                                          <p:spTgt spid="3584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358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p:txBody>
          <a:bodyPr/>
          <a:lstStyle/>
          <a:p>
            <a:r>
              <a:rPr lang="fa-IR">
                <a:solidFill>
                  <a:srgbClr val="A50021"/>
                </a:solidFill>
                <a:cs typeface="B Titr" pitchFamily="2" charset="-78"/>
              </a:rPr>
              <a:t>علل پاسخ ضعیف</a:t>
            </a:r>
            <a:endParaRPr lang="en-US">
              <a:solidFill>
                <a:srgbClr val="A50021"/>
              </a:solidFill>
              <a:cs typeface="B Titr" pitchFamily="2" charset="-78"/>
            </a:endParaRPr>
          </a:p>
        </p:txBody>
      </p:sp>
      <p:sp>
        <p:nvSpPr>
          <p:cNvPr id="533507" name="Rectangle 3"/>
          <p:cNvSpPr>
            <a:spLocks noGrp="1" noChangeArrowheads="1"/>
          </p:cNvSpPr>
          <p:nvPr>
            <p:ph type="body" idx="1"/>
          </p:nvPr>
        </p:nvSpPr>
        <p:spPr>
          <a:xfrm>
            <a:off x="228600" y="1600200"/>
            <a:ext cx="8686800" cy="4530725"/>
          </a:xfrm>
        </p:spPr>
        <p:txBody>
          <a:bodyPr/>
          <a:lstStyle/>
          <a:p>
            <a:pPr marL="609600" indent="-609600" algn="r" rtl="1">
              <a:lnSpc>
                <a:spcPct val="150000"/>
              </a:lnSpc>
              <a:buClr>
                <a:srgbClr val="FF0000"/>
              </a:buClr>
              <a:buFontTx/>
              <a:buAutoNum type="arabicPeriod"/>
            </a:pPr>
            <a:r>
              <a:rPr lang="fa-IR">
                <a:cs typeface="B Titr" pitchFamily="2" charset="-78"/>
              </a:rPr>
              <a:t>سن بالا</a:t>
            </a:r>
          </a:p>
          <a:p>
            <a:pPr marL="609600" indent="-609600" algn="r" rtl="1">
              <a:lnSpc>
                <a:spcPct val="150000"/>
              </a:lnSpc>
              <a:buClr>
                <a:srgbClr val="FF0000"/>
              </a:buClr>
              <a:buFontTx/>
              <a:buAutoNum type="arabicPeriod"/>
            </a:pPr>
            <a:r>
              <a:rPr lang="fa-IR">
                <a:cs typeface="B Titr" pitchFamily="2" charset="-78"/>
              </a:rPr>
              <a:t>سیستم ایمنی مختل      </a:t>
            </a:r>
            <a:r>
              <a:rPr lang="en-US">
                <a:cs typeface="B Titr" pitchFamily="2" charset="-78"/>
              </a:rPr>
              <a:t>HIV  </a:t>
            </a:r>
            <a:r>
              <a:rPr lang="fa-IR">
                <a:cs typeface="B Titr" pitchFamily="2" charset="-78"/>
              </a:rPr>
              <a:t>- پیوند کبد- پیوندکلیه</a:t>
            </a:r>
          </a:p>
          <a:p>
            <a:pPr marL="609600" indent="-609600" algn="r" rtl="1">
              <a:lnSpc>
                <a:spcPct val="150000"/>
              </a:lnSpc>
              <a:buClr>
                <a:srgbClr val="FF0000"/>
              </a:buClr>
              <a:buFontTx/>
              <a:buAutoNum type="arabicPeriod"/>
            </a:pPr>
            <a:r>
              <a:rPr lang="en-US">
                <a:cs typeface="B Titr" pitchFamily="2" charset="-78"/>
              </a:rPr>
              <a:t>CRF</a:t>
            </a:r>
            <a:r>
              <a:rPr lang="fa-IR">
                <a:cs typeface="B Titr" pitchFamily="2" charset="-78"/>
              </a:rPr>
              <a:t> و افراد دیالیزی</a:t>
            </a:r>
            <a:endParaRPr lang="en-US">
              <a:cs typeface="B Titr" pitchFamily="2" charset="-78"/>
            </a:endParaRPr>
          </a:p>
        </p:txBody>
      </p:sp>
      <p:sp>
        <p:nvSpPr>
          <p:cNvPr id="533508" name="Line 4"/>
          <p:cNvSpPr>
            <a:spLocks noChangeShapeType="1"/>
          </p:cNvSpPr>
          <p:nvPr/>
        </p:nvSpPr>
        <p:spPr bwMode="auto">
          <a:xfrm flipH="1">
            <a:off x="4953000" y="2971800"/>
            <a:ext cx="533400" cy="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split orient="vert"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3" name="WordArt 5"/>
          <p:cNvSpPr>
            <a:spLocks noChangeArrowheads="1" noChangeShapeType="1" noTextEdit="1"/>
          </p:cNvSpPr>
          <p:nvPr/>
        </p:nvSpPr>
        <p:spPr bwMode="auto">
          <a:xfrm>
            <a:off x="2362200" y="3200400"/>
            <a:ext cx="4572000" cy="685800"/>
          </a:xfrm>
          <a:prstGeom prst="rect">
            <a:avLst/>
          </a:prstGeom>
        </p:spPr>
        <p:txBody>
          <a:bodyPr wrap="none" fromWordArt="1">
            <a:prstTxWarp prst="textPlain">
              <a:avLst>
                <a:gd name="adj" fmla="val 50000"/>
              </a:avLst>
            </a:prstTxWarp>
          </a:bodyPr>
          <a:lstStyle/>
          <a:p>
            <a:pPr algn="ctr" rtl="1"/>
            <a:r>
              <a:rPr lang="fa-IR"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rPr>
              <a:t>کنترل عفونت در بخش همودیالیز</a:t>
            </a:r>
            <a:endParaRPr lang="en-US"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endParaRPr>
          </a:p>
        </p:txBody>
      </p:sp>
    </p:spTree>
  </p:cSld>
  <p:clrMapOvr>
    <a:masterClrMapping/>
  </p:clrMapOvr>
  <p:transition>
    <p:split orient="vert" dir="in"/>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7" name="Rectangle 3"/>
          <p:cNvSpPr>
            <a:spLocks noChangeArrowheads="1"/>
          </p:cNvSpPr>
          <p:nvPr/>
        </p:nvSpPr>
        <p:spPr bwMode="auto">
          <a:xfrm>
            <a:off x="990600" y="1768475"/>
            <a:ext cx="73914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buFont typeface="Wingdings" pitchFamily="2" charset="2"/>
              <a:buChar char="q"/>
            </a:pPr>
            <a:r>
              <a:rPr lang="en-US">
                <a:solidFill>
                  <a:schemeClr val="bg2"/>
                </a:solidFill>
                <a:cs typeface="Times New Roman" pitchFamily="18" charset="0"/>
              </a:rPr>
              <a:t> </a:t>
            </a:r>
            <a:r>
              <a:rPr lang="ar-SA">
                <a:solidFill>
                  <a:schemeClr val="bg2"/>
                </a:solidFill>
                <a:cs typeface="Times New Roman" pitchFamily="18" charset="0"/>
              </a:rPr>
              <a:t>گندزدایی عبارت است از فرایندی که در طی آن باکتریهای رویشی و بیماریزا در سطوح وسایل و اشیا بی جان توسط عامل گندزدا از بین می رود. گرچه چنین فرایندی باعث غیر فعال شدن ویروسها نیز می گردد با این وجود چون اطمینانی به کشتن وحذف کلیه میکروبها اسپور باکتریها نیست لذا فرایند گندزدایی مترادف با استریل کردن نیست.</a:t>
            </a:r>
          </a:p>
        </p:txBody>
      </p:sp>
      <p:sp>
        <p:nvSpPr>
          <p:cNvPr id="390148" name="Rectangle 4"/>
          <p:cNvSpPr>
            <a:spLocks noChangeArrowheads="1"/>
          </p:cNvSpPr>
          <p:nvPr/>
        </p:nvSpPr>
        <p:spPr bwMode="auto">
          <a:xfrm>
            <a:off x="838200" y="3810000"/>
            <a:ext cx="75088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buFont typeface="Wingdings" pitchFamily="2" charset="2"/>
              <a:buChar char="q"/>
            </a:pPr>
            <a:r>
              <a:rPr lang="en-US" altLang="zh-CN">
                <a:solidFill>
                  <a:schemeClr val="bg2"/>
                </a:solidFill>
                <a:ea typeface="SimSun" pitchFamily="2" charset="-122"/>
                <a:cs typeface="Times New Roman" pitchFamily="18" charset="0"/>
              </a:rPr>
              <a:t> </a:t>
            </a:r>
            <a:r>
              <a:rPr lang="ar-SA" altLang="zh-CN">
                <a:solidFill>
                  <a:schemeClr val="bg2"/>
                </a:solidFill>
                <a:ea typeface="SimSun" pitchFamily="2" charset="-122"/>
                <a:cs typeface="Times New Roman" pitchFamily="18" charset="0"/>
              </a:rPr>
              <a:t>ضد عفونی به فرایندی اطلاق می گردد که در طی آن عامل ضد عفونی کننده سبب توقف رشد وتکثیر و انهدام میکروارگانیسم ها در بافت زنده گردد. گندزدا برای سطوح غیر زنده و ضد عفونی کننده برای موجودات زنده بکار می رود</a:t>
            </a:r>
            <a:r>
              <a:rPr lang="en-US" altLang="zh-CN">
                <a:solidFill>
                  <a:schemeClr val="bg2"/>
                </a:solidFill>
                <a:ea typeface="SimSun" pitchFamily="2" charset="-122"/>
                <a:cs typeface="Times New Roman" pitchFamily="18" charset="0"/>
              </a:rPr>
              <a:t> . </a:t>
            </a:r>
            <a:r>
              <a:rPr lang="ar-SA" altLang="zh-CN">
                <a:solidFill>
                  <a:schemeClr val="bg2"/>
                </a:solidFill>
                <a:ea typeface="SimSun" pitchFamily="2" charset="-122"/>
                <a:cs typeface="Times New Roman" pitchFamily="18" charset="0"/>
              </a:rPr>
              <a:t>غلظت ضد عفونی کننده ها بایستی نسبت به گندزداها کمتر باشد تا از آسیب به بافتها اجتناب گردد به همین دلیل نسبت به گندزداها سمیت کمتری دارد.</a:t>
            </a:r>
            <a:endParaRPr lang="en-US" altLang="zh-CN">
              <a:solidFill>
                <a:schemeClr val="bg2"/>
              </a:solidFill>
              <a:ea typeface="SimSun" pitchFamily="2" charset="-122"/>
              <a:cs typeface="Times New Roman" pitchFamily="18" charset="0"/>
            </a:endParaRPr>
          </a:p>
        </p:txBody>
      </p:sp>
      <p:sp>
        <p:nvSpPr>
          <p:cNvPr id="390149" name="WordArt 5"/>
          <p:cNvSpPr>
            <a:spLocks noChangeArrowheads="1" noChangeShapeType="1" noTextEdit="1"/>
          </p:cNvSpPr>
          <p:nvPr/>
        </p:nvSpPr>
        <p:spPr bwMode="auto">
          <a:xfrm>
            <a:off x="4572000" y="685800"/>
            <a:ext cx="3362325" cy="64770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گندزدایی و ضد عفونی:</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90149"/>
                                        </p:tgtEl>
                                        <p:attrNameLst>
                                          <p:attrName>style.visibility</p:attrName>
                                        </p:attrNameLst>
                                      </p:cBhvr>
                                      <p:to>
                                        <p:strVal val="visible"/>
                                      </p:to>
                                    </p:set>
                                    <p:anim calcmode="lin" valueType="num">
                                      <p:cBhvr additive="base">
                                        <p:cTn id="7" dur="500" fill="hold"/>
                                        <p:tgtEl>
                                          <p:spTgt spid="390149"/>
                                        </p:tgtEl>
                                        <p:attrNameLst>
                                          <p:attrName>ppt_x</p:attrName>
                                        </p:attrNameLst>
                                      </p:cBhvr>
                                      <p:tavLst>
                                        <p:tav tm="0">
                                          <p:val>
                                            <p:strVal val="#ppt_x"/>
                                          </p:val>
                                        </p:tav>
                                        <p:tav tm="100000">
                                          <p:val>
                                            <p:strVal val="#ppt_x"/>
                                          </p:val>
                                        </p:tav>
                                      </p:tavLst>
                                    </p:anim>
                                    <p:anim calcmode="lin" valueType="num">
                                      <p:cBhvr additive="base">
                                        <p:cTn id="8" dur="500" fill="hold"/>
                                        <p:tgtEl>
                                          <p:spTgt spid="390149"/>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390147"/>
                                        </p:tgtEl>
                                        <p:attrNameLst>
                                          <p:attrName>style.visibility</p:attrName>
                                        </p:attrNameLst>
                                      </p:cBhvr>
                                      <p:to>
                                        <p:strVal val="visible"/>
                                      </p:to>
                                    </p:set>
                                    <p:anim calcmode="lin" valueType="num">
                                      <p:cBhvr additive="base">
                                        <p:cTn id="11" dur="2000" fill="hold"/>
                                        <p:tgtEl>
                                          <p:spTgt spid="390147"/>
                                        </p:tgtEl>
                                        <p:attrNameLst>
                                          <p:attrName>ppt_x</p:attrName>
                                        </p:attrNameLst>
                                      </p:cBhvr>
                                      <p:tavLst>
                                        <p:tav tm="0">
                                          <p:val>
                                            <p:strVal val="#ppt_x"/>
                                          </p:val>
                                        </p:tav>
                                        <p:tav tm="100000">
                                          <p:val>
                                            <p:strVal val="#ppt_x"/>
                                          </p:val>
                                        </p:tav>
                                      </p:tavLst>
                                    </p:anim>
                                    <p:anim calcmode="lin" valueType="num">
                                      <p:cBhvr additive="base">
                                        <p:cTn id="12" dur="2000" fill="hold"/>
                                        <p:tgtEl>
                                          <p:spTgt spid="390147"/>
                                        </p:tgtEl>
                                        <p:attrNameLst>
                                          <p:attrName>ppt_y</p:attrName>
                                        </p:attrNameLst>
                                      </p:cBhvr>
                                      <p:tavLst>
                                        <p:tav tm="0">
                                          <p:val>
                                            <p:strVal val="1+#ppt_h/2"/>
                                          </p:val>
                                        </p:tav>
                                        <p:tav tm="100000">
                                          <p:val>
                                            <p:strVal val="#ppt_y"/>
                                          </p:val>
                                        </p:tav>
                                      </p:tavLst>
                                    </p:anim>
                                  </p:childTnLst>
                                </p:cTn>
                              </p:par>
                              <p:par>
                                <p:cTn id="13" presetID="7" presetClass="entr" presetSubtype="4" fill="hold" grpId="0" nodeType="withEffect">
                                  <p:stCondLst>
                                    <p:cond delay="0"/>
                                  </p:stCondLst>
                                  <p:childTnLst>
                                    <p:set>
                                      <p:cBhvr>
                                        <p:cTn id="14" dur="1" fill="hold">
                                          <p:stCondLst>
                                            <p:cond delay="0"/>
                                          </p:stCondLst>
                                        </p:cTn>
                                        <p:tgtEl>
                                          <p:spTgt spid="390148"/>
                                        </p:tgtEl>
                                        <p:attrNameLst>
                                          <p:attrName>style.visibility</p:attrName>
                                        </p:attrNameLst>
                                      </p:cBhvr>
                                      <p:to>
                                        <p:strVal val="visible"/>
                                      </p:to>
                                    </p:set>
                                    <p:anim calcmode="lin" valueType="num">
                                      <p:cBhvr additive="base">
                                        <p:cTn id="15" dur="2000" fill="hold"/>
                                        <p:tgtEl>
                                          <p:spTgt spid="390148"/>
                                        </p:tgtEl>
                                        <p:attrNameLst>
                                          <p:attrName>ppt_x</p:attrName>
                                        </p:attrNameLst>
                                      </p:cBhvr>
                                      <p:tavLst>
                                        <p:tav tm="0">
                                          <p:val>
                                            <p:strVal val="#ppt_x"/>
                                          </p:val>
                                        </p:tav>
                                        <p:tav tm="100000">
                                          <p:val>
                                            <p:strVal val="#ppt_x"/>
                                          </p:val>
                                        </p:tav>
                                      </p:tavLst>
                                    </p:anim>
                                    <p:anim calcmode="lin" valueType="num">
                                      <p:cBhvr additive="base">
                                        <p:cTn id="16" dur="2000" fill="hold"/>
                                        <p:tgtEl>
                                          <p:spTgt spid="390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7" grpId="0"/>
      <p:bldP spid="390148" grpId="0"/>
      <p:bldP spid="3901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dirty="0" smtClean="0">
                <a:solidFill>
                  <a:srgbClr val="C00000"/>
                </a:solidFill>
              </a:rPr>
              <a:t>برنامه جامع کنترل عفونت برای پیشگیری از سرایت عفونت در بیماران مزمن تحت درمان با همودیالیز</a:t>
            </a:r>
            <a:endParaRPr lang="en-US" sz="2000" dirty="0">
              <a:solidFill>
                <a:srgbClr val="C00000"/>
              </a:solidFill>
            </a:endParaRPr>
          </a:p>
        </p:txBody>
      </p:sp>
      <p:sp>
        <p:nvSpPr>
          <p:cNvPr id="3" name="Content Placeholder 2"/>
          <p:cNvSpPr>
            <a:spLocks noGrp="1"/>
          </p:cNvSpPr>
          <p:nvPr>
            <p:ph idx="1"/>
          </p:nvPr>
        </p:nvSpPr>
        <p:spPr/>
        <p:txBody>
          <a:bodyPr/>
          <a:lstStyle/>
          <a:p>
            <a:pPr algn="r" rtl="1"/>
            <a:r>
              <a:rPr lang="fa-IR" sz="2400" dirty="0" smtClean="0"/>
              <a:t>1. رعایت احتیاط استاندارد</a:t>
            </a:r>
          </a:p>
          <a:p>
            <a:pPr algn="r" rtl="1"/>
            <a:r>
              <a:rPr lang="fa-IR" sz="2400" dirty="0" smtClean="0"/>
              <a:t>2.آزمایش های هپاتیت </a:t>
            </a:r>
            <a:r>
              <a:rPr lang="en-US" sz="2400" dirty="0" smtClean="0"/>
              <a:t>B</a:t>
            </a:r>
            <a:r>
              <a:rPr lang="fa-IR" sz="2400" dirty="0" smtClean="0"/>
              <a:t>و </a:t>
            </a:r>
            <a:r>
              <a:rPr lang="en-US" sz="2400" dirty="0" smtClean="0"/>
              <a:t>c</a:t>
            </a:r>
          </a:p>
          <a:p>
            <a:pPr algn="r" rtl="1"/>
            <a:r>
              <a:rPr lang="fa-IR" sz="2400" dirty="0" smtClean="0"/>
              <a:t>3. واکسیناسیون</a:t>
            </a:r>
          </a:p>
          <a:p>
            <a:pPr algn="r" rtl="1"/>
            <a:r>
              <a:rPr lang="fa-IR" sz="2400" dirty="0" smtClean="0"/>
              <a:t>4. جدا کردن بیماران </a:t>
            </a:r>
            <a:r>
              <a:rPr lang="en-US" sz="2400" dirty="0" smtClean="0"/>
              <a:t>HBS Ag</a:t>
            </a:r>
            <a:r>
              <a:rPr lang="fa-IR" sz="2400" dirty="0" smtClean="0"/>
              <a:t> مثبت</a:t>
            </a:r>
          </a:p>
          <a:p>
            <a:pPr algn="r" rtl="1"/>
            <a:r>
              <a:rPr lang="fa-IR" sz="2400" dirty="0" smtClean="0"/>
              <a:t>5. وسایل و محلول های یکبار مصرف فقط برای یک بیمار و فقط در یک نوبت</a:t>
            </a:r>
          </a:p>
          <a:p>
            <a:pPr algn="r" rtl="1"/>
            <a:r>
              <a:rPr lang="fa-IR" sz="2400" dirty="0" smtClean="0"/>
              <a:t>6.نظارت بر علایم عفونت و دیگر پیامدهای ناخوشایند</a:t>
            </a:r>
          </a:p>
          <a:p>
            <a:pPr algn="r" rtl="1"/>
            <a:r>
              <a:rPr lang="fa-IR" sz="2400" dirty="0" smtClean="0"/>
              <a:t>7. آموزش دانش کنترل عفونت</a:t>
            </a:r>
            <a:endParaRPr lang="en-US" sz="2400" dirty="0"/>
          </a:p>
        </p:txBody>
      </p:sp>
    </p:spTree>
    <p:extLst>
      <p:ext uri="{BB962C8B-B14F-4D97-AF65-F5344CB8AC3E}">
        <p14:creationId xmlns:p14="http://schemas.microsoft.com/office/powerpoint/2010/main" val="2736872698"/>
      </p:ext>
    </p:extLst>
  </p:cSld>
  <p:clrMapOvr>
    <a:masterClrMapping/>
  </p:clrMapOvr>
  <p:transition>
    <p:split orient="ver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ChangeArrowheads="1"/>
          </p:cNvSpPr>
          <p:nvPr/>
        </p:nvSpPr>
        <p:spPr bwMode="auto">
          <a:xfrm>
            <a:off x="1295400" y="1600200"/>
            <a:ext cx="6629400"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rtl="1">
              <a:lnSpc>
                <a:spcPct val="200000"/>
              </a:lnSpc>
              <a:buFont typeface="Wingdings" pitchFamily="2" charset="2"/>
              <a:buChar char="q"/>
            </a:pPr>
            <a:r>
              <a:rPr lang="fa-IR" sz="2800" b="1">
                <a:solidFill>
                  <a:schemeClr val="bg2"/>
                </a:solidFill>
                <a:cs typeface="Times New Roman" pitchFamily="18" charset="0"/>
              </a:rPr>
              <a:t>انتقال از دستگاه همودیالیز ، سطوح و وسائل دیالیز </a:t>
            </a:r>
          </a:p>
          <a:p>
            <a:pPr algn="just" rtl="1">
              <a:lnSpc>
                <a:spcPct val="200000"/>
              </a:lnSpc>
              <a:buFont typeface="Wingdings" pitchFamily="2" charset="2"/>
              <a:buChar char="q"/>
            </a:pPr>
            <a:r>
              <a:rPr lang="fa-IR" sz="2800" b="1">
                <a:solidFill>
                  <a:schemeClr val="bg2"/>
                </a:solidFill>
                <a:cs typeface="Times New Roman" pitchFamily="18" charset="0"/>
              </a:rPr>
              <a:t>انتقال از پرسنل به بیمار </a:t>
            </a:r>
          </a:p>
          <a:p>
            <a:pPr algn="just" rtl="1">
              <a:lnSpc>
                <a:spcPct val="200000"/>
              </a:lnSpc>
              <a:buFont typeface="Wingdings" pitchFamily="2" charset="2"/>
              <a:buChar char="q"/>
            </a:pPr>
            <a:r>
              <a:rPr lang="fa-IR" sz="2800" b="1">
                <a:solidFill>
                  <a:schemeClr val="bg2"/>
                </a:solidFill>
                <a:cs typeface="Times New Roman" pitchFamily="18" charset="0"/>
              </a:rPr>
              <a:t>انتقال بیمار به پرسنل </a:t>
            </a:r>
          </a:p>
          <a:p>
            <a:pPr algn="just" rtl="1">
              <a:lnSpc>
                <a:spcPct val="200000"/>
              </a:lnSpc>
              <a:buFont typeface="Wingdings" pitchFamily="2" charset="2"/>
              <a:buChar char="q"/>
            </a:pPr>
            <a:r>
              <a:rPr lang="fa-IR" sz="2800" b="1">
                <a:solidFill>
                  <a:schemeClr val="bg2"/>
                </a:solidFill>
                <a:cs typeface="Times New Roman" pitchFamily="18" charset="0"/>
              </a:rPr>
              <a:t>انتقال از بیمار به بیمار</a:t>
            </a:r>
            <a:endParaRPr lang="en-US" sz="2800" b="1">
              <a:solidFill>
                <a:schemeClr val="bg2"/>
              </a:solidFill>
              <a:cs typeface="Times New Roman" pitchFamily="18" charset="0"/>
            </a:endParaRPr>
          </a:p>
        </p:txBody>
      </p:sp>
      <p:sp>
        <p:nvSpPr>
          <p:cNvPr id="394243" name="WordArt 3"/>
          <p:cNvSpPr>
            <a:spLocks noChangeArrowheads="1" noChangeShapeType="1" noTextEdit="1"/>
          </p:cNvSpPr>
          <p:nvPr/>
        </p:nvSpPr>
        <p:spPr bwMode="auto">
          <a:xfrm>
            <a:off x="4724400" y="685800"/>
            <a:ext cx="3114675" cy="64770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راههای انتقال عفونت:</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withEffect">
                                  <p:stCondLst>
                                    <p:cond delay="0"/>
                                  </p:stCondLst>
                                  <p:childTnLst>
                                    <p:set>
                                      <p:cBhvr>
                                        <p:cTn id="6" dur="1" fill="hold">
                                          <p:stCondLst>
                                            <p:cond delay="0"/>
                                          </p:stCondLst>
                                        </p:cTn>
                                        <p:tgtEl>
                                          <p:spTgt spid="394243"/>
                                        </p:tgtEl>
                                        <p:attrNameLst>
                                          <p:attrName>style.visibility</p:attrName>
                                        </p:attrNameLst>
                                      </p:cBhvr>
                                      <p:to>
                                        <p:strVal val="visible"/>
                                      </p:to>
                                    </p:set>
                                    <p:anim calcmode="lin" valueType="num">
                                      <p:cBhvr additive="base">
                                        <p:cTn id="7" dur="500" fill="hold"/>
                                        <p:tgtEl>
                                          <p:spTgt spid="394243"/>
                                        </p:tgtEl>
                                        <p:attrNameLst>
                                          <p:attrName>ppt_x</p:attrName>
                                        </p:attrNameLst>
                                      </p:cBhvr>
                                      <p:tavLst>
                                        <p:tav tm="0">
                                          <p:val>
                                            <p:strVal val="#ppt_x"/>
                                          </p:val>
                                        </p:tav>
                                        <p:tav tm="100000">
                                          <p:val>
                                            <p:strVal val="#ppt_x"/>
                                          </p:val>
                                        </p:tav>
                                      </p:tavLst>
                                    </p:anim>
                                    <p:anim calcmode="lin" valueType="num">
                                      <p:cBhvr additive="base">
                                        <p:cTn id="8" dur="500" fill="hold"/>
                                        <p:tgtEl>
                                          <p:spTgt spid="3942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94242"/>
                                        </p:tgtEl>
                                        <p:attrNameLst>
                                          <p:attrName>style.visibility</p:attrName>
                                        </p:attrNameLst>
                                      </p:cBhvr>
                                      <p:to>
                                        <p:strVal val="visible"/>
                                      </p:to>
                                    </p:set>
                                    <p:anim calcmode="lin" valueType="num">
                                      <p:cBhvr additive="base">
                                        <p:cTn id="13" dur="2000" fill="hold"/>
                                        <p:tgtEl>
                                          <p:spTgt spid="394242"/>
                                        </p:tgtEl>
                                        <p:attrNameLst>
                                          <p:attrName>ppt_x</p:attrName>
                                        </p:attrNameLst>
                                      </p:cBhvr>
                                      <p:tavLst>
                                        <p:tav tm="0">
                                          <p:val>
                                            <p:strVal val="#ppt_x"/>
                                          </p:val>
                                        </p:tav>
                                        <p:tav tm="100000">
                                          <p:val>
                                            <p:strVal val="#ppt_x"/>
                                          </p:val>
                                        </p:tav>
                                      </p:tavLst>
                                    </p:anim>
                                    <p:anim calcmode="lin" valueType="num">
                                      <p:cBhvr additive="base">
                                        <p:cTn id="14" dur="2000" fill="hold"/>
                                        <p:tgtEl>
                                          <p:spTgt spid="394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p:bldP spid="39424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ChangeArrowheads="1"/>
          </p:cNvSpPr>
          <p:nvPr/>
        </p:nvSpPr>
        <p:spPr bwMode="auto">
          <a:xfrm>
            <a:off x="5632450" y="2057400"/>
            <a:ext cx="1944688"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rtl="1">
              <a:lnSpc>
                <a:spcPct val="200000"/>
              </a:lnSpc>
            </a:pPr>
            <a:r>
              <a:rPr lang="ar-SA" b="1">
                <a:solidFill>
                  <a:schemeClr val="bg2"/>
                </a:solidFill>
                <a:cs typeface="Times New Roman" pitchFamily="18" charset="0"/>
              </a:rPr>
              <a:t>1) منبع تامین آب</a:t>
            </a:r>
            <a:endParaRPr lang="en-US" b="1">
              <a:solidFill>
                <a:schemeClr val="bg2"/>
              </a:solidFill>
              <a:cs typeface="Times New Roman" pitchFamily="18" charset="0"/>
            </a:endParaRPr>
          </a:p>
          <a:p>
            <a:pPr algn="just" rtl="1">
              <a:lnSpc>
                <a:spcPct val="200000"/>
              </a:lnSpc>
            </a:pPr>
            <a:r>
              <a:rPr lang="fa-IR" b="1">
                <a:solidFill>
                  <a:schemeClr val="bg2"/>
                </a:solidFill>
                <a:cs typeface="Times New Roman" pitchFamily="18" charset="0"/>
              </a:rPr>
              <a:t> </a:t>
            </a:r>
            <a:r>
              <a:rPr lang="ar-SA" b="1">
                <a:solidFill>
                  <a:schemeClr val="bg2"/>
                </a:solidFill>
                <a:cs typeface="Times New Roman" pitchFamily="18" charset="0"/>
              </a:rPr>
              <a:t>2) سیستم توزیع</a:t>
            </a:r>
            <a:endParaRPr lang="en-US" b="1">
              <a:solidFill>
                <a:schemeClr val="bg2"/>
              </a:solidFill>
              <a:cs typeface="Times New Roman" pitchFamily="18" charset="0"/>
            </a:endParaRPr>
          </a:p>
          <a:p>
            <a:pPr algn="just" rtl="1">
              <a:lnSpc>
                <a:spcPct val="200000"/>
              </a:lnSpc>
            </a:pPr>
            <a:r>
              <a:rPr lang="fa-IR" b="1">
                <a:solidFill>
                  <a:schemeClr val="bg2"/>
                </a:solidFill>
                <a:cs typeface="Times New Roman" pitchFamily="18" charset="0"/>
              </a:rPr>
              <a:t> </a:t>
            </a:r>
            <a:r>
              <a:rPr lang="ar-SA" b="1">
                <a:solidFill>
                  <a:schemeClr val="bg2"/>
                </a:solidFill>
                <a:cs typeface="Times New Roman" pitchFamily="18" charset="0"/>
              </a:rPr>
              <a:t>3) دستگاه دیالیز</a:t>
            </a:r>
            <a:endParaRPr lang="en-US" b="1">
              <a:solidFill>
                <a:schemeClr val="bg2"/>
              </a:solidFill>
              <a:cs typeface="Times New Roman" pitchFamily="18" charset="0"/>
            </a:endParaRPr>
          </a:p>
          <a:p>
            <a:pPr algn="just" rtl="1">
              <a:lnSpc>
                <a:spcPct val="200000"/>
              </a:lnSpc>
            </a:pPr>
            <a:r>
              <a:rPr lang="fa-IR" b="1">
                <a:solidFill>
                  <a:schemeClr val="bg2"/>
                </a:solidFill>
                <a:cs typeface="Times New Roman" pitchFamily="18" charset="0"/>
              </a:rPr>
              <a:t> </a:t>
            </a:r>
            <a:r>
              <a:rPr lang="ar-SA" b="1">
                <a:solidFill>
                  <a:schemeClr val="bg2"/>
                </a:solidFill>
                <a:cs typeface="Times New Roman" pitchFamily="18" charset="0"/>
              </a:rPr>
              <a:t>4) صافی ها</a:t>
            </a:r>
          </a:p>
        </p:txBody>
      </p:sp>
      <p:sp>
        <p:nvSpPr>
          <p:cNvPr id="400387" name="WordArt 3"/>
          <p:cNvSpPr>
            <a:spLocks noChangeArrowheads="1" noChangeShapeType="1" noTextEdit="1"/>
          </p:cNvSpPr>
          <p:nvPr/>
        </p:nvSpPr>
        <p:spPr bwMode="auto">
          <a:xfrm>
            <a:off x="1981200" y="533400"/>
            <a:ext cx="6286500" cy="64770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سیستم همودیالیز شامل چهار جزء می باشد:</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00387"/>
                                        </p:tgtEl>
                                        <p:attrNameLst>
                                          <p:attrName>style.visibility</p:attrName>
                                        </p:attrNameLst>
                                      </p:cBhvr>
                                      <p:to>
                                        <p:strVal val="visible"/>
                                      </p:to>
                                    </p:set>
                                    <p:animEffect transition="in" filter="strips(downLeft)">
                                      <p:cBhvr>
                                        <p:cTn id="7" dur="500"/>
                                        <p:tgtEl>
                                          <p:spTgt spid="400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00386"/>
                                        </p:tgtEl>
                                        <p:attrNameLst>
                                          <p:attrName>style.visibility</p:attrName>
                                        </p:attrNameLst>
                                      </p:cBhvr>
                                      <p:to>
                                        <p:strVal val="visible"/>
                                      </p:to>
                                    </p:set>
                                    <p:animEffect transition="in" filter="strips(downLeft)">
                                      <p:cBhvr>
                                        <p:cTn id="12" dur="2000"/>
                                        <p:tgtEl>
                                          <p:spTgt spid="400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6" grpId="0"/>
      <p:bldP spid="40038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0" name="Rectangle 4"/>
          <p:cNvSpPr>
            <a:spLocks noChangeArrowheads="1"/>
          </p:cNvSpPr>
          <p:nvPr/>
        </p:nvSpPr>
        <p:spPr bwMode="auto">
          <a:xfrm>
            <a:off x="838200" y="1570038"/>
            <a:ext cx="78486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lnSpc>
                <a:spcPct val="150000"/>
              </a:lnSpc>
            </a:pPr>
            <a:r>
              <a:rPr lang="ar-SA">
                <a:cs typeface="Times New Roman" pitchFamily="18" charset="0"/>
              </a:rPr>
              <a:t>در </a:t>
            </a:r>
            <a:r>
              <a:rPr lang="ar-SA">
                <a:solidFill>
                  <a:schemeClr val="bg2"/>
                </a:solidFill>
                <a:cs typeface="Times New Roman" pitchFamily="18" charset="0"/>
              </a:rPr>
              <a:t>سیستمهای همودیالیز، ترکیب شدن آب همراه با باکتریهای گرم منفی، با مایع دیالیز بدلیل فراهم شدن محیط قلیایی می تواند باعث تکثیر سریعتر این میکروبها شود. باکتریهای گرم منفی موجود در آب، آلوده کننده هستند و بنابراین بیشترین روشهای گندزدایی معطوف به این دسته از باکتریها می گردد. جلوگیری از رشد میکروارگانیسم ها از طریق گندزدایی مناسب سیستمهای تصفیه آب و دستگاههای همودیالیز میسر می باشد.</a:t>
            </a:r>
            <a:r>
              <a:rPr lang="ar-SA">
                <a:solidFill>
                  <a:schemeClr val="bg2"/>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23940"/>
                                        </p:tgtEl>
                                        <p:attrNameLst>
                                          <p:attrName>style.visibility</p:attrName>
                                        </p:attrNameLst>
                                      </p:cBhvr>
                                      <p:to>
                                        <p:strVal val="visible"/>
                                      </p:to>
                                    </p:set>
                                    <p:anim calcmode="lin" valueType="num">
                                      <p:cBhvr additive="base">
                                        <p:cTn id="7" dur="1000" fill="hold"/>
                                        <p:tgtEl>
                                          <p:spTgt spid="423940"/>
                                        </p:tgtEl>
                                        <p:attrNameLst>
                                          <p:attrName>ppt_x</p:attrName>
                                        </p:attrNameLst>
                                      </p:cBhvr>
                                      <p:tavLst>
                                        <p:tav tm="0">
                                          <p:val>
                                            <p:strVal val="#ppt_x"/>
                                          </p:val>
                                        </p:tav>
                                        <p:tav tm="100000">
                                          <p:val>
                                            <p:strVal val="#ppt_x"/>
                                          </p:val>
                                        </p:tav>
                                      </p:tavLst>
                                    </p:anim>
                                    <p:anim calcmode="lin" valueType="num">
                                      <p:cBhvr additive="base">
                                        <p:cTn id="8" dur="1000" fill="hold"/>
                                        <p:tgtEl>
                                          <p:spTgt spid="423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94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ChangeArrowheads="1"/>
          </p:cNvSpPr>
          <p:nvPr/>
        </p:nvSpPr>
        <p:spPr bwMode="auto">
          <a:xfrm>
            <a:off x="2209800" y="609600"/>
            <a:ext cx="5959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rtl="1" eaLnBrk="1" hangingPunct="1"/>
            <a:r>
              <a:rPr lang="ar-SA" sz="2800" b="1">
                <a:cs typeface="Times New Roman" pitchFamily="18" charset="0"/>
              </a:rPr>
              <a:t>جهت کنترل عفونت آب، </a:t>
            </a:r>
            <a:r>
              <a:rPr lang="en-US" sz="2800" b="1">
                <a:cs typeface="Times New Roman" pitchFamily="18" charset="0"/>
              </a:rPr>
              <a:t>RO</a:t>
            </a:r>
            <a:r>
              <a:rPr lang="ar-SA" sz="2800" b="1">
                <a:cs typeface="Times New Roman" pitchFamily="18" charset="0"/>
              </a:rPr>
              <a:t> و سیستم آب رسانی:</a:t>
            </a:r>
          </a:p>
        </p:txBody>
      </p:sp>
      <p:sp>
        <p:nvSpPr>
          <p:cNvPr id="403459" name="Rectangle 3"/>
          <p:cNvSpPr>
            <a:spLocks noChangeArrowheads="1"/>
          </p:cNvSpPr>
          <p:nvPr/>
        </p:nvSpPr>
        <p:spPr bwMode="auto">
          <a:xfrm>
            <a:off x="609600" y="2041525"/>
            <a:ext cx="82581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r>
              <a:rPr lang="fa-IR" altLang="zh-CN">
                <a:solidFill>
                  <a:schemeClr val="bg2"/>
                </a:solidFill>
                <a:cs typeface="Times New Roman" pitchFamily="18" charset="0"/>
              </a:rPr>
              <a:t>1-</a:t>
            </a:r>
            <a:r>
              <a:rPr lang="ar-SA" altLang="zh-CN">
                <a:solidFill>
                  <a:schemeClr val="bg2"/>
                </a:solidFill>
                <a:cs typeface="Times New Roman" pitchFamily="18" charset="0"/>
              </a:rPr>
              <a:t>پرسنل مسئول كنترل كيفيت آب بايد همه ماهه نمونه آب مصرفي و محلول دياليز را جهت آزمايش ميكروبي به آزمايشگاه بيمارستان تحويل داده، نتيجه را در شناسنامه دستگاه </a:t>
            </a:r>
            <a:r>
              <a:rPr lang="en-US" altLang="zh-CN">
                <a:solidFill>
                  <a:schemeClr val="bg2"/>
                </a:solidFill>
                <a:ea typeface="SimSun" pitchFamily="2" charset="-122"/>
              </a:rPr>
              <a:t>RO</a:t>
            </a:r>
            <a:r>
              <a:rPr lang="ar-SA" altLang="zh-CN">
                <a:solidFill>
                  <a:schemeClr val="bg2"/>
                </a:solidFill>
                <a:cs typeface="Times New Roman" pitchFamily="18" charset="0"/>
              </a:rPr>
              <a:t> قيد نمايد</a:t>
            </a:r>
            <a:r>
              <a:rPr lang="fa-IR" altLang="zh-CN">
                <a:solidFill>
                  <a:schemeClr val="bg2"/>
                </a:solidFill>
                <a:cs typeface="Times New Roman" pitchFamily="18" charset="0"/>
              </a:rPr>
              <a:t>. </a:t>
            </a:r>
            <a:endParaRPr lang="en-US" altLang="zh-CN" sz="2000">
              <a:solidFill>
                <a:srgbClr val="FF0000"/>
              </a:solidFill>
              <a:ea typeface="SimSun" pitchFamily="2" charset="-122"/>
            </a:endParaRPr>
          </a:p>
        </p:txBody>
      </p:sp>
      <p:sp>
        <p:nvSpPr>
          <p:cNvPr id="403460" name="Rectangle 4"/>
          <p:cNvSpPr>
            <a:spLocks noChangeArrowheads="1"/>
          </p:cNvSpPr>
          <p:nvPr/>
        </p:nvSpPr>
        <p:spPr bwMode="auto">
          <a:xfrm>
            <a:off x="685800" y="3429000"/>
            <a:ext cx="81534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r>
              <a:rPr lang="fa-IR" altLang="zh-CN">
                <a:solidFill>
                  <a:schemeClr val="bg2"/>
                </a:solidFill>
                <a:cs typeface="Times New Roman" pitchFamily="18" charset="0"/>
              </a:rPr>
              <a:t>2- </a:t>
            </a:r>
            <a:r>
              <a:rPr lang="ar-SA" altLang="zh-CN">
                <a:solidFill>
                  <a:schemeClr val="bg2"/>
                </a:solidFill>
                <a:cs typeface="Times New Roman" pitchFamily="18" charset="0"/>
              </a:rPr>
              <a:t>سیستمهای </a:t>
            </a:r>
            <a:r>
              <a:rPr lang="en-US" altLang="zh-CN">
                <a:solidFill>
                  <a:schemeClr val="bg2"/>
                </a:solidFill>
                <a:ea typeface="SimSun" pitchFamily="2" charset="-122"/>
                <a:cs typeface="Times New Roman" pitchFamily="18" charset="0"/>
              </a:rPr>
              <a:t>RO</a:t>
            </a:r>
            <a:r>
              <a:rPr lang="ar-SA" altLang="zh-CN">
                <a:solidFill>
                  <a:schemeClr val="bg2"/>
                </a:solidFill>
                <a:cs typeface="Times New Roman" pitchFamily="18" charset="0"/>
              </a:rPr>
              <a:t> خود نیازمند به گندزدایی هستند. </a:t>
            </a:r>
            <a:r>
              <a:rPr lang="en-US" altLang="zh-CN">
                <a:solidFill>
                  <a:schemeClr val="bg2"/>
                </a:solidFill>
                <a:ea typeface="SimSun" pitchFamily="2" charset="-122"/>
              </a:rPr>
              <a:t>RO</a:t>
            </a:r>
            <a:r>
              <a:rPr lang="fa-IR" altLang="zh-CN">
                <a:solidFill>
                  <a:schemeClr val="bg2"/>
                </a:solidFill>
                <a:ea typeface="SimSun" pitchFamily="2" charset="-122"/>
              </a:rPr>
              <a:t> </a:t>
            </a:r>
            <a:r>
              <a:rPr lang="ar-SA" altLang="zh-CN">
                <a:solidFill>
                  <a:schemeClr val="bg2"/>
                </a:solidFill>
                <a:cs typeface="Times New Roman" pitchFamily="18" charset="0"/>
              </a:rPr>
              <a:t>بهتر است بصورت </a:t>
            </a:r>
            <a:r>
              <a:rPr lang="en-US" altLang="zh-CN">
                <a:solidFill>
                  <a:schemeClr val="bg2"/>
                </a:solidFill>
                <a:ea typeface="SimSun" pitchFamily="2" charset="-122"/>
              </a:rPr>
              <a:t>Online</a:t>
            </a:r>
            <a:r>
              <a:rPr lang="ar-SA" altLang="zh-CN">
                <a:solidFill>
                  <a:schemeClr val="bg2"/>
                </a:solidFill>
                <a:cs typeface="Times New Roman" pitchFamily="18" charset="0"/>
              </a:rPr>
              <a:t> بوده وسیرکولیشن اب بصورت مداوم وجود داشته باشد تا احتمال رشد میکروبها به حداقل برسد.</a:t>
            </a:r>
            <a:r>
              <a:rPr lang="en-US" altLang="zh-CN">
                <a:ea typeface="SimSun" pitchFamily="2" charset="-122"/>
              </a:rPr>
              <a:t> </a:t>
            </a:r>
            <a:endParaRPr lang="ar-SA" altLang="zh-CN"/>
          </a:p>
        </p:txBody>
      </p:sp>
      <p:sp>
        <p:nvSpPr>
          <p:cNvPr id="403461" name="Rectangle 5"/>
          <p:cNvSpPr>
            <a:spLocks noChangeArrowheads="1"/>
          </p:cNvSpPr>
          <p:nvPr/>
        </p:nvSpPr>
        <p:spPr bwMode="auto">
          <a:xfrm>
            <a:off x="762000" y="4800600"/>
            <a:ext cx="80232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r>
              <a:rPr lang="fa-IR" altLang="zh-CN">
                <a:solidFill>
                  <a:schemeClr val="bg2"/>
                </a:solidFill>
                <a:cs typeface="Times New Roman" pitchFamily="18" charset="0"/>
              </a:rPr>
              <a:t>3- </a:t>
            </a:r>
            <a:r>
              <a:rPr lang="ar-SA">
                <a:solidFill>
                  <a:schemeClr val="bg2"/>
                </a:solidFill>
                <a:cs typeface="Times New Roman" pitchFamily="18" charset="0"/>
              </a:rPr>
              <a:t>استفاده از اشعه ماوراء بنفش از تكثير همه ميكروبها جلوگيري نمي نمايد و بعلاوه به علت ليز ميكروبي آندوتوكسين موجود در آب افزوده مي شود .</a:t>
            </a:r>
            <a:endParaRPr lang="en-US" altLang="zh-CN">
              <a:solidFill>
                <a:schemeClr val="bg2"/>
              </a:solidFill>
              <a:ea typeface="SimSun" pitchFamily="2" charset="-122"/>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3458"/>
                                        </p:tgtEl>
                                        <p:attrNameLst>
                                          <p:attrName>style.visibility</p:attrName>
                                        </p:attrNameLst>
                                      </p:cBhvr>
                                      <p:to>
                                        <p:strVal val="visible"/>
                                      </p:to>
                                    </p:set>
                                    <p:anim calcmode="lin" valueType="num">
                                      <p:cBhvr additive="base">
                                        <p:cTn id="7" dur="500" fill="hold"/>
                                        <p:tgtEl>
                                          <p:spTgt spid="403458"/>
                                        </p:tgtEl>
                                        <p:attrNameLst>
                                          <p:attrName>ppt_x</p:attrName>
                                        </p:attrNameLst>
                                      </p:cBhvr>
                                      <p:tavLst>
                                        <p:tav tm="0">
                                          <p:val>
                                            <p:strVal val="#ppt_x"/>
                                          </p:val>
                                        </p:tav>
                                        <p:tav tm="100000">
                                          <p:val>
                                            <p:strVal val="#ppt_x"/>
                                          </p:val>
                                        </p:tav>
                                      </p:tavLst>
                                    </p:anim>
                                    <p:anim calcmode="lin" valueType="num">
                                      <p:cBhvr additive="base">
                                        <p:cTn id="8" dur="500" fill="hold"/>
                                        <p:tgtEl>
                                          <p:spTgt spid="4034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3459"/>
                                        </p:tgtEl>
                                        <p:attrNameLst>
                                          <p:attrName>style.visibility</p:attrName>
                                        </p:attrNameLst>
                                      </p:cBhvr>
                                      <p:to>
                                        <p:strVal val="visible"/>
                                      </p:to>
                                    </p:set>
                                    <p:anim calcmode="lin" valueType="num">
                                      <p:cBhvr additive="base">
                                        <p:cTn id="11" dur="500" fill="hold"/>
                                        <p:tgtEl>
                                          <p:spTgt spid="403459"/>
                                        </p:tgtEl>
                                        <p:attrNameLst>
                                          <p:attrName>ppt_x</p:attrName>
                                        </p:attrNameLst>
                                      </p:cBhvr>
                                      <p:tavLst>
                                        <p:tav tm="0">
                                          <p:val>
                                            <p:strVal val="#ppt_x"/>
                                          </p:val>
                                        </p:tav>
                                        <p:tav tm="100000">
                                          <p:val>
                                            <p:strVal val="#ppt_x"/>
                                          </p:val>
                                        </p:tav>
                                      </p:tavLst>
                                    </p:anim>
                                    <p:anim calcmode="lin" valueType="num">
                                      <p:cBhvr additive="base">
                                        <p:cTn id="12" dur="500" fill="hold"/>
                                        <p:tgtEl>
                                          <p:spTgt spid="40345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03460"/>
                                        </p:tgtEl>
                                        <p:attrNameLst>
                                          <p:attrName>style.visibility</p:attrName>
                                        </p:attrNameLst>
                                      </p:cBhvr>
                                      <p:to>
                                        <p:strVal val="visible"/>
                                      </p:to>
                                    </p:set>
                                    <p:anim calcmode="lin" valueType="num">
                                      <p:cBhvr additive="base">
                                        <p:cTn id="17" dur="500" fill="hold"/>
                                        <p:tgtEl>
                                          <p:spTgt spid="403460"/>
                                        </p:tgtEl>
                                        <p:attrNameLst>
                                          <p:attrName>ppt_x</p:attrName>
                                        </p:attrNameLst>
                                      </p:cBhvr>
                                      <p:tavLst>
                                        <p:tav tm="0">
                                          <p:val>
                                            <p:strVal val="#ppt_x"/>
                                          </p:val>
                                        </p:tav>
                                        <p:tav tm="100000">
                                          <p:val>
                                            <p:strVal val="#ppt_x"/>
                                          </p:val>
                                        </p:tav>
                                      </p:tavLst>
                                    </p:anim>
                                    <p:anim calcmode="lin" valueType="num">
                                      <p:cBhvr additive="base">
                                        <p:cTn id="18" dur="500" fill="hold"/>
                                        <p:tgtEl>
                                          <p:spTgt spid="40346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03461"/>
                                        </p:tgtEl>
                                        <p:attrNameLst>
                                          <p:attrName>style.visibility</p:attrName>
                                        </p:attrNameLst>
                                      </p:cBhvr>
                                      <p:to>
                                        <p:strVal val="visible"/>
                                      </p:to>
                                    </p:set>
                                    <p:anim calcmode="lin" valueType="num">
                                      <p:cBhvr additive="base">
                                        <p:cTn id="23" dur="500" fill="hold"/>
                                        <p:tgtEl>
                                          <p:spTgt spid="403461"/>
                                        </p:tgtEl>
                                        <p:attrNameLst>
                                          <p:attrName>ppt_x</p:attrName>
                                        </p:attrNameLst>
                                      </p:cBhvr>
                                      <p:tavLst>
                                        <p:tav tm="0">
                                          <p:val>
                                            <p:strVal val="#ppt_x"/>
                                          </p:val>
                                        </p:tav>
                                        <p:tav tm="100000">
                                          <p:val>
                                            <p:strVal val="#ppt_x"/>
                                          </p:val>
                                        </p:tav>
                                      </p:tavLst>
                                    </p:anim>
                                    <p:anim calcmode="lin" valueType="num">
                                      <p:cBhvr additive="base">
                                        <p:cTn id="24" dur="500" fill="hold"/>
                                        <p:tgtEl>
                                          <p:spTgt spid="403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58" grpId="0"/>
      <p:bldP spid="403459" grpId="0"/>
      <p:bldP spid="403460" grpId="0"/>
      <p:bldP spid="40346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ChangeArrowheads="1"/>
          </p:cNvSpPr>
          <p:nvPr/>
        </p:nvSpPr>
        <p:spPr bwMode="auto">
          <a:xfrm>
            <a:off x="4343400" y="304800"/>
            <a:ext cx="40338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rtl="1" eaLnBrk="1" hangingPunct="1"/>
            <a:r>
              <a:rPr lang="ar-SA"/>
              <a:t> </a:t>
            </a:r>
            <a:r>
              <a:rPr lang="ar-SA" sz="2800" b="1">
                <a:cs typeface="Times New Roman" pitchFamily="18" charset="0"/>
              </a:rPr>
              <a:t>بايد موارد ذيل را در نظر داشت :</a:t>
            </a:r>
          </a:p>
        </p:txBody>
      </p:sp>
      <p:sp>
        <p:nvSpPr>
          <p:cNvPr id="401411" name="Rectangle 3"/>
          <p:cNvSpPr>
            <a:spLocks noChangeArrowheads="1"/>
          </p:cNvSpPr>
          <p:nvPr/>
        </p:nvSpPr>
        <p:spPr bwMode="auto">
          <a:xfrm>
            <a:off x="762000" y="1096963"/>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tabLst>
                <a:tab pos="933450" algn="l"/>
              </a:tabLst>
            </a:pPr>
            <a:endParaRPr lang="ar-SA">
              <a:solidFill>
                <a:schemeClr val="bg2"/>
              </a:solidFill>
              <a:cs typeface="Times New Roman" pitchFamily="18" charset="0"/>
            </a:endParaRPr>
          </a:p>
        </p:txBody>
      </p:sp>
      <p:sp>
        <p:nvSpPr>
          <p:cNvPr id="401412" name="Rectangle 4"/>
          <p:cNvSpPr>
            <a:spLocks noChangeArrowheads="1"/>
          </p:cNvSpPr>
          <p:nvPr/>
        </p:nvSpPr>
        <p:spPr bwMode="auto">
          <a:xfrm>
            <a:off x="685800" y="1752600"/>
            <a:ext cx="8186738"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r>
              <a:rPr lang="ar-SA">
                <a:cs typeface="Times New Roman" pitchFamily="18" charset="0"/>
              </a:rPr>
              <a:t></a:t>
            </a:r>
            <a:r>
              <a:rPr lang="ar-SA">
                <a:solidFill>
                  <a:schemeClr val="bg2"/>
                </a:solidFill>
                <a:cs typeface="Times New Roman" pitchFamily="18" charset="0"/>
              </a:rPr>
              <a:t>  </a:t>
            </a:r>
            <a:r>
              <a:rPr lang="fa-IR">
                <a:solidFill>
                  <a:schemeClr val="bg2"/>
                </a:solidFill>
                <a:cs typeface="Times New Roman" pitchFamily="18" charset="0"/>
              </a:rPr>
              <a:t>- </a:t>
            </a:r>
            <a:r>
              <a:rPr lang="ar-SA">
                <a:solidFill>
                  <a:schemeClr val="bg2"/>
                </a:solidFill>
                <a:cs typeface="Times New Roman" pitchFamily="18" charset="0"/>
              </a:rPr>
              <a:t>در سیستمهای دیالیز نباید از مخازن ذخیره استفاده نمود و در واحدهاي دياليز كه دستگاه </a:t>
            </a:r>
            <a:r>
              <a:rPr lang="en-US">
                <a:solidFill>
                  <a:schemeClr val="bg2"/>
                </a:solidFill>
                <a:cs typeface="Times New Roman" pitchFamily="18" charset="0"/>
              </a:rPr>
              <a:t>RO</a:t>
            </a:r>
            <a:r>
              <a:rPr lang="ar-SA">
                <a:solidFill>
                  <a:schemeClr val="bg2"/>
                </a:solidFill>
                <a:cs typeface="Times New Roman" pitchFamily="18" charset="0"/>
              </a:rPr>
              <a:t> آنها </a:t>
            </a:r>
            <a:r>
              <a:rPr lang="en-US">
                <a:solidFill>
                  <a:schemeClr val="bg2"/>
                </a:solidFill>
                <a:cs typeface="Times New Roman" pitchFamily="18" charset="0"/>
              </a:rPr>
              <a:t>On line</a:t>
            </a:r>
            <a:r>
              <a:rPr lang="ar-SA">
                <a:solidFill>
                  <a:schemeClr val="bg2"/>
                </a:solidFill>
                <a:cs typeface="Times New Roman" pitchFamily="18" charset="0"/>
              </a:rPr>
              <a:t> نمي باشد و ناچارند آب توليد شده از </a:t>
            </a:r>
            <a:r>
              <a:rPr lang="en-US">
                <a:solidFill>
                  <a:schemeClr val="bg2"/>
                </a:solidFill>
                <a:cs typeface="Times New Roman" pitchFamily="18" charset="0"/>
              </a:rPr>
              <a:t>RO</a:t>
            </a:r>
            <a:r>
              <a:rPr lang="ar-SA">
                <a:solidFill>
                  <a:schemeClr val="bg2"/>
                </a:solidFill>
                <a:cs typeface="Times New Roman" pitchFamily="18" charset="0"/>
              </a:rPr>
              <a:t> را در مخزني نگهداري نمايند چون مخزن و لوله ها محل هايي براي رشد ميكروبها و توليد آندوتوكسين مي باشند تخلیه و گندزدایی آنها بطور مرتب و مکرر انجام گرفته و کناره های مخزن اسکراب شود </a:t>
            </a:r>
            <a:r>
              <a:rPr lang="en-US">
                <a:solidFill>
                  <a:schemeClr val="bg2"/>
                </a:solidFill>
                <a:cs typeface="Times New Roman" pitchFamily="18" charset="0"/>
              </a:rPr>
              <a:t>.</a:t>
            </a:r>
          </a:p>
          <a:p>
            <a:pPr algn="just" rtl="1"/>
            <a:r>
              <a:rPr lang="ar-SA">
                <a:solidFill>
                  <a:schemeClr val="bg2"/>
                </a:solidFill>
                <a:cs typeface="Times New Roman" pitchFamily="18" charset="0"/>
              </a:rPr>
              <a:t>در این مراکز باید:</a:t>
            </a:r>
            <a:endParaRPr lang="en-US">
              <a:solidFill>
                <a:schemeClr val="bg2"/>
              </a:solidFill>
              <a:cs typeface="Times New Roman" pitchFamily="18" charset="0"/>
            </a:endParaRPr>
          </a:p>
          <a:p>
            <a:pPr algn="just" rtl="1"/>
            <a:r>
              <a:rPr lang="fa-IR">
                <a:solidFill>
                  <a:schemeClr val="bg2"/>
                </a:solidFill>
                <a:cs typeface="Times New Roman" pitchFamily="18" charset="0"/>
              </a:rPr>
              <a:t> </a:t>
            </a:r>
            <a:r>
              <a:rPr lang="ar-SA">
                <a:solidFill>
                  <a:schemeClr val="bg2"/>
                </a:solidFill>
                <a:cs typeface="Times New Roman" pitchFamily="18" charset="0"/>
              </a:rPr>
              <a:t>اولا حتي المقدور از مخازن ذخيره كوچك (بين 100 تا 150 ليتر) بجاي مخازن بزرگ استفاده گردد.</a:t>
            </a:r>
            <a:endParaRPr lang="en-US">
              <a:solidFill>
                <a:schemeClr val="bg2"/>
              </a:solidFill>
              <a:cs typeface="Times New Roman" pitchFamily="18" charset="0"/>
            </a:endParaRPr>
          </a:p>
          <a:p>
            <a:pPr algn="just" rtl="1"/>
            <a:r>
              <a:rPr lang="ar-SA">
                <a:solidFill>
                  <a:schemeClr val="bg2"/>
                </a:solidFill>
                <a:cs typeface="Times New Roman" pitchFamily="18" charset="0"/>
              </a:rPr>
              <a:t> ثانيا در پايان هر روز كاري مخ</a:t>
            </a:r>
            <a:r>
              <a:rPr lang="fa-IR">
                <a:solidFill>
                  <a:schemeClr val="bg2"/>
                </a:solidFill>
                <a:cs typeface="Times New Roman" pitchFamily="18" charset="0"/>
              </a:rPr>
              <a:t>ص</a:t>
            </a:r>
            <a:r>
              <a:rPr lang="ar-SA">
                <a:solidFill>
                  <a:schemeClr val="bg2"/>
                </a:solidFill>
                <a:cs typeface="Times New Roman" pitchFamily="18" charset="0"/>
              </a:rPr>
              <a:t>وصا در پايان آخرين روز هفته مخزن را از آب تخليه نمایند بطوريكه اب موجود در آن هميشه تازه و از توليد آب بيش از دو ساعت نگذشته باشد. </a:t>
            </a:r>
            <a:endParaRPr lang="en-US">
              <a:solidFill>
                <a:schemeClr val="bg2"/>
              </a:solidFill>
              <a:cs typeface="Times New Roman" pitchFamily="18" charset="0"/>
            </a:endParaRPr>
          </a:p>
          <a:p>
            <a:pPr algn="just" rtl="1"/>
            <a:r>
              <a:rPr lang="ar-SA">
                <a:solidFill>
                  <a:schemeClr val="bg2"/>
                </a:solidFill>
                <a:cs typeface="Times New Roman" pitchFamily="18" charset="0"/>
              </a:rPr>
              <a:t>ثالثا مخزن و لوله ها را بطور مرتب ضد عفوني نمایند.</a:t>
            </a:r>
            <a:r>
              <a:rPr lang="fa-IR">
                <a:solidFill>
                  <a:schemeClr val="bg2"/>
                </a:solidFill>
              </a:rPr>
              <a:t> </a:t>
            </a:r>
            <a:endParaRPr lang="fa-IR">
              <a:solidFill>
                <a:schemeClr val="bg2"/>
              </a:solidFill>
              <a:cs typeface="Times New Roman" pitchFamily="18" charset="0"/>
            </a:endParaRPr>
          </a:p>
          <a:p>
            <a:pPr algn="just" rtl="1"/>
            <a:endParaRPr lang="fa-IR">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1410"/>
                                        </p:tgtEl>
                                        <p:attrNameLst>
                                          <p:attrName>style.visibility</p:attrName>
                                        </p:attrNameLst>
                                      </p:cBhvr>
                                      <p:to>
                                        <p:strVal val="visible"/>
                                      </p:to>
                                    </p:set>
                                    <p:anim calcmode="lin" valueType="num">
                                      <p:cBhvr additive="base">
                                        <p:cTn id="7" dur="500" fill="hold"/>
                                        <p:tgtEl>
                                          <p:spTgt spid="401410"/>
                                        </p:tgtEl>
                                        <p:attrNameLst>
                                          <p:attrName>ppt_x</p:attrName>
                                        </p:attrNameLst>
                                      </p:cBhvr>
                                      <p:tavLst>
                                        <p:tav tm="0">
                                          <p:val>
                                            <p:strVal val="#ppt_x"/>
                                          </p:val>
                                        </p:tav>
                                        <p:tav tm="100000">
                                          <p:val>
                                            <p:strVal val="#ppt_x"/>
                                          </p:val>
                                        </p:tav>
                                      </p:tavLst>
                                    </p:anim>
                                    <p:anim calcmode="lin" valueType="num">
                                      <p:cBhvr additive="base">
                                        <p:cTn id="8" dur="500" fill="hold"/>
                                        <p:tgtEl>
                                          <p:spTgt spid="4014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401411"/>
                                        </p:tgtEl>
                                        <p:attrNameLst>
                                          <p:attrName>style.visibility</p:attrName>
                                        </p:attrNameLst>
                                      </p:cBhvr>
                                      <p:to>
                                        <p:strVal val="visible"/>
                                      </p:to>
                                    </p:set>
                                    <p:anim calcmode="lin" valueType="num">
                                      <p:cBhvr additive="base">
                                        <p:cTn id="11" dur="500" fill="hold"/>
                                        <p:tgtEl>
                                          <p:spTgt spid="401411"/>
                                        </p:tgtEl>
                                        <p:attrNameLst>
                                          <p:attrName>ppt_x</p:attrName>
                                        </p:attrNameLst>
                                      </p:cBhvr>
                                      <p:tavLst>
                                        <p:tav tm="0">
                                          <p:val>
                                            <p:strVal val="#ppt_x"/>
                                          </p:val>
                                        </p:tav>
                                        <p:tav tm="100000">
                                          <p:val>
                                            <p:strVal val="#ppt_x"/>
                                          </p:val>
                                        </p:tav>
                                      </p:tavLst>
                                    </p:anim>
                                    <p:anim calcmode="lin" valueType="num">
                                      <p:cBhvr additive="base">
                                        <p:cTn id="12" dur="500" fill="hold"/>
                                        <p:tgtEl>
                                          <p:spTgt spid="40141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01412"/>
                                        </p:tgtEl>
                                        <p:attrNameLst>
                                          <p:attrName>style.visibility</p:attrName>
                                        </p:attrNameLst>
                                      </p:cBhvr>
                                      <p:to>
                                        <p:strVal val="visible"/>
                                      </p:to>
                                    </p:set>
                                    <p:anim calcmode="lin" valueType="num">
                                      <p:cBhvr additive="base">
                                        <p:cTn id="17" dur="500" fill="hold"/>
                                        <p:tgtEl>
                                          <p:spTgt spid="401412"/>
                                        </p:tgtEl>
                                        <p:attrNameLst>
                                          <p:attrName>ppt_x</p:attrName>
                                        </p:attrNameLst>
                                      </p:cBhvr>
                                      <p:tavLst>
                                        <p:tav tm="0">
                                          <p:val>
                                            <p:strVal val="#ppt_x"/>
                                          </p:val>
                                        </p:tav>
                                        <p:tav tm="100000">
                                          <p:val>
                                            <p:strVal val="#ppt_x"/>
                                          </p:val>
                                        </p:tav>
                                      </p:tavLst>
                                    </p:anim>
                                    <p:anim calcmode="lin" valueType="num">
                                      <p:cBhvr additive="base">
                                        <p:cTn id="18" dur="500" fill="hold"/>
                                        <p:tgtEl>
                                          <p:spTgt spid="401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0" grpId="0"/>
      <p:bldP spid="401411" grpId="0"/>
      <p:bldP spid="4014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9" name="Rectangle 5"/>
          <p:cNvSpPr>
            <a:spLocks noChangeArrowheads="1"/>
          </p:cNvSpPr>
          <p:nvPr/>
        </p:nvSpPr>
        <p:spPr bwMode="auto">
          <a:xfrm>
            <a:off x="609600" y="1371600"/>
            <a:ext cx="80772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lnSpc>
                <a:spcPct val="150000"/>
              </a:lnSpc>
            </a:pPr>
            <a:r>
              <a:rPr lang="fa-IR" altLang="zh-CN"/>
              <a:t> </a:t>
            </a:r>
            <a:r>
              <a:rPr lang="en-US" altLang="zh-CN">
                <a:ea typeface="SimSun" pitchFamily="2" charset="-122"/>
              </a:rPr>
              <a:t> - </a:t>
            </a:r>
            <a:r>
              <a:rPr lang="ar-SA" altLang="zh-CN">
                <a:solidFill>
                  <a:schemeClr val="bg2"/>
                </a:solidFill>
                <a:cs typeface="Times New Roman" pitchFamily="18" charset="0"/>
              </a:rPr>
              <a:t>سیستم توزیع مشتمل بر لوله ها و ضمائم آن می باشد که این سیستم نیز دچار آلودگی باکتریایی می شود. بسته به جنس، قطر، میزان انشعاب و مخازن ذخیره سیستم توزیع می تواند در انتقال آلودگی موثر باشد. بنابراین باید لوله های توزیع آب باید از جنس سوپر پایپ و یا استیل باشد و هفته ای یکبار این لوله ها گندزدایی شوند. در ضمن لوله های توزیع آب دارای قطر بزرگ نباشد.</a:t>
            </a:r>
            <a:endParaRPr lang="en-US" altLang="zh-CN">
              <a:solidFill>
                <a:schemeClr val="bg2"/>
              </a:solidFill>
              <a:ea typeface="SimSun" pitchFamily="2" charset="-122"/>
              <a:cs typeface="Times New Roman" pitchFamily="18" charset="0"/>
            </a:endParaRPr>
          </a:p>
          <a:p>
            <a:pPr algn="just" rtl="1" eaLnBrk="1" hangingPunct="1">
              <a:lnSpc>
                <a:spcPct val="150000"/>
              </a:lnSpc>
            </a:pPr>
            <a:r>
              <a:rPr lang="en-US" altLang="zh-CN">
                <a:solidFill>
                  <a:schemeClr val="bg2"/>
                </a:solidFill>
                <a:ea typeface="SimSun" pitchFamily="2" charset="-122"/>
              </a:rPr>
              <a:t> </a:t>
            </a:r>
            <a:r>
              <a:rPr lang="ar-SA" altLang="zh-CN">
                <a:solidFill>
                  <a:schemeClr val="bg2"/>
                </a:solidFill>
                <a:cs typeface="Times New Roman" pitchFamily="18" charset="0"/>
              </a:rPr>
              <a:t>-</a:t>
            </a:r>
            <a:r>
              <a:rPr lang="ar-SA" altLang="zh-CN">
                <a:solidFill>
                  <a:schemeClr val="bg2"/>
                </a:solidFill>
                <a:ea typeface="SimSun" pitchFamily="2" charset="-122"/>
              </a:rPr>
              <a:t> </a:t>
            </a:r>
            <a:r>
              <a:rPr lang="ar-SA" altLang="zh-CN">
                <a:solidFill>
                  <a:schemeClr val="bg2"/>
                </a:solidFill>
                <a:cs typeface="Times New Roman" pitchFamily="18" charset="0"/>
              </a:rPr>
              <a:t> بايد شيوه ارتباط ماشين همودياليز و سيستم لوله كشي فاضلاب به نحوي باشد كه امكان برگشت آلودگي از شبكه فاضلاب به ماشينهاي دياليز وجود نداشته باشد .</a:t>
            </a:r>
            <a:endParaRPr lang="fa-IR">
              <a:solidFill>
                <a:schemeClr val="bg2"/>
              </a:solidFill>
              <a:cs typeface="Times New Roman" pitchFamily="18" charset="0"/>
            </a:endParaRPr>
          </a:p>
          <a:p>
            <a:pPr algn="just" rtl="1" eaLnBrk="1" hangingPunct="1">
              <a:lnSpc>
                <a:spcPct val="150000"/>
              </a:lnSpc>
            </a:pPr>
            <a:endParaRPr lang="en-US" altLang="zh-CN">
              <a:solidFill>
                <a:schemeClr val="bg2"/>
              </a:solidFill>
              <a:ea typeface="SimSun" pitchFamily="2" charset="-122"/>
            </a:endParaRPr>
          </a:p>
        </p:txBody>
      </p:sp>
      <p:sp>
        <p:nvSpPr>
          <p:cNvPr id="425990" name="WordArt 6"/>
          <p:cNvSpPr>
            <a:spLocks noChangeArrowheads="1" noChangeShapeType="1" noTextEdit="1"/>
          </p:cNvSpPr>
          <p:nvPr/>
        </p:nvSpPr>
        <p:spPr bwMode="auto">
          <a:xfrm>
            <a:off x="6248400" y="609600"/>
            <a:ext cx="2286000" cy="76200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سیستم توزیع:</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ChangeArrowheads="1"/>
          </p:cNvSpPr>
          <p:nvPr/>
        </p:nvSpPr>
        <p:spPr bwMode="auto">
          <a:xfrm>
            <a:off x="381000" y="457200"/>
            <a:ext cx="8340725" cy="617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lnSpc>
                <a:spcPct val="200000"/>
              </a:lnSpc>
            </a:pPr>
            <a:r>
              <a:rPr lang="ar-SA" sz="3200" b="1">
                <a:cs typeface="Times New Roman" pitchFamily="18" charset="0"/>
              </a:rPr>
              <a:t>نمونه گيري و كشت مايع دياليز (همودياليز):</a:t>
            </a:r>
            <a:endParaRPr lang="en-US" sz="3200" b="1">
              <a:cs typeface="Times New Roman" pitchFamily="18" charset="0"/>
            </a:endParaRPr>
          </a:p>
          <a:p>
            <a:pPr algn="just" rtl="1">
              <a:lnSpc>
                <a:spcPct val="200000"/>
              </a:lnSpc>
            </a:pPr>
            <a:r>
              <a:rPr lang="ar-SA">
                <a:solidFill>
                  <a:schemeClr val="bg2"/>
                </a:solidFill>
                <a:cs typeface="Times New Roman" pitchFamily="18" charset="0"/>
              </a:rPr>
              <a:t>- آب و مایع دیالیز باید حداقل ماهانه یکبار از نظر بیولوژیکی بررسی شوند. توصیه می شود که سطح آلودگی میکروبی در آبی که برای تهیه </a:t>
            </a:r>
            <a:r>
              <a:rPr lang="fa-IR">
                <a:solidFill>
                  <a:schemeClr val="bg2"/>
                </a:solidFill>
                <a:cs typeface="Times New Roman" pitchFamily="18" charset="0"/>
              </a:rPr>
              <a:t>محلول</a:t>
            </a:r>
            <a:r>
              <a:rPr lang="ar-SA">
                <a:solidFill>
                  <a:schemeClr val="bg2"/>
                </a:solidFill>
                <a:cs typeface="Times New Roman" pitchFamily="18" charset="0"/>
              </a:rPr>
              <a:t> دیالیز مورد مصرف قرار می گیرد از </a:t>
            </a:r>
            <a:r>
              <a:rPr lang="en-US">
                <a:solidFill>
                  <a:schemeClr val="bg2"/>
                </a:solidFill>
                <a:cs typeface="Times New Roman" pitchFamily="18" charset="0"/>
              </a:rPr>
              <a:t>cfu/ml</a:t>
            </a:r>
            <a:r>
              <a:rPr lang="fa-IR">
                <a:solidFill>
                  <a:schemeClr val="bg2"/>
                </a:solidFill>
                <a:cs typeface="Times New Roman" pitchFamily="18" charset="0"/>
              </a:rPr>
              <a:t> 200</a:t>
            </a:r>
            <a:r>
              <a:rPr lang="en-US">
                <a:solidFill>
                  <a:schemeClr val="bg2"/>
                </a:solidFill>
                <a:cs typeface="Times New Roman" pitchFamily="18" charset="0"/>
              </a:rPr>
              <a:t> </a:t>
            </a:r>
            <a:r>
              <a:rPr lang="ar-SA">
                <a:solidFill>
                  <a:schemeClr val="bg2"/>
                </a:solidFill>
                <a:cs typeface="Times New Roman" pitchFamily="18" charset="0"/>
              </a:rPr>
              <a:t>و میزان آلودگی مایع دیالیز از </a:t>
            </a:r>
            <a:r>
              <a:rPr lang="en-US">
                <a:solidFill>
                  <a:schemeClr val="bg2"/>
                </a:solidFill>
                <a:cs typeface="Times New Roman" pitchFamily="18" charset="0"/>
              </a:rPr>
              <a:t>cfu/ml</a:t>
            </a:r>
            <a:r>
              <a:rPr lang="fa-IR">
                <a:solidFill>
                  <a:schemeClr val="bg2"/>
                </a:solidFill>
                <a:cs typeface="Times New Roman" pitchFamily="18" charset="0"/>
              </a:rPr>
              <a:t> </a:t>
            </a:r>
            <a:r>
              <a:rPr lang="ar-SA">
                <a:solidFill>
                  <a:schemeClr val="bg2"/>
                </a:solidFill>
                <a:cs typeface="Times New Roman" pitchFamily="18" charset="0"/>
              </a:rPr>
              <a:t>2000 تجاوز نکند. نمونه آب باید در نقطه ای که حدالمقدور نزدیک محل ورود آب به کنسانتره مایع دیالیز باشد جمع آوری گردد. اگر شمارش باکتریها بیشتر از </a:t>
            </a:r>
            <a:r>
              <a:rPr lang="en-US">
                <a:solidFill>
                  <a:schemeClr val="bg2"/>
                </a:solidFill>
                <a:cs typeface="Times New Roman" pitchFamily="18" charset="0"/>
              </a:rPr>
              <a:t>cfu/ml </a:t>
            </a:r>
            <a:r>
              <a:rPr lang="fa-IR">
                <a:solidFill>
                  <a:schemeClr val="bg2"/>
                </a:solidFill>
                <a:cs typeface="Times New Roman" pitchFamily="18" charset="0"/>
              </a:rPr>
              <a:t>200</a:t>
            </a:r>
            <a:r>
              <a:rPr lang="ar-SA">
                <a:solidFill>
                  <a:schemeClr val="bg2"/>
                </a:solidFill>
                <a:cs typeface="Times New Roman" pitchFamily="18" charset="0"/>
              </a:rPr>
              <a:t> باشد و یا اگر روش گندزدایی تغییر کند شمارش باکتریال باید در فواصل کوتاهتری انجام شود.</a:t>
            </a:r>
            <a:r>
              <a:rPr lang="fa-IR">
                <a:solidFill>
                  <a:schemeClr val="bg2"/>
                </a:solidFill>
                <a:cs typeface="Times New Roman" pitchFamily="18" charset="0"/>
              </a:rPr>
              <a:t> </a:t>
            </a:r>
            <a:endParaRPr lang="ar-SA">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2434"/>
                                        </p:tgtEl>
                                        <p:attrNameLst>
                                          <p:attrName>style.visibility</p:attrName>
                                        </p:attrNameLst>
                                      </p:cBhvr>
                                      <p:to>
                                        <p:strVal val="visible"/>
                                      </p:to>
                                    </p:set>
                                    <p:animEffect transition="in" filter="fade">
                                      <p:cBhvr>
                                        <p:cTn id="7" dur="2000"/>
                                        <p:tgtEl>
                                          <p:spTgt spid="402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ChangeArrowheads="1"/>
          </p:cNvSpPr>
          <p:nvPr/>
        </p:nvSpPr>
        <p:spPr bwMode="auto">
          <a:xfrm>
            <a:off x="457200" y="609600"/>
            <a:ext cx="7912100" cy="532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lnSpc>
                <a:spcPct val="200000"/>
              </a:lnSpc>
            </a:pPr>
            <a:r>
              <a:rPr lang="ar-SA" sz="2800" b="1">
                <a:solidFill>
                  <a:srgbClr val="000099"/>
                </a:solidFill>
                <a:cs typeface="Times New Roman" pitchFamily="18" charset="0"/>
              </a:rPr>
              <a:t>دستگاه همودیالیز :</a:t>
            </a:r>
            <a:endParaRPr lang="en-US" sz="2800" b="1">
              <a:solidFill>
                <a:srgbClr val="000099"/>
              </a:solidFill>
              <a:cs typeface="Times New Roman" pitchFamily="18" charset="0"/>
            </a:endParaRPr>
          </a:p>
          <a:p>
            <a:pPr algn="just" rtl="1">
              <a:lnSpc>
                <a:spcPct val="200000"/>
              </a:lnSpc>
            </a:pPr>
            <a:r>
              <a:rPr lang="ar-SA">
                <a:solidFill>
                  <a:schemeClr val="bg2"/>
                </a:solidFill>
                <a:cs typeface="Times New Roman" pitchFamily="18" charset="0"/>
              </a:rPr>
              <a:t>دستگاههای دیالیز باید حتما بعد از هر بار دیالیز با یک ماده ضد عفونی کننده، </a:t>
            </a:r>
            <a:r>
              <a:rPr lang="fa-IR">
                <a:solidFill>
                  <a:schemeClr val="bg2"/>
                </a:solidFill>
                <a:cs typeface="Times New Roman" pitchFamily="18" charset="0"/>
              </a:rPr>
              <a:t> </a:t>
            </a:r>
            <a:r>
              <a:rPr lang="ar-SA">
                <a:solidFill>
                  <a:schemeClr val="bg2"/>
                </a:solidFill>
                <a:cs typeface="Times New Roman" pitchFamily="18" charset="0"/>
              </a:rPr>
              <a:t>ضد عفونی شوند واگر جهت انجام دیالیز از محلول بیکربنات استفاده می شود این مواد باید حتما دارای خاصیت </a:t>
            </a:r>
            <a:r>
              <a:rPr lang="en-US">
                <a:solidFill>
                  <a:schemeClr val="bg2"/>
                </a:solidFill>
                <a:cs typeface="Times New Roman" pitchFamily="18" charset="0"/>
              </a:rPr>
              <a:t>Decalcification </a:t>
            </a:r>
            <a:r>
              <a:rPr lang="fa-IR">
                <a:solidFill>
                  <a:schemeClr val="bg2"/>
                </a:solidFill>
                <a:cs typeface="Times New Roman" pitchFamily="18" charset="0"/>
              </a:rPr>
              <a:t> </a:t>
            </a:r>
            <a:r>
              <a:rPr lang="ar-SA">
                <a:solidFill>
                  <a:schemeClr val="bg2"/>
                </a:solidFill>
                <a:cs typeface="Times New Roman" pitchFamily="18" charset="0"/>
              </a:rPr>
              <a:t>هم باشند.</a:t>
            </a:r>
            <a:endParaRPr lang="en-US">
              <a:solidFill>
                <a:schemeClr val="bg2"/>
              </a:solidFill>
              <a:cs typeface="Times New Roman" pitchFamily="18" charset="0"/>
            </a:endParaRPr>
          </a:p>
          <a:p>
            <a:pPr algn="just" rtl="1">
              <a:lnSpc>
                <a:spcPct val="200000"/>
              </a:lnSpc>
            </a:pPr>
            <a:r>
              <a:rPr lang="ar-SA">
                <a:solidFill>
                  <a:schemeClr val="bg2"/>
                </a:solidFill>
                <a:cs typeface="Times New Roman" pitchFamily="18" charset="0"/>
              </a:rPr>
              <a:t>بنابراین بر اساس نوع محلول مورد استفاده در هنگام همودیالیز، زمان شستشو، مراحل شستشو و درجه حرارت هنگام شستشو نوع ماده گند زدا انتخاب می شود.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08578"/>
                                        </p:tgtEl>
                                        <p:attrNameLst>
                                          <p:attrName>style.visibility</p:attrName>
                                        </p:attrNameLst>
                                      </p:cBhvr>
                                      <p:to>
                                        <p:strVal val="visible"/>
                                      </p:to>
                                    </p:set>
                                    <p:animEffect transition="in" filter="fade">
                                      <p:cBhvr>
                                        <p:cTn id="7" dur="1000"/>
                                        <p:tgtEl>
                                          <p:spTgt spid="408578"/>
                                        </p:tgtEl>
                                      </p:cBhvr>
                                    </p:animEffect>
                                    <p:anim calcmode="lin" valueType="num">
                                      <p:cBhvr>
                                        <p:cTn id="8" dur="1000" fill="hold"/>
                                        <p:tgtEl>
                                          <p:spTgt spid="408578"/>
                                        </p:tgtEl>
                                        <p:attrNameLst>
                                          <p:attrName>ppt_x</p:attrName>
                                        </p:attrNameLst>
                                      </p:cBhvr>
                                      <p:tavLst>
                                        <p:tav tm="0">
                                          <p:val>
                                            <p:strVal val="#ppt_x"/>
                                          </p:val>
                                        </p:tav>
                                        <p:tav tm="100000">
                                          <p:val>
                                            <p:strVal val="#ppt_x"/>
                                          </p:val>
                                        </p:tav>
                                      </p:tavLst>
                                    </p:anim>
                                    <p:anim calcmode="lin" valueType="num">
                                      <p:cBhvr>
                                        <p:cTn id="9" dur="900" decel="100000" fill="hold"/>
                                        <p:tgtEl>
                                          <p:spTgt spid="40857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857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2" name="Rectangle 4"/>
          <p:cNvSpPr>
            <a:spLocks noChangeArrowheads="1"/>
          </p:cNvSpPr>
          <p:nvPr/>
        </p:nvSpPr>
        <p:spPr bwMode="auto">
          <a:xfrm>
            <a:off x="685800" y="46038"/>
            <a:ext cx="8077200" cy="490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tabLst>
                <a:tab pos="457200" algn="l"/>
              </a:tabLst>
            </a:pPr>
            <a:r>
              <a:rPr lang="ar-SA" sz="2800" b="1">
                <a:solidFill>
                  <a:srgbClr val="003366"/>
                </a:solidFill>
                <a:cs typeface="Times New Roman" pitchFamily="18" charset="0"/>
              </a:rPr>
              <a:t>الف: شستشوی سطوح ماشین همودیالیز:</a:t>
            </a:r>
            <a:endParaRPr lang="en-US" sz="2800" b="1">
              <a:solidFill>
                <a:srgbClr val="003366"/>
              </a:solidFill>
              <a:cs typeface="Times New Roman" pitchFamily="18" charset="0"/>
            </a:endParaRPr>
          </a:p>
          <a:p>
            <a:pPr algn="just" rtl="1">
              <a:tabLst>
                <a:tab pos="457200" algn="l"/>
              </a:tabLst>
            </a:pPr>
            <a:r>
              <a:rPr lang="ar-SA">
                <a:solidFill>
                  <a:schemeClr val="bg2"/>
                </a:solidFill>
                <a:cs typeface="Times New Roman" pitchFamily="18" charset="0"/>
              </a:rPr>
              <a:t>-  باید جهت ضد عفوني و تميز نمودن سطح خارجي ماشين هاي همودياليز طبق دستورالعمل سازنده اقدام گردد. بعنوان مثال بايد براي ماشينهاي همودياليز با يك ماده پاك كننده و ضد عفوني كننده فعال كه داراي 5% سورفاكتانت آمفوليتيك (</a:t>
            </a:r>
            <a:r>
              <a:rPr lang="en-US" sz="2000">
                <a:solidFill>
                  <a:schemeClr val="bg2"/>
                </a:solidFill>
                <a:cs typeface="Times New Roman" pitchFamily="18" charset="0"/>
              </a:rPr>
              <a:t>Amphlytic surfactant</a:t>
            </a:r>
            <a:r>
              <a:rPr lang="ar-SA" sz="2000">
                <a:solidFill>
                  <a:schemeClr val="bg2"/>
                </a:solidFill>
                <a:cs typeface="Times New Roman" pitchFamily="18" charset="0"/>
              </a:rPr>
              <a:t>)</a:t>
            </a:r>
            <a:r>
              <a:rPr lang="ar-SA">
                <a:solidFill>
                  <a:schemeClr val="bg2"/>
                </a:solidFill>
                <a:cs typeface="Times New Roman" pitchFamily="18" charset="0"/>
              </a:rPr>
              <a:t> و حدود 48% الكل باشد و يا از اتانول 70 درصد يا ايزوپروپانول 60 درصد استفاده كنيد. اخیرا از از ترکیبات الکلی مانند </a:t>
            </a:r>
            <a:r>
              <a:rPr lang="en-US" sz="2000">
                <a:solidFill>
                  <a:schemeClr val="bg2"/>
                </a:solidFill>
                <a:cs typeface="Times New Roman" pitchFamily="18" charset="0"/>
              </a:rPr>
              <a:t>Solarsept</a:t>
            </a:r>
            <a:r>
              <a:rPr lang="ar-SA">
                <a:solidFill>
                  <a:schemeClr val="bg2"/>
                </a:solidFill>
                <a:cs typeface="Times New Roman" pitchFamily="18" charset="0"/>
              </a:rPr>
              <a:t> یا</a:t>
            </a:r>
            <a:r>
              <a:rPr lang="en-US" sz="2000">
                <a:solidFill>
                  <a:schemeClr val="bg2"/>
                </a:solidFill>
                <a:cs typeface="Times New Roman" pitchFamily="18" charset="0"/>
              </a:rPr>
              <a:t>Bacillol</a:t>
            </a:r>
            <a:r>
              <a:rPr lang="en-US">
                <a:solidFill>
                  <a:schemeClr val="bg2"/>
                </a:solidFill>
                <a:cs typeface="Times New Roman" pitchFamily="18" charset="0"/>
              </a:rPr>
              <a:t> AF </a:t>
            </a:r>
            <a:r>
              <a:rPr lang="fa-IR">
                <a:solidFill>
                  <a:schemeClr val="bg2"/>
                </a:solidFill>
                <a:cs typeface="Times New Roman" pitchFamily="18" charset="0"/>
              </a:rPr>
              <a:t> </a:t>
            </a:r>
            <a:r>
              <a:rPr lang="ar-SA">
                <a:solidFill>
                  <a:schemeClr val="bg2"/>
                </a:solidFill>
                <a:cs typeface="Times New Roman" pitchFamily="18" charset="0"/>
              </a:rPr>
              <a:t>و اسپری </a:t>
            </a:r>
            <a:r>
              <a:rPr lang="en-US" sz="2000">
                <a:solidFill>
                  <a:schemeClr val="bg2"/>
                </a:solidFill>
                <a:cs typeface="Times New Roman" pitchFamily="18" charset="0"/>
              </a:rPr>
              <a:t>Frekaderm</a:t>
            </a:r>
            <a:r>
              <a:rPr lang="ar-SA">
                <a:solidFill>
                  <a:schemeClr val="bg2"/>
                </a:solidFill>
                <a:cs typeface="Times New Roman" pitchFamily="18" charset="0"/>
              </a:rPr>
              <a:t> استفاده می شود که 80% آن حاوی اتانول می باشد که به دلیل داشتن ماده فنل و خاصیت کارسینوژنی این ماده نباید در معرض پوست بدن قرار گیرد. </a:t>
            </a:r>
            <a:endParaRPr lang="en-US">
              <a:solidFill>
                <a:schemeClr val="bg2"/>
              </a:solidFill>
              <a:cs typeface="Times New Roman" pitchFamily="18" charset="0"/>
            </a:endParaRPr>
          </a:p>
          <a:p>
            <a:pPr algn="just" rtl="1">
              <a:tabLst>
                <a:tab pos="457200" algn="l"/>
              </a:tabLst>
            </a:pPr>
            <a:r>
              <a:rPr lang="fa-IR">
                <a:solidFill>
                  <a:schemeClr val="bg2"/>
                </a:solidFill>
                <a:cs typeface="Times New Roman" pitchFamily="18" charset="0"/>
              </a:rPr>
              <a:t>شستشوی  سطح  دستگاه دیالیز را می توان با محلول 5/0 درصد  بلیچ  ( یک قسمت بلیچ 5/0 درصد و 9 قسمت آب ) انجام داد.</a:t>
            </a:r>
            <a:endParaRPr lang="ar-SA">
              <a:solidFill>
                <a:schemeClr val="bg2"/>
              </a:solidFill>
              <a:cs typeface="Times New Roman" pitchFamily="18" charset="0"/>
            </a:endParaRPr>
          </a:p>
          <a:p>
            <a:pPr algn="just" rtl="1">
              <a:tabLst>
                <a:tab pos="457200" algn="l"/>
              </a:tabLst>
            </a:pPr>
            <a:r>
              <a:rPr lang="fa-IR">
                <a:solidFill>
                  <a:schemeClr val="bg2"/>
                </a:solidFill>
                <a:cs typeface="Times New Roman" pitchFamily="18" charset="0"/>
              </a:rPr>
              <a:t>شستشوی کانکتورهای فیلتر پس از هر دیالیز ، با محلول 1/0درصد بلیچ</a:t>
            </a:r>
            <a:r>
              <a:rPr lang="en-US">
                <a:solidFill>
                  <a:schemeClr val="bg2"/>
                </a:solidFill>
                <a:cs typeface="Times New Roman" pitchFamily="18" charset="0"/>
              </a:rPr>
              <a:t> </a:t>
            </a:r>
            <a:r>
              <a:rPr lang="fa-IR">
                <a:solidFill>
                  <a:schemeClr val="bg2"/>
                </a:solidFill>
                <a:cs typeface="Times New Roman" pitchFamily="18" charset="0"/>
              </a:rPr>
              <a:t>انجام شود.</a:t>
            </a:r>
          </a:p>
        </p:txBody>
      </p:sp>
      <p:sp>
        <p:nvSpPr>
          <p:cNvPr id="432133" name="Rectangle 5"/>
          <p:cNvSpPr>
            <a:spLocks noChangeArrowheads="1"/>
          </p:cNvSpPr>
          <p:nvPr/>
        </p:nvSpPr>
        <p:spPr bwMode="auto">
          <a:xfrm>
            <a:off x="609600" y="5105400"/>
            <a:ext cx="82296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rtl="1"/>
            <a:r>
              <a:rPr lang="ar-SA">
                <a:solidFill>
                  <a:schemeClr val="bg2"/>
                </a:solidFill>
                <a:cs typeface="Times New Roman" pitchFamily="18" charset="0"/>
              </a:rPr>
              <a:t>سطح</a:t>
            </a:r>
            <a:r>
              <a:rPr lang="en-US">
                <a:solidFill>
                  <a:schemeClr val="bg2"/>
                </a:solidFill>
                <a:cs typeface="Times New Roman" pitchFamily="18" charset="0"/>
              </a:rPr>
              <a:t>LCD</a:t>
            </a:r>
            <a:r>
              <a:rPr lang="ar-SA">
                <a:solidFill>
                  <a:schemeClr val="bg2"/>
                </a:solidFill>
                <a:cs typeface="Times New Roman" pitchFamily="18" charset="0"/>
              </a:rPr>
              <a:t> دستگاه</a:t>
            </a:r>
            <a:r>
              <a:rPr lang="fa-IR">
                <a:solidFill>
                  <a:schemeClr val="bg2"/>
                </a:solidFill>
                <a:cs typeface="Times New Roman" pitchFamily="18" charset="0"/>
              </a:rPr>
              <a:t> </a:t>
            </a:r>
            <a:r>
              <a:rPr lang="ar-SA">
                <a:solidFill>
                  <a:schemeClr val="bg2"/>
                </a:solidFill>
                <a:cs typeface="Times New Roman" pitchFamily="18" charset="0"/>
              </a:rPr>
              <a:t>را با يك دستمال نم دار پاك كنيد. ساير مايعات ممكن است مواد بكار رفته در سطوح بيروني ماشين را خشك كرده و مواد پلاستيكي را بشكاند و بنابراين نبايد بكار گرفته شود. در مورد قسمت رولر پمپ و سيني فوقاني دستگاه علاوه بر روش فوق مي توان از اتوكلاو جهت استريل نمودن استفاده نمود .</a:t>
            </a:r>
            <a:endParaRPr lang="en-US">
              <a:solidFill>
                <a:schemeClr val="bg2"/>
              </a:solidFill>
              <a:cs typeface="Times New Roman" pitchFamily="18"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32132"/>
                                        </p:tgtEl>
                                        <p:attrNameLst>
                                          <p:attrName>style.visibility</p:attrName>
                                        </p:attrNameLst>
                                      </p:cBhvr>
                                      <p:to>
                                        <p:strVal val="visible"/>
                                      </p:to>
                                    </p:set>
                                    <p:anim calcmode="lin" valueType="num">
                                      <p:cBhvr additive="base">
                                        <p:cTn id="7" dur="1000" fill="hold"/>
                                        <p:tgtEl>
                                          <p:spTgt spid="432132"/>
                                        </p:tgtEl>
                                        <p:attrNameLst>
                                          <p:attrName>ppt_x</p:attrName>
                                        </p:attrNameLst>
                                      </p:cBhvr>
                                      <p:tavLst>
                                        <p:tav tm="0">
                                          <p:val>
                                            <p:strVal val="#ppt_x"/>
                                          </p:val>
                                        </p:tav>
                                        <p:tav tm="100000">
                                          <p:val>
                                            <p:strVal val="#ppt_x"/>
                                          </p:val>
                                        </p:tav>
                                      </p:tavLst>
                                    </p:anim>
                                    <p:anim calcmode="lin" valueType="num">
                                      <p:cBhvr additive="base">
                                        <p:cTn id="8" dur="1000" fill="hold"/>
                                        <p:tgtEl>
                                          <p:spTgt spid="4321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32133"/>
                                        </p:tgtEl>
                                        <p:attrNameLst>
                                          <p:attrName>style.visibility</p:attrName>
                                        </p:attrNameLst>
                                      </p:cBhvr>
                                      <p:to>
                                        <p:strVal val="visible"/>
                                      </p:to>
                                    </p:set>
                                    <p:anim calcmode="lin" valueType="num">
                                      <p:cBhvr additive="base">
                                        <p:cTn id="13" dur="2000" fill="hold"/>
                                        <p:tgtEl>
                                          <p:spTgt spid="432133"/>
                                        </p:tgtEl>
                                        <p:attrNameLst>
                                          <p:attrName>ppt_x</p:attrName>
                                        </p:attrNameLst>
                                      </p:cBhvr>
                                      <p:tavLst>
                                        <p:tav tm="0">
                                          <p:val>
                                            <p:strVal val="#ppt_x"/>
                                          </p:val>
                                        </p:tav>
                                        <p:tav tm="100000">
                                          <p:val>
                                            <p:strVal val="#ppt_x"/>
                                          </p:val>
                                        </p:tav>
                                      </p:tavLst>
                                    </p:anim>
                                    <p:anim calcmode="lin" valueType="num">
                                      <p:cBhvr additive="base">
                                        <p:cTn id="14" dur="2000" fill="hold"/>
                                        <p:tgtEl>
                                          <p:spTgt spid="432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2" grpId="0"/>
      <p:bldP spid="4321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pPr algn="r" rtl="1"/>
            <a:r>
              <a:rPr lang="ar-SA" sz="4000">
                <a:solidFill>
                  <a:srgbClr val="A50021"/>
                </a:solidFill>
                <a:cs typeface="B Titr" pitchFamily="2" charset="-78"/>
              </a:rPr>
              <a:t>دستگاه همودیالیز</a:t>
            </a:r>
            <a:endParaRPr lang="en-US" sz="4000">
              <a:solidFill>
                <a:srgbClr val="A50021"/>
              </a:solidFill>
              <a:cs typeface="B Titr" pitchFamily="2" charset="-78"/>
            </a:endParaRPr>
          </a:p>
        </p:txBody>
      </p:sp>
      <p:sp>
        <p:nvSpPr>
          <p:cNvPr id="438275" name="Rectangle 3"/>
          <p:cNvSpPr>
            <a:spLocks noGrp="1" noChangeArrowheads="1"/>
          </p:cNvSpPr>
          <p:nvPr>
            <p:ph type="body" idx="1"/>
          </p:nvPr>
        </p:nvSpPr>
        <p:spPr/>
        <p:txBody>
          <a:bodyPr/>
          <a:lstStyle/>
          <a:p>
            <a:pPr algn="r" rtl="1"/>
            <a:r>
              <a:rPr lang="ar-SA" sz="3600">
                <a:cs typeface="B Titr" pitchFamily="2" charset="-78"/>
              </a:rPr>
              <a:t>مراحل شستشو دستگاهها شامل</a:t>
            </a:r>
            <a:r>
              <a:rPr lang="fa-IR" sz="3600">
                <a:cs typeface="B Titr" pitchFamily="2" charset="-78"/>
              </a:rPr>
              <a:t>:</a:t>
            </a:r>
          </a:p>
          <a:p>
            <a:pPr lvl="1" algn="r" rtl="1">
              <a:lnSpc>
                <a:spcPct val="150000"/>
              </a:lnSpc>
            </a:pPr>
            <a:r>
              <a:rPr lang="ar-SA" sz="2000">
                <a:cs typeface="B Titr" pitchFamily="2" charset="-78"/>
              </a:rPr>
              <a:t>شستشو با آب ساده</a:t>
            </a:r>
            <a:endParaRPr lang="fa-IR" sz="2000">
              <a:cs typeface="B Titr" pitchFamily="2" charset="-78"/>
            </a:endParaRPr>
          </a:p>
          <a:p>
            <a:pPr lvl="1" algn="r" rtl="1">
              <a:lnSpc>
                <a:spcPct val="150000"/>
              </a:lnSpc>
            </a:pPr>
            <a:r>
              <a:rPr lang="ar-SA" sz="2000">
                <a:cs typeface="B Titr" pitchFamily="2" charset="-78"/>
              </a:rPr>
              <a:t>كشيدن محلول گندزدا</a:t>
            </a:r>
            <a:endParaRPr lang="fa-IR" sz="2000">
              <a:cs typeface="B Titr" pitchFamily="2" charset="-78"/>
            </a:endParaRPr>
          </a:p>
          <a:p>
            <a:pPr lvl="1" algn="r" rtl="1">
              <a:lnSpc>
                <a:spcPct val="150000"/>
              </a:lnSpc>
            </a:pPr>
            <a:r>
              <a:rPr lang="ar-SA" sz="2000">
                <a:cs typeface="B Titr" pitchFamily="2" charset="-78"/>
              </a:rPr>
              <a:t>توقف محلول در داخل دستگاه</a:t>
            </a:r>
            <a:r>
              <a:rPr lang="fa-IR" sz="2000">
                <a:cs typeface="B Titr" pitchFamily="2" charset="-78"/>
              </a:rPr>
              <a:t> (</a:t>
            </a:r>
            <a:r>
              <a:rPr lang="en-US" sz="2000">
                <a:cs typeface="B Titr" pitchFamily="2" charset="-78"/>
              </a:rPr>
              <a:t>  (DWELL Time</a:t>
            </a:r>
            <a:endParaRPr lang="fa-IR" sz="2000">
              <a:cs typeface="B Titr" pitchFamily="2" charset="-78"/>
            </a:endParaRPr>
          </a:p>
          <a:p>
            <a:pPr lvl="1" algn="r" rtl="1">
              <a:lnSpc>
                <a:spcPct val="150000"/>
              </a:lnSpc>
            </a:pPr>
            <a:r>
              <a:rPr lang="ar-SA" sz="2000">
                <a:cs typeface="B Titr" pitchFamily="2" charset="-78"/>
              </a:rPr>
              <a:t>سيركوليشن محلول</a:t>
            </a:r>
            <a:endParaRPr lang="en-US" sz="2000">
              <a:cs typeface="B Titr" pitchFamily="2" charset="-78"/>
            </a:endParaRPr>
          </a:p>
          <a:p>
            <a:pPr lvl="1" algn="r" rtl="1">
              <a:lnSpc>
                <a:spcPct val="150000"/>
              </a:lnSpc>
            </a:pPr>
            <a:r>
              <a:rPr lang="fa-IR" sz="2000">
                <a:cs typeface="B Titr" pitchFamily="2" charset="-78"/>
              </a:rPr>
              <a:t>آ</a:t>
            </a:r>
            <a:r>
              <a:rPr lang="ar-SA" sz="2000">
                <a:cs typeface="B Titr" pitchFamily="2" charset="-78"/>
              </a:rPr>
              <a:t>بكشي</a:t>
            </a:r>
            <a:endParaRPr lang="en-US" sz="2000">
              <a:cs typeface="B Titr" pitchFamily="2" charset="-78"/>
            </a:endParaRPr>
          </a:p>
        </p:txBody>
      </p:sp>
    </p:spTree>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391400" cy="762000"/>
          </a:xfrm>
        </p:spPr>
        <p:txBody>
          <a:bodyPr/>
          <a:lstStyle/>
          <a:p>
            <a:r>
              <a:rPr lang="fa-IR" sz="2400" dirty="0" smtClean="0">
                <a:solidFill>
                  <a:srgbClr val="C00000"/>
                </a:solidFill>
              </a:rPr>
              <a:t>احتیاطات استاندارد</a:t>
            </a:r>
            <a:endParaRPr lang="en-US" sz="2400" dirty="0">
              <a:solidFill>
                <a:srgbClr val="C00000"/>
              </a:solidFill>
            </a:endParaRPr>
          </a:p>
        </p:txBody>
      </p:sp>
      <p:pic>
        <p:nvPicPr>
          <p:cNvPr id="537602" name="Picture 2" descr="C:\Users\Sepehr Commer\Desktop\unnamed (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914400"/>
            <a:ext cx="89154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028104"/>
      </p:ext>
    </p:extLst>
  </p:cSld>
  <p:clrMapOvr>
    <a:masterClrMapping/>
  </p:clrMapOvr>
  <p:transition>
    <p:split orient="ver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ChangeArrowheads="1"/>
          </p:cNvSpPr>
          <p:nvPr/>
        </p:nvSpPr>
        <p:spPr bwMode="auto">
          <a:xfrm>
            <a:off x="838200" y="823913"/>
            <a:ext cx="7834313" cy="365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lnSpc>
                <a:spcPct val="150000"/>
              </a:lnSpc>
            </a:pPr>
            <a:r>
              <a:rPr lang="ar-SA" sz="3600" b="1">
                <a:solidFill>
                  <a:srgbClr val="A50021"/>
                </a:solidFill>
                <a:cs typeface="Times New Roman" pitchFamily="18" charset="0"/>
              </a:rPr>
              <a:t>صافی ها :</a:t>
            </a:r>
            <a:endParaRPr lang="en-US" sz="3600" b="1">
              <a:solidFill>
                <a:srgbClr val="A50021"/>
              </a:solidFill>
              <a:cs typeface="Times New Roman" pitchFamily="18" charset="0"/>
            </a:endParaRPr>
          </a:p>
          <a:p>
            <a:pPr algn="just" rtl="1">
              <a:lnSpc>
                <a:spcPct val="150000"/>
              </a:lnSpc>
            </a:pPr>
            <a:r>
              <a:rPr lang="ar-SA">
                <a:solidFill>
                  <a:schemeClr val="bg2"/>
                </a:solidFill>
                <a:cs typeface="Times New Roman" pitchFamily="18" charset="0"/>
              </a:rPr>
              <a:t>صافی ها معمولا با مایع دیالیز آلودگی شدید پیدا نمی کنند امروزه در مراکز دیالیز به جای استفاده از صافی های صفحه ای </a:t>
            </a:r>
            <a:r>
              <a:rPr lang="en-US">
                <a:solidFill>
                  <a:schemeClr val="bg2"/>
                </a:solidFill>
                <a:cs typeface="Times New Roman" pitchFamily="18" charset="0"/>
              </a:rPr>
              <a:t>plate )</a:t>
            </a:r>
            <a:r>
              <a:rPr lang="fa-IR">
                <a:solidFill>
                  <a:schemeClr val="bg2"/>
                </a:solidFill>
                <a:cs typeface="Times New Roman" pitchFamily="18" charset="0"/>
              </a:rPr>
              <a:t> )</a:t>
            </a:r>
            <a:r>
              <a:rPr lang="ar-SA">
                <a:solidFill>
                  <a:schemeClr val="bg2"/>
                </a:solidFill>
                <a:cs typeface="Times New Roman" pitchFamily="18" charset="0"/>
              </a:rPr>
              <a:t> و یا مارپیچی از الیاف توخالی</a:t>
            </a:r>
            <a:r>
              <a:rPr lang="fa-IR">
                <a:solidFill>
                  <a:schemeClr val="bg2"/>
                </a:solidFill>
                <a:cs typeface="Times New Roman" pitchFamily="18" charset="0"/>
              </a:rPr>
              <a:t>  </a:t>
            </a:r>
            <a:r>
              <a:rPr lang="ar-SA">
                <a:solidFill>
                  <a:schemeClr val="bg2"/>
                </a:solidFill>
                <a:cs typeface="Times New Roman" pitchFamily="18" charset="0"/>
              </a:rPr>
              <a:t>استفاده می کنند که این نوع از صافی ها باعث تشدید آلودگی نمی شوند. در ضمن عدم استفاده مجدد از صافی، خطر انتقال عفونت از این طریق را تا حد زیادی پایین آورده است.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11650"/>
                                        </p:tgtEl>
                                        <p:attrNameLst>
                                          <p:attrName>style.visibility</p:attrName>
                                        </p:attrNameLst>
                                      </p:cBhvr>
                                      <p:to>
                                        <p:strVal val="visible"/>
                                      </p:to>
                                    </p:set>
                                    <p:anim from="(-#ppt_w/2)" to="(#ppt_x)" calcmode="lin" valueType="num">
                                      <p:cBhvr>
                                        <p:cTn id="7" dur="600" fill="hold">
                                          <p:stCondLst>
                                            <p:cond delay="0"/>
                                          </p:stCondLst>
                                        </p:cTn>
                                        <p:tgtEl>
                                          <p:spTgt spid="411650"/>
                                        </p:tgtEl>
                                        <p:attrNameLst>
                                          <p:attrName>ppt_x</p:attrName>
                                        </p:attrNameLst>
                                      </p:cBhvr>
                                    </p:anim>
                                    <p:anim from="0" to="-1.0" calcmode="lin" valueType="num">
                                      <p:cBhvr>
                                        <p:cTn id="8" dur="200" decel="50000" autoRev="1" fill="hold">
                                          <p:stCondLst>
                                            <p:cond delay="600"/>
                                          </p:stCondLst>
                                        </p:cTn>
                                        <p:tgtEl>
                                          <p:spTgt spid="411650"/>
                                        </p:tgtEl>
                                        <p:attrNameLst>
                                          <p:attrName>xshear</p:attrName>
                                        </p:attrNameLst>
                                      </p:cBhvr>
                                    </p:anim>
                                    <p:animScale>
                                      <p:cBhvr>
                                        <p:cTn id="9" dur="200" decel="100000" autoRev="1" fill="hold">
                                          <p:stCondLst>
                                            <p:cond delay="600"/>
                                          </p:stCondLst>
                                        </p:cTn>
                                        <p:tgtEl>
                                          <p:spTgt spid="411650"/>
                                        </p:tgtEl>
                                      </p:cBhvr>
                                      <p:from x="100000" y="100000"/>
                                      <p:to x="80000" y="100000"/>
                                    </p:animScale>
                                    <p:anim by="(#ppt_h/3+#ppt_w*0.1)" calcmode="lin" valueType="num">
                                      <p:cBhvr additive="sum">
                                        <p:cTn id="10" dur="200" decel="100000" autoRev="1" fill="hold">
                                          <p:stCondLst>
                                            <p:cond delay="600"/>
                                          </p:stCondLst>
                                        </p:cTn>
                                        <p:tgtEl>
                                          <p:spTgt spid="41165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ChangeArrowheads="1"/>
          </p:cNvSpPr>
          <p:nvPr/>
        </p:nvSpPr>
        <p:spPr bwMode="auto">
          <a:xfrm>
            <a:off x="381000" y="685800"/>
            <a:ext cx="8534400" cy="593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tabLst>
                <a:tab pos="457200" algn="l"/>
              </a:tabLst>
            </a:pPr>
            <a:r>
              <a:rPr lang="ar-SA" b="1">
                <a:solidFill>
                  <a:srgbClr val="A50021"/>
                </a:solidFill>
                <a:cs typeface="Times New Roman" pitchFamily="18" charset="0"/>
              </a:rPr>
              <a:t>توضيحات تكميلي  و لازم جهت جلوگیری از انتقال عفونت از بیمار به پرسنل و برعکس:</a:t>
            </a:r>
            <a:endParaRPr lang="en-US" b="1">
              <a:solidFill>
                <a:srgbClr val="A50021"/>
              </a:solidFill>
              <a:cs typeface="Times New Roman" pitchFamily="18" charset="0"/>
            </a:endParaRPr>
          </a:p>
          <a:p>
            <a:pPr algn="just" rtl="1">
              <a:tabLst>
                <a:tab pos="457200" algn="l"/>
              </a:tabLst>
            </a:pPr>
            <a:r>
              <a:rPr lang="ar-SA">
                <a:solidFill>
                  <a:schemeClr val="bg2"/>
                </a:solidFill>
                <a:cs typeface="Times New Roman" pitchFamily="18" charset="0"/>
              </a:rPr>
              <a:t>1-  قبل از مراقبت از بيمار بايد انگشتر از دست هاي پرسنل خارج شود .</a:t>
            </a:r>
            <a:endParaRPr lang="en-US">
              <a:solidFill>
                <a:schemeClr val="bg2"/>
              </a:solidFill>
              <a:cs typeface="Times New Roman" pitchFamily="18" charset="0"/>
            </a:endParaRPr>
          </a:p>
          <a:p>
            <a:pPr algn="just" rtl="1">
              <a:tabLst>
                <a:tab pos="457200" algn="l"/>
              </a:tabLst>
            </a:pPr>
            <a:r>
              <a:rPr lang="ar-SA">
                <a:solidFill>
                  <a:schemeClr val="bg2"/>
                </a:solidFill>
                <a:cs typeface="Times New Roman" pitchFamily="18" charset="0"/>
              </a:rPr>
              <a:t>2-  ناخن ها بايد كوتاه و از ناخن مصنوعي استفاده نشود .</a:t>
            </a:r>
            <a:endParaRPr lang="en-US">
              <a:solidFill>
                <a:schemeClr val="bg2"/>
              </a:solidFill>
              <a:cs typeface="Times New Roman" pitchFamily="18" charset="0"/>
            </a:endParaRPr>
          </a:p>
          <a:p>
            <a:pPr algn="just" rtl="1">
              <a:tabLst>
                <a:tab pos="457200" algn="l"/>
              </a:tabLst>
            </a:pPr>
            <a:r>
              <a:rPr lang="ar-SA">
                <a:solidFill>
                  <a:schemeClr val="bg2"/>
                </a:solidFill>
                <a:cs typeface="Times New Roman" pitchFamily="18" charset="0"/>
              </a:rPr>
              <a:t>3-  پوشيدن دستكش به هيچ وجه نبايد جايگزين شستن دستها شود .</a:t>
            </a:r>
            <a:endParaRPr lang="ar-SA" altLang="zh-CN">
              <a:solidFill>
                <a:schemeClr val="bg2"/>
              </a:solidFill>
              <a:cs typeface="Times New Roman" pitchFamily="18" charset="0"/>
            </a:endParaRPr>
          </a:p>
          <a:p>
            <a:pPr algn="just" rtl="1">
              <a:tabLst>
                <a:tab pos="457200" algn="l"/>
              </a:tabLst>
            </a:pPr>
            <a:r>
              <a:rPr lang="ar-SA" altLang="zh-CN">
                <a:solidFill>
                  <a:schemeClr val="bg2"/>
                </a:solidFill>
                <a:cs typeface="Times New Roman" pitchFamily="18" charset="0"/>
              </a:rPr>
              <a:t>4- بايد بازاء هر چهار تخت همودياليز يك كاسه دستشويي (سينك) وجود داشته باشد و براي ناحيه هاي مراقبتي كمتر از 4 تخت نيز بايد حداقل يك كاسه دستشويي جداگانه وجود داشته باشد</a:t>
            </a:r>
            <a:r>
              <a:rPr lang="fa-IR" altLang="zh-CN">
                <a:solidFill>
                  <a:schemeClr val="bg2"/>
                </a:solidFill>
                <a:cs typeface="Times New Roman" pitchFamily="18" charset="0"/>
              </a:rPr>
              <a:t>.</a:t>
            </a:r>
          </a:p>
          <a:p>
            <a:pPr algn="just" rtl="1">
              <a:tabLst>
                <a:tab pos="457200" algn="l"/>
              </a:tabLst>
            </a:pPr>
            <a:r>
              <a:rPr lang="en-US" altLang="zh-CN">
                <a:solidFill>
                  <a:schemeClr val="bg2"/>
                </a:solidFill>
                <a:ea typeface="SimSun" pitchFamily="2" charset="-122"/>
              </a:rPr>
              <a:t> </a:t>
            </a:r>
            <a:r>
              <a:rPr lang="fa-IR" altLang="zh-CN">
                <a:solidFill>
                  <a:schemeClr val="bg2"/>
                </a:solidFill>
                <a:cs typeface="Times New Roman" pitchFamily="18" charset="0"/>
              </a:rPr>
              <a:t>5</a:t>
            </a:r>
            <a:r>
              <a:rPr lang="ar-SA" altLang="zh-CN">
                <a:solidFill>
                  <a:schemeClr val="bg2"/>
                </a:solidFill>
                <a:cs typeface="Times New Roman" pitchFamily="18" charset="0"/>
              </a:rPr>
              <a:t>- در كنار هر كاسه دستشويي امكانات لازم براي خشك كردن دستها بدون ايجاد آلودگي وجود داشته باشد (در صورت امكان حوله يكبار مصرف) .</a:t>
            </a:r>
            <a:endParaRPr lang="fa-IR" altLang="zh-CN">
              <a:solidFill>
                <a:schemeClr val="bg2"/>
              </a:solidFill>
              <a:cs typeface="Times New Roman" pitchFamily="18" charset="0"/>
            </a:endParaRPr>
          </a:p>
          <a:p>
            <a:pPr algn="just" rtl="1">
              <a:tabLst>
                <a:tab pos="457200" algn="l"/>
              </a:tabLst>
            </a:pPr>
            <a:r>
              <a:rPr lang="ar-SA" altLang="zh-CN">
                <a:solidFill>
                  <a:schemeClr val="bg2"/>
                </a:solidFill>
                <a:cs typeface="Times New Roman" pitchFamily="18" charset="0"/>
              </a:rPr>
              <a:t>6- جنب كاسه دستشويي و در همه اتاقهاي مراقبتي و خدماتي ظرف ثابت حاوي بتادین براي ضد عفوني دستها نصب گردد</a:t>
            </a:r>
            <a:r>
              <a:rPr lang="fa-IR" altLang="zh-CN">
                <a:solidFill>
                  <a:schemeClr val="bg2"/>
                </a:solidFill>
                <a:cs typeface="Times New Roman" pitchFamily="18" charset="0"/>
              </a:rPr>
              <a:t>.</a:t>
            </a:r>
          </a:p>
          <a:p>
            <a:pPr algn="just" rtl="1">
              <a:tabLst>
                <a:tab pos="457200" algn="l"/>
              </a:tabLst>
            </a:pPr>
            <a:r>
              <a:rPr lang="fa-IR" altLang="zh-CN">
                <a:solidFill>
                  <a:schemeClr val="bg2"/>
                </a:solidFill>
                <a:cs typeface="Times New Roman" pitchFamily="18" charset="0"/>
              </a:rPr>
              <a:t>7-</a:t>
            </a:r>
            <a:r>
              <a:rPr lang="ar-SA" altLang="zh-CN">
                <a:solidFill>
                  <a:schemeClr val="bg2"/>
                </a:solidFill>
              </a:rPr>
              <a:t> </a:t>
            </a:r>
            <a:r>
              <a:rPr lang="ar-SA" altLang="zh-CN">
                <a:solidFill>
                  <a:schemeClr val="bg2"/>
                </a:solidFill>
                <a:cs typeface="Times New Roman" pitchFamily="18" charset="0"/>
              </a:rPr>
              <a:t>براي مراقبت از بيماري كه احتمال پاشيده شدن يا اسپري شدن خون و يا مايعات دفعي وجود دارد از ماسك محافظ چشم يا صورت استفاده شود .</a:t>
            </a:r>
            <a:r>
              <a:rPr lang="ar-SA" altLang="zh-CN">
                <a:solidFill>
                  <a:schemeClr val="bg2"/>
                </a:solidFill>
                <a:ea typeface="SimSun" pitchFamily="2" charset="-122"/>
              </a:rPr>
              <a:t> </a:t>
            </a:r>
            <a:endParaRPr lang="fa-IR" altLang="zh-CN">
              <a:solidFill>
                <a:schemeClr val="bg2"/>
              </a:solidFill>
              <a:cs typeface="Times New Roman" pitchFamily="18" charset="0"/>
            </a:endParaRPr>
          </a:p>
          <a:p>
            <a:pPr algn="just" rtl="1">
              <a:tabLst>
                <a:tab pos="457200" algn="l"/>
              </a:tabLst>
            </a:pPr>
            <a:r>
              <a:rPr lang="ar-SA" altLang="zh-CN">
                <a:solidFill>
                  <a:schemeClr val="bg2"/>
                </a:solidFill>
                <a:cs typeface="Times New Roman" pitchFamily="18" charset="0"/>
              </a:rPr>
              <a:t>8-  هنگام استفاده ، جمع آوري ، تميز كردن و دفع سوزنها ، اسكالپ و ساير وسايل نوك تيز بايد مراقب بود تا آسيبي به فرد وارد نشود.</a:t>
            </a:r>
            <a:r>
              <a:rPr lang="ar-SA" altLang="zh-CN">
                <a:solidFill>
                  <a:schemeClr val="bg2"/>
                </a:solidFill>
              </a:rPr>
              <a:t> </a:t>
            </a:r>
            <a:endParaRPr lang="en-US" altLang="zh-CN">
              <a:solidFill>
                <a:schemeClr val="bg2"/>
              </a:solidFill>
              <a:ea typeface="SimSun"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17794"/>
                                        </p:tgtEl>
                                        <p:attrNameLst>
                                          <p:attrName>style.visibility</p:attrName>
                                        </p:attrNameLst>
                                      </p:cBhvr>
                                      <p:to>
                                        <p:strVal val="visible"/>
                                      </p:to>
                                    </p:set>
                                    <p:anim calcmode="lin" valueType="num">
                                      <p:cBhvr additive="base">
                                        <p:cTn id="7" dur="5000" fill="hold"/>
                                        <p:tgtEl>
                                          <p:spTgt spid="417794"/>
                                        </p:tgtEl>
                                        <p:attrNameLst>
                                          <p:attrName>ppt_x</p:attrName>
                                        </p:attrNameLst>
                                      </p:cBhvr>
                                      <p:tavLst>
                                        <p:tav tm="0">
                                          <p:val>
                                            <p:strVal val="#ppt_x"/>
                                          </p:val>
                                        </p:tav>
                                        <p:tav tm="100000">
                                          <p:val>
                                            <p:strVal val="#ppt_x"/>
                                          </p:val>
                                        </p:tav>
                                      </p:tavLst>
                                    </p:anim>
                                    <p:anim calcmode="lin" valueType="num">
                                      <p:cBhvr additive="base">
                                        <p:cTn id="8" dur="5000" fill="hold"/>
                                        <p:tgtEl>
                                          <p:spTgt spid="417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79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ChangeArrowheads="1"/>
          </p:cNvSpPr>
          <p:nvPr/>
        </p:nvSpPr>
        <p:spPr bwMode="auto">
          <a:xfrm>
            <a:off x="762000" y="1066800"/>
            <a:ext cx="8094663" cy="564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eaLnBrk="1" hangingPunct="1">
              <a:tabLst>
                <a:tab pos="457200" algn="l"/>
              </a:tabLst>
            </a:pPr>
            <a:r>
              <a:rPr lang="ar-SA">
                <a:solidFill>
                  <a:schemeClr val="bg2"/>
                </a:solidFill>
                <a:cs typeface="Times New Roman" pitchFamily="18" charset="0"/>
              </a:rPr>
              <a:t>9- بايد كارگران شاغل در بخش دياليز بويژه كارگران مسئول نظافت و جمع آوري زباله ها را در خصوص خطر فرو رفتن سوزنها و اشياء نوك تيز مصرف شده و نحوه دفع آنها آموزش داد .</a:t>
            </a:r>
            <a:endParaRPr lang="fa-IR">
              <a:solidFill>
                <a:schemeClr val="bg2"/>
              </a:solidFill>
              <a:cs typeface="Times New Roman" pitchFamily="18" charset="0"/>
            </a:endParaRPr>
          </a:p>
          <a:p>
            <a:pPr algn="just" rtl="1">
              <a:tabLst>
                <a:tab pos="457200" algn="l"/>
              </a:tabLst>
            </a:pPr>
            <a:r>
              <a:rPr lang="fa-IR">
                <a:solidFill>
                  <a:schemeClr val="bg2"/>
                </a:solidFill>
                <a:cs typeface="Times New Roman" pitchFamily="18" charset="0"/>
              </a:rPr>
              <a:t>10- در حین کار با دستکش به تلفن جواب ندهید .</a:t>
            </a:r>
          </a:p>
          <a:p>
            <a:pPr algn="just" rtl="1">
              <a:tabLst>
                <a:tab pos="457200" algn="l"/>
              </a:tabLst>
            </a:pPr>
            <a:r>
              <a:rPr lang="fa-IR">
                <a:solidFill>
                  <a:schemeClr val="bg2"/>
                </a:solidFill>
                <a:cs typeface="Times New Roman" pitchFamily="18" charset="0"/>
              </a:rPr>
              <a:t>11- در حین احیاء تنفس  دهان به دهان ندهید.</a:t>
            </a:r>
          </a:p>
          <a:p>
            <a:pPr algn="just" rtl="1">
              <a:tabLst>
                <a:tab pos="457200" algn="l"/>
              </a:tabLst>
            </a:pPr>
            <a:r>
              <a:rPr lang="fa-IR">
                <a:solidFill>
                  <a:schemeClr val="bg2"/>
                </a:solidFill>
                <a:cs typeface="Times New Roman" pitchFamily="18" charset="0"/>
              </a:rPr>
              <a:t>12- از کشیدن سیگار و خوردن و آشامیدن در بخش خودداری نمائید .</a:t>
            </a:r>
          </a:p>
          <a:p>
            <a:pPr algn="just" rtl="1">
              <a:tabLst>
                <a:tab pos="457200" algn="l"/>
              </a:tabLst>
            </a:pPr>
            <a:r>
              <a:rPr lang="fa-IR">
                <a:solidFill>
                  <a:schemeClr val="bg2"/>
                </a:solidFill>
                <a:cs typeface="Times New Roman" pitchFamily="18" charset="0"/>
              </a:rPr>
              <a:t>13- مواد ضدعفونی کننده می بایست مرتب تعویض شود .</a:t>
            </a:r>
          </a:p>
          <a:p>
            <a:pPr algn="just" rtl="1">
              <a:tabLst>
                <a:tab pos="457200" algn="l"/>
              </a:tabLst>
            </a:pPr>
            <a:r>
              <a:rPr lang="fa-IR">
                <a:solidFill>
                  <a:schemeClr val="bg2"/>
                </a:solidFill>
                <a:cs typeface="Times New Roman" pitchFamily="18" charset="0"/>
              </a:rPr>
              <a:t>14- شلوغی بخش و تردد بیش از حد را کنترل نمائید .</a:t>
            </a:r>
          </a:p>
          <a:p>
            <a:pPr algn="just" rtl="1">
              <a:tabLst>
                <a:tab pos="457200" algn="l"/>
              </a:tabLst>
            </a:pPr>
            <a:r>
              <a:rPr lang="fa-IR">
                <a:solidFill>
                  <a:schemeClr val="bg2"/>
                </a:solidFill>
                <a:cs typeface="Times New Roman" pitchFamily="18" charset="0"/>
              </a:rPr>
              <a:t>15- یکی از لوازم منتقل کننده عفونت خودکار شماست .</a:t>
            </a:r>
          </a:p>
          <a:p>
            <a:pPr algn="just" rtl="1" eaLnBrk="1" hangingPunct="1">
              <a:spcBef>
                <a:spcPct val="20000"/>
              </a:spcBef>
              <a:buClr>
                <a:schemeClr val="hlink"/>
              </a:buClr>
              <a:tabLst>
                <a:tab pos="457200" algn="l"/>
              </a:tabLst>
            </a:pPr>
            <a:r>
              <a:rPr lang="fa-IR">
                <a:solidFill>
                  <a:schemeClr val="bg2"/>
                </a:solidFill>
                <a:cs typeface="Times New Roman" pitchFamily="18" charset="0"/>
              </a:rPr>
              <a:t>18- فیلترهایی که در سر راه ورید و شریان بکار می رود باید یکبار</a:t>
            </a:r>
            <a:r>
              <a:rPr lang="fa-IR" sz="2000">
                <a:solidFill>
                  <a:schemeClr val="bg2"/>
                </a:solidFill>
                <a:cs typeface="B Yagut" pitchFamily="2" charset="-78"/>
              </a:rPr>
              <a:t> </a:t>
            </a:r>
            <a:r>
              <a:rPr lang="fa-IR">
                <a:solidFill>
                  <a:schemeClr val="bg2"/>
                </a:solidFill>
                <a:cs typeface="Times New Roman" pitchFamily="18" charset="0"/>
              </a:rPr>
              <a:t>مصرف</a:t>
            </a:r>
            <a:r>
              <a:rPr lang="fa-IR" b="1">
                <a:solidFill>
                  <a:schemeClr val="bg2"/>
                </a:solidFill>
                <a:cs typeface="Times New Roman" pitchFamily="18" charset="0"/>
              </a:rPr>
              <a:t> </a:t>
            </a:r>
            <a:r>
              <a:rPr lang="fa-IR">
                <a:solidFill>
                  <a:schemeClr val="bg2"/>
                </a:solidFill>
                <a:cs typeface="Times New Roman" pitchFamily="18" charset="0"/>
              </a:rPr>
              <a:t>باشد .</a:t>
            </a:r>
          </a:p>
          <a:p>
            <a:pPr algn="just" rtl="1">
              <a:tabLst>
                <a:tab pos="457200" algn="l"/>
              </a:tabLst>
            </a:pPr>
            <a:r>
              <a:rPr lang="fa-IR">
                <a:solidFill>
                  <a:schemeClr val="bg2"/>
                </a:solidFill>
                <a:cs typeface="Times New Roman" pitchFamily="18" charset="0"/>
              </a:rPr>
              <a:t>17- داروها در هر اتاق بصورت متمرکز و مشخص قرار گیرد. </a:t>
            </a:r>
          </a:p>
          <a:p>
            <a:pPr algn="just" rtl="1">
              <a:tabLst>
                <a:tab pos="457200" algn="l"/>
              </a:tabLst>
            </a:pPr>
            <a:r>
              <a:rPr lang="fa-IR">
                <a:solidFill>
                  <a:schemeClr val="bg2"/>
                </a:solidFill>
                <a:cs typeface="Times New Roman" pitchFamily="18" charset="0"/>
              </a:rPr>
              <a:t>18- نواحی تمیز و آلوده از یکدیگر جدا باشند .</a:t>
            </a:r>
          </a:p>
          <a:p>
            <a:pPr algn="just" rtl="1">
              <a:tabLst>
                <a:tab pos="457200" algn="l"/>
              </a:tabLst>
            </a:pPr>
            <a:r>
              <a:rPr lang="fa-IR">
                <a:solidFill>
                  <a:schemeClr val="bg2"/>
                </a:solidFill>
                <a:cs typeface="Times New Roman" pitchFamily="18" charset="0"/>
              </a:rPr>
              <a:t>19- از استفاده مشترک وسائلی مثل فشارسنج ، کلامپ ، و ... پرهیز شود .</a:t>
            </a:r>
          </a:p>
          <a:p>
            <a:pPr algn="just" rtl="1">
              <a:tabLst>
                <a:tab pos="457200" algn="l"/>
              </a:tabLst>
            </a:pPr>
            <a:r>
              <a:rPr lang="fa-IR">
                <a:solidFill>
                  <a:schemeClr val="bg2"/>
                </a:solidFill>
                <a:cs typeface="Times New Roman" pitchFamily="18" charset="0"/>
              </a:rPr>
              <a:t>20- از دستکش مشترک برای بیماران استفاده نشود .</a:t>
            </a:r>
            <a:endParaRPr lang="ar-SA">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6770"/>
                                        </p:tgtEl>
                                        <p:attrNameLst>
                                          <p:attrName>style.visibility</p:attrName>
                                        </p:attrNameLst>
                                      </p:cBhvr>
                                      <p:to>
                                        <p:strVal val="visible"/>
                                      </p:to>
                                    </p:set>
                                    <p:anim calcmode="lin" valueType="num">
                                      <p:cBhvr additive="base">
                                        <p:cTn id="7" dur="500" fill="hold"/>
                                        <p:tgtEl>
                                          <p:spTgt spid="416770"/>
                                        </p:tgtEl>
                                        <p:attrNameLst>
                                          <p:attrName>ppt_x</p:attrName>
                                        </p:attrNameLst>
                                      </p:cBhvr>
                                      <p:tavLst>
                                        <p:tav tm="0">
                                          <p:val>
                                            <p:strVal val="#ppt_x"/>
                                          </p:val>
                                        </p:tav>
                                        <p:tav tm="100000">
                                          <p:val>
                                            <p:strVal val="#ppt_x"/>
                                          </p:val>
                                        </p:tav>
                                      </p:tavLst>
                                    </p:anim>
                                    <p:anim calcmode="lin" valueType="num">
                                      <p:cBhvr additive="base">
                                        <p:cTn id="8" dur="500" fill="hold"/>
                                        <p:tgtEl>
                                          <p:spTgt spid="416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3" name="Rectangle 3"/>
          <p:cNvSpPr>
            <a:spLocks noChangeArrowheads="1"/>
          </p:cNvSpPr>
          <p:nvPr/>
        </p:nvSpPr>
        <p:spPr bwMode="auto">
          <a:xfrm>
            <a:off x="228600" y="0"/>
            <a:ext cx="8686800" cy="661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lnSpc>
                <a:spcPct val="135000"/>
              </a:lnSpc>
            </a:pPr>
            <a:r>
              <a:rPr lang="ar-SA" sz="3200" b="1">
                <a:cs typeface="Times New Roman" pitchFamily="18" charset="0"/>
              </a:rPr>
              <a:t>نمونه گيري و كشت از كف زمين و ساير سطوح:</a:t>
            </a:r>
            <a:endParaRPr lang="fa-IR" sz="3200" b="1">
              <a:cs typeface="Times New Roman" pitchFamily="18" charset="0"/>
            </a:endParaRPr>
          </a:p>
          <a:p>
            <a:pPr algn="just" rtl="1">
              <a:lnSpc>
                <a:spcPct val="135000"/>
              </a:lnSpc>
            </a:pPr>
            <a:r>
              <a:rPr lang="ar-SA">
                <a:solidFill>
                  <a:schemeClr val="bg2"/>
                </a:solidFill>
                <a:cs typeface="Times New Roman" pitchFamily="18" charset="0"/>
              </a:rPr>
              <a:t>شواهدي وجود ندارد كه نشان دهد آلودگي كف زمين يا ميز كنار تخت بيمار (در هر حد و ميزاني) ارتباط مستقيم با افزايش خطر اكتساب عفونت داشته باشد. استانداردهاي ارائه شده (براي قابل قبول بودن ميزان آلودگي كف زمين) صرفاً جهت ارزيابي عمل نظافت مي باشد.</a:t>
            </a:r>
            <a:endParaRPr lang="en-US">
              <a:solidFill>
                <a:schemeClr val="bg2"/>
              </a:solidFill>
              <a:cs typeface="Times New Roman" pitchFamily="18" charset="0"/>
            </a:endParaRPr>
          </a:p>
          <a:p>
            <a:pPr algn="just" rtl="1">
              <a:lnSpc>
                <a:spcPct val="135000"/>
              </a:lnSpc>
            </a:pPr>
            <a:r>
              <a:rPr lang="ar-SA">
                <a:solidFill>
                  <a:schemeClr val="bg2"/>
                </a:solidFill>
                <a:cs typeface="Times New Roman" pitchFamily="18" charset="0"/>
              </a:rPr>
              <a:t>ـ كشت نقاط غيراستريل  (كف زمين، ديوارها و </a:t>
            </a:r>
            <a:r>
              <a:rPr lang="en-US">
                <a:solidFill>
                  <a:schemeClr val="bg2"/>
                </a:solidFill>
                <a:cs typeface="Times New Roman" pitchFamily="18" charset="0"/>
              </a:rPr>
              <a:t>…</a:t>
            </a:r>
            <a:r>
              <a:rPr lang="ar-SA">
                <a:solidFill>
                  <a:schemeClr val="bg2"/>
                </a:solidFill>
                <a:cs typeface="Times New Roman" pitchFamily="18" charset="0"/>
              </a:rPr>
              <a:t>) كه ارتباط واضح و روشني با همه گيري ندارند باعث اتلاف هزينه و نيرو مي شود و اطلاعات غير قابل تفسيري در اختيار مي گذارد. </a:t>
            </a:r>
            <a:endParaRPr lang="fa-IR">
              <a:solidFill>
                <a:schemeClr val="bg2"/>
              </a:solidFill>
              <a:cs typeface="Times New Roman" pitchFamily="18" charset="0"/>
            </a:endParaRPr>
          </a:p>
          <a:p>
            <a:pPr algn="just" rtl="1">
              <a:lnSpc>
                <a:spcPct val="135000"/>
              </a:lnSpc>
            </a:pPr>
            <a:r>
              <a:rPr lang="fa-IR">
                <a:solidFill>
                  <a:schemeClr val="bg2"/>
                </a:solidFill>
                <a:cs typeface="Times New Roman" pitchFamily="18" charset="0"/>
              </a:rPr>
              <a:t>سطوح صندلی ، مبلمان ، و تشک بیماران باید پس از هر شیفت با محلول 5/0 % بلیچ انجام شود .</a:t>
            </a:r>
          </a:p>
          <a:p>
            <a:pPr algn="just" rtl="1">
              <a:lnSpc>
                <a:spcPct val="135000"/>
              </a:lnSpc>
            </a:pPr>
            <a:r>
              <a:rPr lang="fa-IR">
                <a:solidFill>
                  <a:schemeClr val="bg2"/>
                </a:solidFill>
                <a:cs typeface="Times New Roman" pitchFamily="18" charset="0"/>
              </a:rPr>
              <a:t>دیوارها  و  کف  بخش  با   میکرواکفورته و یا  ترالین   می بایست  ضد عفونی گردند .</a:t>
            </a:r>
          </a:p>
          <a:p>
            <a:pPr algn="just" rtl="1">
              <a:lnSpc>
                <a:spcPct val="135000"/>
              </a:lnSpc>
            </a:pPr>
            <a:r>
              <a:rPr lang="fa-IR">
                <a:solidFill>
                  <a:schemeClr val="bg2"/>
                </a:solidFill>
                <a:cs typeface="Times New Roman" pitchFamily="18" charset="0"/>
              </a:rPr>
              <a:t>در صورت ریختن خون روی کف زمین می بایست پروتکل مخصوص اجراء گردد 0</a:t>
            </a:r>
          </a:p>
          <a:p>
            <a:pPr algn="just" rtl="1" eaLnBrk="1" hangingPunct="1">
              <a:spcBef>
                <a:spcPct val="20000"/>
              </a:spcBef>
              <a:buClr>
                <a:schemeClr val="hlink"/>
              </a:buClr>
              <a:buFontTx/>
              <a:buChar char="•"/>
            </a:pPr>
            <a:endParaRPr lang="ar-SA">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30083"/>
                                        </p:tgtEl>
                                        <p:attrNameLst>
                                          <p:attrName>style.visibility</p:attrName>
                                        </p:attrNameLst>
                                      </p:cBhvr>
                                      <p:to>
                                        <p:strVal val="visible"/>
                                      </p:to>
                                    </p:set>
                                    <p:anim calcmode="lin" valueType="num">
                                      <p:cBhvr additive="base">
                                        <p:cTn id="7" dur="2000" fill="hold"/>
                                        <p:tgtEl>
                                          <p:spTgt spid="430083"/>
                                        </p:tgtEl>
                                        <p:attrNameLst>
                                          <p:attrName>ppt_x</p:attrName>
                                        </p:attrNameLst>
                                      </p:cBhvr>
                                      <p:tavLst>
                                        <p:tav tm="0">
                                          <p:val>
                                            <p:strVal val="#ppt_x"/>
                                          </p:val>
                                        </p:tav>
                                        <p:tav tm="100000">
                                          <p:val>
                                            <p:strVal val="#ppt_x"/>
                                          </p:val>
                                        </p:tav>
                                      </p:tavLst>
                                    </p:anim>
                                    <p:anim calcmode="lin" valueType="num">
                                      <p:cBhvr additive="base">
                                        <p:cTn id="8" dur="2000" fill="hold"/>
                                        <p:tgtEl>
                                          <p:spTgt spid="430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2850" name="WordArt 2"/>
          <p:cNvSpPr>
            <a:spLocks noChangeArrowheads="1" noChangeShapeType="1" noTextEdit="1"/>
          </p:cNvSpPr>
          <p:nvPr/>
        </p:nvSpPr>
        <p:spPr bwMode="auto">
          <a:xfrm>
            <a:off x="4572000" y="685800"/>
            <a:ext cx="3362325" cy="64770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سطوح پیشنهادی برای گندزدایی:</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
        <p:nvSpPr>
          <p:cNvPr id="462851" name="Rectangle 3"/>
          <p:cNvSpPr>
            <a:spLocks noChangeArrowheads="1"/>
          </p:cNvSpPr>
          <p:nvPr/>
        </p:nvSpPr>
        <p:spPr bwMode="auto">
          <a:xfrm>
            <a:off x="762000" y="1600200"/>
            <a:ext cx="78486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rtl="1" eaLnBrk="1" hangingPunct="1">
              <a:buFont typeface="Wingdings" pitchFamily="2" charset="2"/>
              <a:buChar char="q"/>
            </a:pPr>
            <a:r>
              <a:rPr lang="fa-IR">
                <a:solidFill>
                  <a:srgbClr val="FF0000"/>
                </a:solidFill>
                <a:cs typeface="Times New Roman" pitchFamily="18" charset="0"/>
              </a:rPr>
              <a:t>سطح خطر پایین:</a:t>
            </a:r>
            <a:r>
              <a:rPr lang="fa-IR"/>
              <a:t> </a:t>
            </a:r>
            <a:r>
              <a:rPr lang="fa-IR">
                <a:solidFill>
                  <a:schemeClr val="bg2"/>
                </a:solidFill>
                <a:cs typeface="Times New Roman" pitchFamily="18" charset="0"/>
              </a:rPr>
              <a:t>وسایلی که در تماس با پوست سالم و نرمال باشند مثل دیوارها و کف. برای این دسته تمیز کردن و خشک نمودن معمولی کفایت می کند.</a:t>
            </a:r>
            <a:endParaRPr lang="ar-SA">
              <a:solidFill>
                <a:schemeClr val="bg2"/>
              </a:solidFill>
              <a:cs typeface="Times New Roman" pitchFamily="18" charset="0"/>
            </a:endParaRPr>
          </a:p>
        </p:txBody>
      </p:sp>
      <p:sp>
        <p:nvSpPr>
          <p:cNvPr id="462852" name="Rectangle 4"/>
          <p:cNvSpPr>
            <a:spLocks noChangeArrowheads="1"/>
          </p:cNvSpPr>
          <p:nvPr/>
        </p:nvSpPr>
        <p:spPr bwMode="auto">
          <a:xfrm>
            <a:off x="838200" y="2971800"/>
            <a:ext cx="77724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rtl="1" eaLnBrk="1" hangingPunct="1">
              <a:buFont typeface="Wingdings" pitchFamily="2" charset="2"/>
              <a:buChar char="q"/>
            </a:pPr>
            <a:r>
              <a:rPr lang="fa-IR">
                <a:solidFill>
                  <a:srgbClr val="FF0000"/>
                </a:solidFill>
                <a:cs typeface="Times New Roman" pitchFamily="18" charset="0"/>
              </a:rPr>
              <a:t>سطح خطر متوسط: </a:t>
            </a:r>
            <a:r>
              <a:rPr lang="fa-IR">
                <a:solidFill>
                  <a:schemeClr val="bg2"/>
                </a:solidFill>
                <a:cs typeface="Times New Roman" pitchFamily="18" charset="0"/>
              </a:rPr>
              <a:t>وسایلی که پوست را سوراخ نمی کند اما در تماس مستقیم با غشاء یا پوست ناسالم است مثل آندوسکوپ. این وسایل ابتدا تمیز و سپس فقط ضد عفونی می گردند.</a:t>
            </a:r>
            <a:endParaRPr lang="ar-SA">
              <a:solidFill>
                <a:schemeClr val="bg2"/>
              </a:solidFill>
              <a:cs typeface="Times New Roman" pitchFamily="18" charset="0"/>
            </a:endParaRPr>
          </a:p>
        </p:txBody>
      </p:sp>
      <p:sp>
        <p:nvSpPr>
          <p:cNvPr id="462853" name="Rectangle 5"/>
          <p:cNvSpPr>
            <a:spLocks noChangeArrowheads="1"/>
          </p:cNvSpPr>
          <p:nvPr/>
        </p:nvSpPr>
        <p:spPr bwMode="auto">
          <a:xfrm>
            <a:off x="685800" y="4419600"/>
            <a:ext cx="8001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rtl="1" eaLnBrk="1" hangingPunct="1">
              <a:buFont typeface="Wingdings" pitchFamily="2" charset="2"/>
              <a:buChar char="q"/>
            </a:pPr>
            <a:r>
              <a:rPr lang="fa-IR">
                <a:solidFill>
                  <a:srgbClr val="FF0000"/>
                </a:solidFill>
                <a:cs typeface="Times New Roman" pitchFamily="18" charset="0"/>
              </a:rPr>
              <a:t>سطح خطر بالا: </a:t>
            </a:r>
            <a:r>
              <a:rPr lang="fa-IR">
                <a:solidFill>
                  <a:schemeClr val="bg2"/>
                </a:solidFill>
                <a:cs typeface="Times New Roman" pitchFamily="18" charset="0"/>
              </a:rPr>
              <a:t>وسایلی که به بافتهای استریل نفوذ می کند شامل حفرات بدن و سیستم عروقی. برای این موارد تمیز کردن و سپس استریلیزاسیون ضروری است.</a:t>
            </a:r>
            <a:endParaRPr lang="ar-SA">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2851"/>
                                        </p:tgtEl>
                                        <p:attrNameLst>
                                          <p:attrName>style.visibility</p:attrName>
                                        </p:attrNameLst>
                                      </p:cBhvr>
                                      <p:to>
                                        <p:strVal val="visible"/>
                                      </p:to>
                                    </p:set>
                                    <p:anim calcmode="lin" valueType="num">
                                      <p:cBhvr additive="base">
                                        <p:cTn id="7" dur="500" fill="hold"/>
                                        <p:tgtEl>
                                          <p:spTgt spid="462851"/>
                                        </p:tgtEl>
                                        <p:attrNameLst>
                                          <p:attrName>ppt_x</p:attrName>
                                        </p:attrNameLst>
                                      </p:cBhvr>
                                      <p:tavLst>
                                        <p:tav tm="0">
                                          <p:val>
                                            <p:strVal val="#ppt_x"/>
                                          </p:val>
                                        </p:tav>
                                        <p:tav tm="100000">
                                          <p:val>
                                            <p:strVal val="#ppt_x"/>
                                          </p:val>
                                        </p:tav>
                                      </p:tavLst>
                                    </p:anim>
                                    <p:anim calcmode="lin" valueType="num">
                                      <p:cBhvr additive="base">
                                        <p:cTn id="8" dur="500" fill="hold"/>
                                        <p:tgtEl>
                                          <p:spTgt spid="4628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62852"/>
                                        </p:tgtEl>
                                        <p:attrNameLst>
                                          <p:attrName>style.visibility</p:attrName>
                                        </p:attrNameLst>
                                      </p:cBhvr>
                                      <p:to>
                                        <p:strVal val="visible"/>
                                      </p:to>
                                    </p:set>
                                    <p:anim calcmode="lin" valueType="num">
                                      <p:cBhvr additive="base">
                                        <p:cTn id="11" dur="500" fill="hold"/>
                                        <p:tgtEl>
                                          <p:spTgt spid="462852"/>
                                        </p:tgtEl>
                                        <p:attrNameLst>
                                          <p:attrName>ppt_x</p:attrName>
                                        </p:attrNameLst>
                                      </p:cBhvr>
                                      <p:tavLst>
                                        <p:tav tm="0">
                                          <p:val>
                                            <p:strVal val="#ppt_x"/>
                                          </p:val>
                                        </p:tav>
                                        <p:tav tm="100000">
                                          <p:val>
                                            <p:strVal val="#ppt_x"/>
                                          </p:val>
                                        </p:tav>
                                      </p:tavLst>
                                    </p:anim>
                                    <p:anim calcmode="lin" valueType="num">
                                      <p:cBhvr additive="base">
                                        <p:cTn id="12" dur="500" fill="hold"/>
                                        <p:tgtEl>
                                          <p:spTgt spid="46285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62853"/>
                                        </p:tgtEl>
                                        <p:attrNameLst>
                                          <p:attrName>style.visibility</p:attrName>
                                        </p:attrNameLst>
                                      </p:cBhvr>
                                      <p:to>
                                        <p:strVal val="visible"/>
                                      </p:to>
                                    </p:set>
                                    <p:anim calcmode="lin" valueType="num">
                                      <p:cBhvr additive="base">
                                        <p:cTn id="15" dur="500" fill="hold"/>
                                        <p:tgtEl>
                                          <p:spTgt spid="462853"/>
                                        </p:tgtEl>
                                        <p:attrNameLst>
                                          <p:attrName>ppt_x</p:attrName>
                                        </p:attrNameLst>
                                      </p:cBhvr>
                                      <p:tavLst>
                                        <p:tav tm="0">
                                          <p:val>
                                            <p:strVal val="#ppt_x"/>
                                          </p:val>
                                        </p:tav>
                                        <p:tav tm="100000">
                                          <p:val>
                                            <p:strVal val="#ppt_x"/>
                                          </p:val>
                                        </p:tav>
                                      </p:tavLst>
                                    </p:anim>
                                    <p:anim calcmode="lin" valueType="num">
                                      <p:cBhvr additive="base">
                                        <p:cTn id="16" dur="500" fill="hold"/>
                                        <p:tgtEl>
                                          <p:spTgt spid="4628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51" grpId="0"/>
      <p:bldP spid="462852" grpId="0"/>
      <p:bldP spid="46285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8514" name="WordArt 2"/>
          <p:cNvSpPr>
            <a:spLocks noChangeArrowheads="1" noChangeShapeType="1" noTextEdit="1"/>
          </p:cNvSpPr>
          <p:nvPr/>
        </p:nvSpPr>
        <p:spPr bwMode="auto">
          <a:xfrm>
            <a:off x="2133600" y="609600"/>
            <a:ext cx="6353175" cy="552450"/>
          </a:xfrm>
          <a:prstGeom prst="rect">
            <a:avLst/>
          </a:prstGeom>
        </p:spPr>
        <p:txBody>
          <a:bodyPr wrap="none" fromWordArt="1">
            <a:prstTxWarp prst="textPlain">
              <a:avLst>
                <a:gd name="adj" fmla="val 50000"/>
              </a:avLst>
            </a:prstTxWarp>
          </a:bodyPr>
          <a:lstStyle/>
          <a:p>
            <a:pPr algn="ctr" rtl="1"/>
            <a:r>
              <a:rPr lang="fa-IR"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rPr>
              <a:t>عوامل فیزیکی و شیمیایی موثر بر قدرت مواد گندزدا</a:t>
            </a:r>
            <a:endParaRPr lang="en-US" sz="3600" kern="10">
              <a:ln w="12700" cap="sq">
                <a:solidFill>
                  <a:srgbClr val="3333CC"/>
                </a:solidFill>
                <a:round/>
                <a:headEnd type="none" w="sm" len="sm"/>
                <a:tailEnd type="none" w="sm" len="sm"/>
              </a:ln>
              <a:solidFill>
                <a:srgbClr val="FF0000">
                  <a:alpha val="50000"/>
                </a:srgbClr>
              </a:solidFill>
              <a:effectLst>
                <a:outerShdw dist="45791" dir="2021404" algn="ctr" rotWithShape="0">
                  <a:srgbClr val="9999FF"/>
                </a:outerShdw>
              </a:effectLst>
              <a:latin typeface="Arial Black"/>
            </a:endParaRPr>
          </a:p>
        </p:txBody>
      </p:sp>
      <p:sp>
        <p:nvSpPr>
          <p:cNvPr id="448515" name="Rectangle 3"/>
          <p:cNvSpPr>
            <a:spLocks noChangeArrowheads="1"/>
          </p:cNvSpPr>
          <p:nvPr/>
        </p:nvSpPr>
        <p:spPr bwMode="auto">
          <a:xfrm>
            <a:off x="990600" y="1752600"/>
            <a:ext cx="73914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rtl="1" eaLnBrk="1" hangingPunct="1">
              <a:buFont typeface="Wingdings" pitchFamily="2" charset="2"/>
              <a:buNone/>
            </a:pPr>
            <a:r>
              <a:rPr lang="fa-IR">
                <a:solidFill>
                  <a:srgbClr val="FF0000"/>
                </a:solidFill>
                <a:cs typeface="Times New Roman" pitchFamily="18" charset="0"/>
              </a:rPr>
              <a:t>1- تعداد و محل میکروارگانیسم ها:</a:t>
            </a:r>
            <a:r>
              <a:rPr lang="fa-IR">
                <a:solidFill>
                  <a:schemeClr val="bg2"/>
                </a:solidFill>
                <a:cs typeface="Times New Roman" pitchFamily="18" charset="0"/>
              </a:rPr>
              <a:t> </a:t>
            </a:r>
          </a:p>
          <a:p>
            <a:pPr rtl="1" eaLnBrk="1" hangingPunct="1">
              <a:buFont typeface="Wingdings" pitchFamily="2" charset="2"/>
              <a:buNone/>
            </a:pPr>
            <a:r>
              <a:rPr lang="fa-IR">
                <a:solidFill>
                  <a:schemeClr val="bg2"/>
                </a:solidFill>
                <a:cs typeface="Times New Roman" pitchFamily="18" charset="0"/>
              </a:rPr>
              <a:t>در این خصوص تحقیقات نشان می دهد که برای از بین بردن 10 اسپور باسیلوس سوبتیلیس 30 دقیقه و برای از بین بردن 100000 اسپور آن 3 ساعت زمان لازم است.</a:t>
            </a:r>
          </a:p>
          <a:p>
            <a:pPr rtl="1" eaLnBrk="1" hangingPunct="1">
              <a:buFont typeface="Wingdings" pitchFamily="2" charset="2"/>
              <a:buNone/>
            </a:pPr>
            <a:r>
              <a:rPr lang="fa-IR">
                <a:solidFill>
                  <a:srgbClr val="FF0000"/>
                </a:solidFill>
                <a:cs typeface="Times New Roman" pitchFamily="18" charset="0"/>
              </a:rPr>
              <a:t>2- مقاومت ذاتی میکروارگانیسم ها:</a:t>
            </a:r>
            <a:r>
              <a:rPr lang="fa-IR">
                <a:solidFill>
                  <a:schemeClr val="bg2"/>
                </a:solidFill>
                <a:cs typeface="Times New Roman" pitchFamily="18" charset="0"/>
              </a:rPr>
              <a:t> </a:t>
            </a:r>
          </a:p>
          <a:p>
            <a:pPr rtl="1" eaLnBrk="1" hangingPunct="1">
              <a:buFont typeface="Wingdings" pitchFamily="2" charset="2"/>
              <a:buNone/>
            </a:pPr>
            <a:r>
              <a:rPr lang="fa-IR">
                <a:solidFill>
                  <a:schemeClr val="bg2"/>
                </a:solidFill>
                <a:cs typeface="Times New Roman" pitchFamily="18" charset="0"/>
              </a:rPr>
              <a:t>نکته مهم در همه راهکارهای ضد عفونی این است که مقاومترین گونه های میکروبی زمان ضد عفونی را تعیین می کند.</a:t>
            </a:r>
          </a:p>
          <a:p>
            <a:pPr rtl="1" eaLnBrk="1" hangingPunct="1">
              <a:buFont typeface="Wingdings" pitchFamily="2" charset="2"/>
              <a:buNone/>
            </a:pPr>
            <a:r>
              <a:rPr lang="fa-IR">
                <a:solidFill>
                  <a:srgbClr val="FF0000"/>
                </a:solidFill>
                <a:cs typeface="Times New Roman" pitchFamily="18" charset="0"/>
              </a:rPr>
              <a:t>3- غلظت و میزان توانایی ماده ضد عفونی کننده:</a:t>
            </a:r>
          </a:p>
          <a:p>
            <a:pPr rtl="1" eaLnBrk="1" hangingPunct="1">
              <a:buFont typeface="Wingdings" pitchFamily="2" charset="2"/>
              <a:buNone/>
            </a:pPr>
            <a:r>
              <a:rPr lang="fa-IR">
                <a:solidFill>
                  <a:schemeClr val="bg2"/>
                </a:solidFill>
                <a:cs typeface="Times New Roman" pitchFamily="18" charset="0"/>
              </a:rPr>
              <a:t>در این خصوص به استثنای یدوفورها هر چه غلظت ماده ضد عفونی کننده بیشتر باشد تاثیر آن نیز بیشتر است.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8515"/>
                                        </p:tgtEl>
                                        <p:attrNameLst>
                                          <p:attrName>style.visibility</p:attrName>
                                        </p:attrNameLst>
                                      </p:cBhvr>
                                      <p:to>
                                        <p:strVal val="visible"/>
                                      </p:to>
                                    </p:set>
                                    <p:anim calcmode="lin" valueType="num">
                                      <p:cBhvr additive="base">
                                        <p:cTn id="7" dur="500" fill="hold"/>
                                        <p:tgtEl>
                                          <p:spTgt spid="448515"/>
                                        </p:tgtEl>
                                        <p:attrNameLst>
                                          <p:attrName>ppt_x</p:attrName>
                                        </p:attrNameLst>
                                      </p:cBhvr>
                                      <p:tavLst>
                                        <p:tav tm="0">
                                          <p:val>
                                            <p:strVal val="#ppt_x"/>
                                          </p:val>
                                        </p:tav>
                                        <p:tav tm="100000">
                                          <p:val>
                                            <p:strVal val="#ppt_x"/>
                                          </p:val>
                                        </p:tav>
                                      </p:tavLst>
                                    </p:anim>
                                    <p:anim calcmode="lin" valueType="num">
                                      <p:cBhvr additive="base">
                                        <p:cTn id="8" dur="500" fill="hold"/>
                                        <p:tgtEl>
                                          <p:spTgt spid="4485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62" name="Rectangle 2"/>
          <p:cNvSpPr>
            <a:spLocks noChangeArrowheads="1"/>
          </p:cNvSpPr>
          <p:nvPr/>
        </p:nvSpPr>
        <p:spPr bwMode="auto">
          <a:xfrm>
            <a:off x="762000" y="563563"/>
            <a:ext cx="7696200" cy="593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rtl="1" eaLnBrk="1" hangingPunct="1">
              <a:buFont typeface="Wingdings" pitchFamily="2" charset="2"/>
              <a:buNone/>
            </a:pPr>
            <a:r>
              <a:rPr lang="fa-IR">
                <a:solidFill>
                  <a:srgbClr val="FF0000"/>
                </a:solidFill>
                <a:cs typeface="Times New Roman" pitchFamily="18" charset="0"/>
              </a:rPr>
              <a:t>4- عوامل فیزیکی و شیمیایی:</a:t>
            </a:r>
            <a:endParaRPr lang="ar-SA">
              <a:solidFill>
                <a:srgbClr val="FF0000"/>
              </a:solidFill>
              <a:cs typeface="Times New Roman" pitchFamily="18" charset="0"/>
            </a:endParaRPr>
          </a:p>
          <a:p>
            <a:pPr algn="just" rtl="1"/>
            <a:r>
              <a:rPr lang="ar-SA">
                <a:solidFill>
                  <a:srgbClr val="A50021"/>
                </a:solidFill>
                <a:cs typeface="Times New Roman" pitchFamily="18" charset="0"/>
              </a:rPr>
              <a:t>دما:</a:t>
            </a:r>
            <a:r>
              <a:rPr lang="ar-SA" altLang="zh-CN"/>
              <a:t> </a:t>
            </a:r>
            <a:r>
              <a:rPr lang="ar-SA" altLang="zh-CN">
                <a:solidFill>
                  <a:schemeClr val="bg2"/>
                </a:solidFill>
                <a:cs typeface="Times New Roman" pitchFamily="18" charset="0"/>
              </a:rPr>
              <a:t>به استثنای </a:t>
            </a:r>
            <a:r>
              <a:rPr lang="fa-IR" altLang="zh-CN">
                <a:solidFill>
                  <a:schemeClr val="bg2"/>
                </a:solidFill>
                <a:cs typeface="Times New Roman" pitchFamily="18" charset="0"/>
              </a:rPr>
              <a:t>هیپوکلریت</a:t>
            </a:r>
            <a:r>
              <a:rPr lang="ar-SA" altLang="zh-CN">
                <a:solidFill>
                  <a:schemeClr val="bg2"/>
                </a:solidFill>
                <a:cs typeface="Times New Roman" pitchFamily="18" charset="0"/>
              </a:rPr>
              <a:t> سدیم</a:t>
            </a:r>
            <a:r>
              <a:rPr lang="fa-IR" altLang="zh-CN">
                <a:solidFill>
                  <a:schemeClr val="bg2"/>
                </a:solidFill>
                <a:cs typeface="Times New Roman" pitchFamily="18" charset="0"/>
              </a:rPr>
              <a:t> </a:t>
            </a:r>
            <a:r>
              <a:rPr lang="ar-SA" altLang="zh-CN">
                <a:solidFill>
                  <a:schemeClr val="bg2"/>
                </a:solidFill>
                <a:cs typeface="Times New Roman" pitchFamily="18" charset="0"/>
              </a:rPr>
              <a:t>فعالیت اکثر مواد گندزدا با افزایش درجه حرارت زیاد می</a:t>
            </a:r>
            <a:r>
              <a:rPr lang="fa-IR" altLang="zh-CN">
                <a:solidFill>
                  <a:schemeClr val="bg2"/>
                </a:solidFill>
                <a:cs typeface="Times New Roman" pitchFamily="18" charset="0"/>
              </a:rPr>
              <a:t> </a:t>
            </a:r>
            <a:r>
              <a:rPr lang="ar-SA" altLang="zh-CN">
                <a:solidFill>
                  <a:schemeClr val="bg2"/>
                </a:solidFill>
                <a:cs typeface="Times New Roman" pitchFamily="18" charset="0"/>
              </a:rPr>
              <a:t>شود .</a:t>
            </a:r>
            <a:r>
              <a:rPr lang="ar-SA" altLang="zh-CN">
                <a:solidFill>
                  <a:schemeClr val="bg2"/>
                </a:solidFill>
              </a:rPr>
              <a:t> </a:t>
            </a:r>
            <a:endParaRPr lang="fa-IR" altLang="zh-CN">
              <a:solidFill>
                <a:schemeClr val="bg2"/>
              </a:solidFill>
              <a:cs typeface="Times New Roman" pitchFamily="18" charset="0"/>
            </a:endParaRPr>
          </a:p>
          <a:p>
            <a:pPr algn="just" rtl="1"/>
            <a:r>
              <a:rPr lang="en-US" altLang="zh-CN">
                <a:solidFill>
                  <a:srgbClr val="A50021"/>
                </a:solidFill>
                <a:ea typeface="SimSun" pitchFamily="2" charset="-122"/>
              </a:rPr>
              <a:t>PH</a:t>
            </a:r>
            <a:r>
              <a:rPr lang="fa-IR">
                <a:solidFill>
                  <a:srgbClr val="A50021"/>
                </a:solidFill>
              </a:rPr>
              <a:t>:</a:t>
            </a:r>
            <a:r>
              <a:rPr lang="fa-IR">
                <a:solidFill>
                  <a:srgbClr val="A50021"/>
                </a:solidFill>
                <a:cs typeface="Times New Roman" pitchFamily="18" charset="0"/>
              </a:rPr>
              <a:t> </a:t>
            </a:r>
            <a:r>
              <a:rPr lang="ar-SA" altLang="zh-CN">
                <a:solidFill>
                  <a:schemeClr val="bg2"/>
                </a:solidFill>
              </a:rPr>
              <a:t>افزایش آن باعث بهتر شدن فعالیت ضد میکروبی گندزدای مثل گلوتارآلدهید-آمونیوم چهارتایی- ولی باعث کاهش فعالیت ترکیبات فنولی- هیپوکلریت و ید می شود</a:t>
            </a:r>
            <a:endParaRPr lang="fa-IR" altLang="zh-CN">
              <a:solidFill>
                <a:schemeClr val="bg2"/>
              </a:solidFill>
              <a:cs typeface="Times New Roman" pitchFamily="18" charset="0"/>
            </a:endParaRPr>
          </a:p>
          <a:p>
            <a:pPr algn="just" rtl="1"/>
            <a:r>
              <a:rPr lang="fa-IR">
                <a:solidFill>
                  <a:schemeClr val="bg2"/>
                </a:solidFill>
                <a:cs typeface="Times New Roman" pitchFamily="18" charset="0"/>
              </a:rPr>
              <a:t>سختی آب میزای کشندگی مواد ضد عفونی را کاهش می دهد.</a:t>
            </a:r>
            <a:endParaRPr lang="ar-SA">
              <a:solidFill>
                <a:schemeClr val="bg2"/>
              </a:solidFill>
              <a:cs typeface="Times New Roman" pitchFamily="18" charset="0"/>
            </a:endParaRPr>
          </a:p>
          <a:p>
            <a:pPr algn="just" rtl="1"/>
            <a:r>
              <a:rPr lang="fa-IR" altLang="zh-CN">
                <a:solidFill>
                  <a:srgbClr val="FF0000"/>
                </a:solidFill>
                <a:cs typeface="Times New Roman" pitchFamily="18" charset="0"/>
              </a:rPr>
              <a:t>5- مواد آلی و معدنی:</a:t>
            </a:r>
            <a:r>
              <a:rPr lang="fa-IR" altLang="zh-CN">
                <a:solidFill>
                  <a:schemeClr val="bg2"/>
                </a:solidFill>
                <a:cs typeface="Times New Roman" pitchFamily="18" charset="0"/>
              </a:rPr>
              <a:t> </a:t>
            </a:r>
          </a:p>
          <a:p>
            <a:pPr algn="just" rtl="1"/>
            <a:r>
              <a:rPr lang="fa-IR" altLang="zh-CN">
                <a:solidFill>
                  <a:schemeClr val="bg2"/>
                </a:solidFill>
                <a:cs typeface="Times New Roman" pitchFamily="18" charset="0"/>
              </a:rPr>
              <a:t>مواد آلی ضمن تشکیل کمپلکس با مواد ضد عفونی کننده باعث کم شدن اثر ماده ضد عفونی کننده</a:t>
            </a:r>
            <a:r>
              <a:rPr lang="en-US" altLang="zh-CN">
                <a:solidFill>
                  <a:schemeClr val="bg2"/>
                </a:solidFill>
                <a:ea typeface="SimSun" pitchFamily="2" charset="-122"/>
                <a:cs typeface="Times New Roman" pitchFamily="18" charset="0"/>
              </a:rPr>
              <a:t> </a:t>
            </a:r>
            <a:r>
              <a:rPr lang="fa-IR" altLang="zh-CN">
                <a:solidFill>
                  <a:schemeClr val="bg2"/>
                </a:solidFill>
                <a:cs typeface="Times New Roman" pitchFamily="18" charset="0"/>
              </a:rPr>
              <a:t>می شود و تحقیقات نشان می دهد که کریستالهای نمک باعث حفاظت میکروارگانیسمها در برابر ماده ضد عفونی کننده می شود.</a:t>
            </a:r>
          </a:p>
          <a:p>
            <a:pPr algn="just" rtl="1"/>
            <a:r>
              <a:rPr lang="fa-IR" altLang="zh-CN">
                <a:solidFill>
                  <a:srgbClr val="FF0000"/>
                </a:solidFill>
                <a:cs typeface="Times New Roman" pitchFamily="18" charset="0"/>
              </a:rPr>
              <a:t>6- طول دوره تماس:</a:t>
            </a:r>
            <a:r>
              <a:rPr lang="fa-IR" altLang="zh-CN">
                <a:solidFill>
                  <a:schemeClr val="bg2"/>
                </a:solidFill>
                <a:cs typeface="Times New Roman" pitchFamily="18" charset="0"/>
              </a:rPr>
              <a:t> </a:t>
            </a:r>
          </a:p>
          <a:p>
            <a:pPr algn="just" rtl="1"/>
            <a:r>
              <a:rPr lang="fa-IR" altLang="zh-CN">
                <a:solidFill>
                  <a:srgbClr val="FF0000"/>
                </a:solidFill>
                <a:cs typeface="Times New Roman" pitchFamily="18" charset="0"/>
              </a:rPr>
              <a:t>7- بیوفیلم ها:</a:t>
            </a:r>
          </a:p>
          <a:p>
            <a:pPr algn="just" rtl="1"/>
            <a:r>
              <a:rPr lang="fa-IR" altLang="zh-CN">
                <a:solidFill>
                  <a:schemeClr val="bg2"/>
                </a:solidFill>
                <a:cs typeface="Times New Roman" pitchFamily="18" charset="0"/>
              </a:rPr>
              <a:t>میکروارگانیسم ها ممکن است در اثر ایجاد توده های ضخیم سلولی و مواد خارج سلولی در تماس با ماده ضد عفونی کننده قرار نگیرند.</a:t>
            </a:r>
          </a:p>
          <a:p>
            <a:pPr algn="just" rtl="1"/>
            <a:endParaRPr lang="ar-SA" altLang="zh-CN">
              <a:solidFill>
                <a:schemeClr val="bg2"/>
              </a:solidFill>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50562"/>
                                        </p:tgtEl>
                                        <p:attrNameLst>
                                          <p:attrName>style.visibility</p:attrName>
                                        </p:attrNameLst>
                                      </p:cBhvr>
                                      <p:to>
                                        <p:strVal val="visible"/>
                                      </p:to>
                                    </p:set>
                                    <p:anim calcmode="lin" valueType="num">
                                      <p:cBhvr additive="base">
                                        <p:cTn id="7" dur="1000" fill="hold"/>
                                        <p:tgtEl>
                                          <p:spTgt spid="450562"/>
                                        </p:tgtEl>
                                        <p:attrNameLst>
                                          <p:attrName>ppt_x</p:attrName>
                                        </p:attrNameLst>
                                      </p:cBhvr>
                                      <p:tavLst>
                                        <p:tav tm="0">
                                          <p:val>
                                            <p:strVal val="#ppt_x"/>
                                          </p:val>
                                        </p:tav>
                                        <p:tav tm="100000">
                                          <p:val>
                                            <p:strVal val="#ppt_x"/>
                                          </p:val>
                                        </p:tav>
                                      </p:tavLst>
                                    </p:anim>
                                    <p:anim calcmode="lin" valueType="num">
                                      <p:cBhvr additive="base">
                                        <p:cTn id="8" dur="1000" fill="hold"/>
                                        <p:tgtEl>
                                          <p:spTgt spid="450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2610" name="WordArt 2"/>
          <p:cNvSpPr>
            <a:spLocks noChangeArrowheads="1" noChangeShapeType="1" noTextEdit="1"/>
          </p:cNvSpPr>
          <p:nvPr/>
        </p:nvSpPr>
        <p:spPr bwMode="auto">
          <a:xfrm>
            <a:off x="3124200" y="533400"/>
            <a:ext cx="5529263" cy="762000"/>
          </a:xfrm>
          <a:prstGeom prst="rect">
            <a:avLst/>
          </a:prstGeom>
        </p:spPr>
        <p:txBody>
          <a:bodyPr wrap="none" fromWordArt="1">
            <a:prstTxWarp prst="textPlain">
              <a:avLst>
                <a:gd name="adj" fmla="val 50000"/>
              </a:avLst>
            </a:prstTxWarp>
          </a:bodyPr>
          <a:lstStyle/>
          <a:p>
            <a:pPr algn="ctr" rtl="1"/>
            <a:r>
              <a:rPr lang="fa-IR"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rPr>
              <a:t>مهمترین موادهای گندزدای مورد استفاده در بخش همودیالیز: </a:t>
            </a:r>
            <a:endParaRPr lang="en-US" sz="3600" kern="10">
              <a:ln w="9525" cap="sq">
                <a:solidFill>
                  <a:srgbClr val="FF0000"/>
                </a:solidFill>
                <a:round/>
                <a:headEnd type="none" w="sm" len="sm"/>
                <a:tailEnd type="none" w="sm" len="sm"/>
              </a:ln>
              <a:solidFill>
                <a:srgbClr val="336699"/>
              </a:solidFill>
              <a:effectLst>
                <a:outerShdw dist="45791" dir="2021404" algn="ctr" rotWithShape="0">
                  <a:srgbClr val="B2B2B2">
                    <a:alpha val="80000"/>
                  </a:srgbClr>
                </a:outerShdw>
              </a:effectLst>
              <a:latin typeface="Times New Roman"/>
              <a:cs typeface="Times New Roman"/>
            </a:endParaRPr>
          </a:p>
        </p:txBody>
      </p:sp>
      <p:sp>
        <p:nvSpPr>
          <p:cNvPr id="452611" name="Rectangle 3"/>
          <p:cNvSpPr>
            <a:spLocks noChangeArrowheads="1"/>
          </p:cNvSpPr>
          <p:nvPr/>
        </p:nvSpPr>
        <p:spPr bwMode="auto">
          <a:xfrm>
            <a:off x="914400" y="1371600"/>
            <a:ext cx="7696200" cy="502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lnSpc>
                <a:spcPct val="150000"/>
              </a:lnSpc>
            </a:pPr>
            <a:r>
              <a:rPr lang="fa-IR" altLang="zh-CN">
                <a:solidFill>
                  <a:srgbClr val="FF0000"/>
                </a:solidFill>
                <a:cs typeface="Times New Roman" pitchFamily="18" charset="0"/>
              </a:rPr>
              <a:t>1- الکل:</a:t>
            </a:r>
            <a:r>
              <a:rPr lang="fa-IR" altLang="zh-CN">
                <a:solidFill>
                  <a:schemeClr val="bg2"/>
                </a:solidFill>
                <a:cs typeface="Times New Roman" pitchFamily="18" charset="0"/>
              </a:rPr>
              <a:t> </a:t>
            </a:r>
          </a:p>
          <a:p>
            <a:pPr algn="just" rtl="1">
              <a:lnSpc>
                <a:spcPct val="150000"/>
              </a:lnSpc>
            </a:pPr>
            <a:r>
              <a:rPr lang="fa-IR" altLang="zh-CN">
                <a:solidFill>
                  <a:schemeClr val="bg2"/>
                </a:solidFill>
                <a:cs typeface="Times New Roman" pitchFamily="18" charset="0"/>
              </a:rPr>
              <a:t>که به دو صورت اتیل الکل و ایزوپروپیل الکل موجود است.</a:t>
            </a:r>
          </a:p>
          <a:p>
            <a:pPr algn="just" rtl="1">
              <a:lnSpc>
                <a:spcPct val="150000"/>
              </a:lnSpc>
            </a:pPr>
            <a:r>
              <a:rPr lang="fa-IR" altLang="zh-CN">
                <a:solidFill>
                  <a:schemeClr val="bg2"/>
                </a:solidFill>
                <a:cs typeface="Times New Roman" pitchFamily="18" charset="0"/>
              </a:rPr>
              <a:t>اسپور باکتری ها را از بین نمی برد و فعالیت کشندگی آن هنگامی که با غلظت کمتر از 50% رقیق می شود به شدت افت می کند.</a:t>
            </a:r>
          </a:p>
          <a:p>
            <a:pPr algn="just" rtl="1">
              <a:lnSpc>
                <a:spcPct val="150000"/>
              </a:lnSpc>
            </a:pPr>
            <a:r>
              <a:rPr lang="ar-SA">
                <a:solidFill>
                  <a:schemeClr val="bg2"/>
                </a:solidFill>
                <a:cs typeface="Times New Roman" pitchFamily="18" charset="0"/>
              </a:rPr>
              <a:t>اخیرا از از ترکیبات الکلی مانند </a:t>
            </a:r>
            <a:r>
              <a:rPr lang="en-US">
                <a:solidFill>
                  <a:schemeClr val="bg2"/>
                </a:solidFill>
                <a:cs typeface="Times New Roman" pitchFamily="18" charset="0"/>
              </a:rPr>
              <a:t>Solarsept</a:t>
            </a:r>
            <a:r>
              <a:rPr lang="ar-SA">
                <a:solidFill>
                  <a:schemeClr val="bg2"/>
                </a:solidFill>
                <a:cs typeface="Times New Roman" pitchFamily="18" charset="0"/>
              </a:rPr>
              <a:t> یا</a:t>
            </a:r>
            <a:r>
              <a:rPr lang="en-US">
                <a:solidFill>
                  <a:schemeClr val="bg2"/>
                </a:solidFill>
                <a:cs typeface="Times New Roman" pitchFamily="18" charset="0"/>
              </a:rPr>
              <a:t>Bacillol AF </a:t>
            </a:r>
            <a:r>
              <a:rPr lang="fa-IR">
                <a:solidFill>
                  <a:schemeClr val="bg2"/>
                </a:solidFill>
                <a:cs typeface="Times New Roman" pitchFamily="18" charset="0"/>
              </a:rPr>
              <a:t> </a:t>
            </a:r>
            <a:r>
              <a:rPr lang="ar-SA">
                <a:solidFill>
                  <a:schemeClr val="bg2"/>
                </a:solidFill>
                <a:cs typeface="Times New Roman" pitchFamily="18" charset="0"/>
              </a:rPr>
              <a:t>و اسپری </a:t>
            </a:r>
            <a:r>
              <a:rPr lang="en-US">
                <a:solidFill>
                  <a:schemeClr val="bg2"/>
                </a:solidFill>
                <a:cs typeface="Times New Roman" pitchFamily="18" charset="0"/>
              </a:rPr>
              <a:t>Frekaderm</a:t>
            </a:r>
            <a:r>
              <a:rPr lang="ar-SA">
                <a:solidFill>
                  <a:schemeClr val="bg2"/>
                </a:solidFill>
                <a:cs typeface="Times New Roman" pitchFamily="18" charset="0"/>
              </a:rPr>
              <a:t> استفاده می شود که حاوی 80% اتانول می باشد</a:t>
            </a:r>
            <a:r>
              <a:rPr lang="fa-IR">
                <a:solidFill>
                  <a:schemeClr val="bg2"/>
                </a:solidFill>
                <a:cs typeface="Times New Roman" pitchFamily="18" charset="0"/>
              </a:rPr>
              <a:t>.</a:t>
            </a:r>
          </a:p>
          <a:p>
            <a:pPr algn="just" rtl="1">
              <a:lnSpc>
                <a:spcPct val="150000"/>
              </a:lnSpc>
            </a:pPr>
            <a:r>
              <a:rPr lang="fa-IR" altLang="zh-CN">
                <a:solidFill>
                  <a:srgbClr val="FF0000"/>
                </a:solidFill>
                <a:cs typeface="Times New Roman" pitchFamily="18" charset="0"/>
              </a:rPr>
              <a:t>2- ترکیبات کلردار:</a:t>
            </a:r>
          </a:p>
          <a:p>
            <a:pPr algn="just" rtl="1">
              <a:lnSpc>
                <a:spcPct val="150000"/>
              </a:lnSpc>
            </a:pPr>
            <a:r>
              <a:rPr lang="fa-IR" altLang="zh-CN">
                <a:solidFill>
                  <a:schemeClr val="bg2"/>
                </a:solidFill>
                <a:cs typeface="Times New Roman" pitchFamily="18" charset="0"/>
              </a:rPr>
              <a:t>هیپوکلریت سدیم 5% به صورت مایع و هیپوکلریت کلسیم بصورت جامد پرکاربردترین ماده گند زدای مورد استفاده است.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2611"/>
                                        </p:tgtEl>
                                        <p:attrNameLst>
                                          <p:attrName>style.visibility</p:attrName>
                                        </p:attrNameLst>
                                      </p:cBhvr>
                                      <p:to>
                                        <p:strVal val="visible"/>
                                      </p:to>
                                    </p:set>
                                    <p:anim calcmode="lin" valueType="num">
                                      <p:cBhvr additive="base">
                                        <p:cTn id="7" dur="500" fill="hold"/>
                                        <p:tgtEl>
                                          <p:spTgt spid="452611"/>
                                        </p:tgtEl>
                                        <p:attrNameLst>
                                          <p:attrName>ppt_x</p:attrName>
                                        </p:attrNameLst>
                                      </p:cBhvr>
                                      <p:tavLst>
                                        <p:tav tm="0">
                                          <p:val>
                                            <p:strVal val="#ppt_x"/>
                                          </p:val>
                                        </p:tav>
                                        <p:tav tm="100000">
                                          <p:val>
                                            <p:strVal val="#ppt_x"/>
                                          </p:val>
                                        </p:tav>
                                      </p:tavLst>
                                    </p:anim>
                                    <p:anim calcmode="lin" valueType="num">
                                      <p:cBhvr additive="base">
                                        <p:cTn id="8" dur="500" fill="hold"/>
                                        <p:tgtEl>
                                          <p:spTgt spid="452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1" grpId="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4658" name="Rectangle 2"/>
          <p:cNvSpPr>
            <a:spLocks noChangeArrowheads="1"/>
          </p:cNvSpPr>
          <p:nvPr/>
        </p:nvSpPr>
        <p:spPr bwMode="auto">
          <a:xfrm>
            <a:off x="685800" y="473075"/>
            <a:ext cx="8077200" cy="593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rtl="1">
              <a:tabLst>
                <a:tab pos="457200" algn="l"/>
              </a:tabLst>
            </a:pPr>
            <a:r>
              <a:rPr lang="fa-IR">
                <a:solidFill>
                  <a:srgbClr val="FF0000"/>
                </a:solidFill>
                <a:cs typeface="Times New Roman" pitchFamily="18" charset="0"/>
              </a:rPr>
              <a:t>3- اسید استیک 37%:</a:t>
            </a:r>
            <a:r>
              <a:rPr lang="fa-IR">
                <a:solidFill>
                  <a:schemeClr val="bg2"/>
                </a:solidFill>
                <a:cs typeface="Times New Roman" pitchFamily="18" charset="0"/>
              </a:rPr>
              <a:t> </a:t>
            </a:r>
          </a:p>
          <a:p>
            <a:pPr algn="just" rtl="1">
              <a:tabLst>
                <a:tab pos="457200" algn="l"/>
              </a:tabLst>
            </a:pPr>
            <a:r>
              <a:rPr lang="fa-IR">
                <a:solidFill>
                  <a:schemeClr val="bg2"/>
                </a:solidFill>
                <a:cs typeface="Times New Roman" pitchFamily="18" charset="0"/>
              </a:rPr>
              <a:t>زمانی که این ماده به تنهایی مورد استفاده قرار می گیرد حتما با ید با یک ماده گند زدای دیگر مانند هیپوکلریت سدیم بکار برده شود.</a:t>
            </a:r>
          </a:p>
          <a:p>
            <a:pPr algn="just" rtl="1">
              <a:tabLst>
                <a:tab pos="457200" algn="l"/>
              </a:tabLst>
            </a:pPr>
            <a:r>
              <a:rPr lang="fa-IR">
                <a:solidFill>
                  <a:schemeClr val="bg2"/>
                </a:solidFill>
                <a:cs typeface="Times New Roman" pitchFamily="18" charset="0"/>
              </a:rPr>
              <a:t>این ماده بصورت ترکیبی با غلظت 5/3 % استفاده می شود.</a:t>
            </a:r>
          </a:p>
          <a:p>
            <a:pPr algn="just" rtl="1">
              <a:tabLst>
                <a:tab pos="457200" algn="l"/>
              </a:tabLst>
            </a:pPr>
            <a:r>
              <a:rPr lang="fa-IR">
                <a:solidFill>
                  <a:srgbClr val="FF0000"/>
                </a:solidFill>
                <a:cs typeface="Times New Roman" pitchFamily="18" charset="0"/>
              </a:rPr>
              <a:t>4- اسید سیتریک50%:</a:t>
            </a:r>
          </a:p>
          <a:p>
            <a:pPr algn="just" rtl="1">
              <a:tabLst>
                <a:tab pos="457200" algn="l"/>
              </a:tabLst>
            </a:pPr>
            <a:r>
              <a:rPr lang="fa-IR">
                <a:solidFill>
                  <a:schemeClr val="bg2"/>
                </a:solidFill>
                <a:cs typeface="Times New Roman" pitchFamily="18" charset="0"/>
              </a:rPr>
              <a:t>در هنگام استفاده از این ماده دستگاه بطور اتوماتیک آب را به دمای بالای 60 درجه سانتی گراد می رساند. در این دما تاثیر آن 2-3 برابر می شود، در غیر اینصورت حتما باید با یک ماده گند زدای دیگر مانند هیپوکلریت سدیم استفاده شود.</a:t>
            </a:r>
          </a:p>
          <a:p>
            <a:pPr algn="just" rtl="1">
              <a:tabLst>
                <a:tab pos="457200" algn="l"/>
              </a:tabLst>
            </a:pPr>
            <a:r>
              <a:rPr lang="fa-IR">
                <a:solidFill>
                  <a:srgbClr val="FF0000"/>
                </a:solidFill>
                <a:cs typeface="Times New Roman" pitchFamily="18" charset="0"/>
              </a:rPr>
              <a:t>5- ترکیبات پلی استریل( پریسیدین):</a:t>
            </a:r>
          </a:p>
          <a:p>
            <a:pPr algn="just" rtl="1">
              <a:tabLst>
                <a:tab pos="457200" algn="l"/>
              </a:tabLst>
            </a:pPr>
            <a:r>
              <a:rPr lang="fa-IR">
                <a:solidFill>
                  <a:schemeClr val="bg2"/>
                </a:solidFill>
                <a:cs typeface="Times New Roman" pitchFamily="18" charset="0"/>
              </a:rPr>
              <a:t>این ترکیب شامل پر استیک اسید، هیدروژن پراکساید، استیک اسید و آب مقطر می باشد. ظرف 5 دقیقه گند زدایی کرده و طی 15 دقیقه محیط را استریل می کند. این ترکیب در دمای صفر درجه سانتی گراد نیز خاصیت گند زدایی و دکلسیفیکیشن خود را حفظ می نماید.</a:t>
            </a:r>
          </a:p>
          <a:p>
            <a:pPr algn="just" rtl="1">
              <a:tabLst>
                <a:tab pos="457200" algn="l"/>
              </a:tabLst>
            </a:pPr>
            <a:r>
              <a:rPr lang="fa-IR">
                <a:solidFill>
                  <a:schemeClr val="bg2"/>
                </a:solidFill>
                <a:cs typeface="Times New Roman" pitchFamily="18" charset="0"/>
              </a:rPr>
              <a:t>علاوه بر محلولهای فوق آب داغ 80-86 درجه نیز جهت گند زدایی مورد استفاده قرار می گیرد.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54658"/>
                                        </p:tgtEl>
                                        <p:attrNameLst>
                                          <p:attrName>style.visibility</p:attrName>
                                        </p:attrNameLst>
                                      </p:cBhvr>
                                      <p:to>
                                        <p:strVal val="visible"/>
                                      </p:to>
                                    </p:set>
                                    <p:anim calcmode="lin" valueType="num">
                                      <p:cBhvr additive="base">
                                        <p:cTn id="7" dur="1000" fill="hold"/>
                                        <p:tgtEl>
                                          <p:spTgt spid="454658"/>
                                        </p:tgtEl>
                                        <p:attrNameLst>
                                          <p:attrName>ppt_x</p:attrName>
                                        </p:attrNameLst>
                                      </p:cBhvr>
                                      <p:tavLst>
                                        <p:tav tm="0">
                                          <p:val>
                                            <p:strVal val="#ppt_x"/>
                                          </p:val>
                                        </p:tav>
                                        <p:tav tm="100000">
                                          <p:val>
                                            <p:strVal val="#ppt_x"/>
                                          </p:val>
                                        </p:tav>
                                      </p:tavLst>
                                    </p:anim>
                                    <p:anim calcmode="lin" valueType="num">
                                      <p:cBhvr additive="base">
                                        <p:cTn id="8" dur="1000" fill="hold"/>
                                        <p:tgtEl>
                                          <p:spTgt spid="454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754" name="Picture 5" descr="ro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579563"/>
            <a:ext cx="66294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8755" name="WordArt 3"/>
          <p:cNvSpPr>
            <a:spLocks noChangeArrowheads="1" noChangeShapeType="1" noTextEdit="1"/>
          </p:cNvSpPr>
          <p:nvPr/>
        </p:nvSpPr>
        <p:spPr bwMode="auto">
          <a:xfrm>
            <a:off x="2819400" y="3200400"/>
            <a:ext cx="3744913" cy="13573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23"/>
              </a:avLst>
            </a:prstTxWarp>
          </a:bodyPr>
          <a:lstStyle/>
          <a:p>
            <a:pPr algn="ctr" rtl="1"/>
            <a:r>
              <a:rPr lang="fa-IR" sz="3600" b="1" i="1" kern="10">
                <a:solidFill>
                  <a:srgbClr val="00CCFF"/>
                </a:solidFill>
                <a:effectLst>
                  <a:outerShdw dist="35921" dir="2700000" algn="ctr" rotWithShape="0">
                    <a:srgbClr val="808080">
                      <a:alpha val="80000"/>
                    </a:srgbClr>
                  </a:outerShdw>
                </a:effectLst>
                <a:latin typeface="Nazanin"/>
              </a:rPr>
              <a:t>متشكرم</a:t>
            </a:r>
            <a:endParaRPr lang="en-US" sz="3600" b="1" i="1" kern="10">
              <a:solidFill>
                <a:srgbClr val="00CCFF"/>
              </a:solidFill>
              <a:effectLst>
                <a:outerShdw dist="35921" dir="2700000" algn="ctr" rotWithShape="0">
                  <a:srgbClr val="808080">
                    <a:alpha val="80000"/>
                  </a:srgbClr>
                </a:outerShdw>
              </a:effectLst>
              <a:latin typeface="Nazani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mph" presetSubtype="0" fill="hold" grpId="0" nodeType="clickEffect">
                                  <p:stCondLst>
                                    <p:cond delay="0"/>
                                  </p:stCondLst>
                                  <p:childTnLst>
                                    <p:animClr clrSpc="hsl" dir="cw">
                                      <p:cBhvr override="childStyle">
                                        <p:cTn id="6" dur="500" fill="hold"/>
                                        <p:tgtEl>
                                          <p:spTgt spid="458755"/>
                                        </p:tgtEl>
                                        <p:attrNameLst>
                                          <p:attrName>style.color</p:attrName>
                                        </p:attrNameLst>
                                      </p:cBhvr>
                                      <p:by>
                                        <p:hsl h="-7200000" s="0" l="0"/>
                                      </p:by>
                                    </p:animClr>
                                    <p:animClr clrSpc="hsl" dir="cw">
                                      <p:cBhvr>
                                        <p:cTn id="7" dur="500" fill="hold"/>
                                        <p:tgtEl>
                                          <p:spTgt spid="458755"/>
                                        </p:tgtEl>
                                        <p:attrNameLst>
                                          <p:attrName>fillcolor</p:attrName>
                                        </p:attrNameLst>
                                      </p:cBhvr>
                                      <p:by>
                                        <p:hsl h="-7200000" s="0" l="0"/>
                                      </p:by>
                                    </p:animClr>
                                    <p:animClr clrSpc="hsl" dir="cw">
                                      <p:cBhvr>
                                        <p:cTn id="8" dur="500" fill="hold"/>
                                        <p:tgtEl>
                                          <p:spTgt spid="458755"/>
                                        </p:tgtEl>
                                        <p:attrNameLst>
                                          <p:attrName>stroke.color</p:attrName>
                                        </p:attrNameLst>
                                      </p:cBhvr>
                                      <p:by>
                                        <p:hsl h="-7200000" s="0" l="0"/>
                                      </p:by>
                                    </p:animClr>
                                    <p:set>
                                      <p:cBhvr>
                                        <p:cTn id="9" dur="500" fill="hold"/>
                                        <p:tgtEl>
                                          <p:spTgt spid="4587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391400" cy="1066800"/>
          </a:xfrm>
        </p:spPr>
        <p:txBody>
          <a:bodyPr/>
          <a:lstStyle/>
          <a:p>
            <a:r>
              <a:rPr lang="fa-IR" dirty="0" smtClean="0"/>
              <a:t>تزریقات ایمن</a:t>
            </a:r>
            <a:endParaRPr lang="en-US" dirty="0"/>
          </a:p>
        </p:txBody>
      </p:sp>
      <p:pic>
        <p:nvPicPr>
          <p:cNvPr id="538626" name="Picture 2" descr="C:\Users\Sepehr Commer\Desktop\n00000322-b.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086600" y="304801"/>
            <a:ext cx="1866900" cy="838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p:cNvGraphicFramePr>
            <a:graphicFrameLocks noChangeAspect="1"/>
          </p:cNvGraphicFramePr>
          <p:nvPr>
            <p:extLst>
              <p:ext uri="{D42A27DB-BD31-4B8C-83A1-F6EECF244321}">
                <p14:modId xmlns:p14="http://schemas.microsoft.com/office/powerpoint/2010/main" val="3093990088"/>
              </p:ext>
            </p:extLst>
          </p:nvPr>
        </p:nvGraphicFramePr>
        <p:xfrm>
          <a:off x="1143000" y="1371600"/>
          <a:ext cx="7239000" cy="5115445"/>
        </p:xfrm>
        <a:graphic>
          <a:graphicData uri="http://schemas.openxmlformats.org/presentationml/2006/ole">
            <mc:AlternateContent xmlns:mc="http://schemas.openxmlformats.org/markup-compatibility/2006">
              <mc:Choice xmlns:v="urn:schemas-microsoft-com:vml" Requires="v">
                <p:oleObj spid="_x0000_s538630" name="Acrobat Document" r:id="rId4" imgW="8020012" imgH="5667195" progId="AcroExch.Document.7">
                  <p:embed/>
                </p:oleObj>
              </mc:Choice>
              <mc:Fallback>
                <p:oleObj name="Acrobat Document" r:id="rId4" imgW="8020012" imgH="5667195" progId="AcroExch.Document.7">
                  <p:embed/>
                  <p:pic>
                    <p:nvPicPr>
                      <p:cNvPr id="0" name=""/>
                      <p:cNvPicPr/>
                      <p:nvPr/>
                    </p:nvPicPr>
                    <p:blipFill>
                      <a:blip r:embed="rId5"/>
                      <a:stretch>
                        <a:fillRect/>
                      </a:stretch>
                    </p:blipFill>
                    <p:spPr>
                      <a:xfrm>
                        <a:off x="1143000" y="1371600"/>
                        <a:ext cx="7239000" cy="5115445"/>
                      </a:xfrm>
                      <a:prstGeom prst="rect">
                        <a:avLst/>
                      </a:prstGeom>
                    </p:spPr>
                  </p:pic>
                </p:oleObj>
              </mc:Fallback>
            </mc:AlternateContent>
          </a:graphicData>
        </a:graphic>
      </p:graphicFrame>
    </p:spTree>
    <p:extLst>
      <p:ext uri="{BB962C8B-B14F-4D97-AF65-F5344CB8AC3E}">
        <p14:creationId xmlns:p14="http://schemas.microsoft.com/office/powerpoint/2010/main" val="1700992410"/>
      </p:ext>
    </p:extLst>
  </p:cSld>
  <p:clrMapOvr>
    <a:masterClrMapping/>
  </p:clrMapOvr>
  <p:transition>
    <p:split orient="vert"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9650" name="Picture 2" descr="C:\Users\Sepehr Commer\Desktop\unnamed (3).jpg"/>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1447800" y="942436"/>
            <a:ext cx="7391400" cy="5229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192786"/>
      </p:ext>
    </p:extLst>
  </p:cSld>
  <p:clrMapOvr>
    <a:masterClrMapping/>
  </p:clrMapOvr>
  <p:transition>
    <p:split orient="ver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7543800" cy="6934200"/>
          </a:xfrm>
        </p:spPr>
        <p:txBody>
          <a:bodyPr/>
          <a:lstStyle/>
          <a:p>
            <a:r>
              <a:rPr lang="fa-IR" dirty="0" smtClean="0">
                <a:solidFill>
                  <a:schemeClr val="bg2"/>
                </a:solidFill>
              </a:rPr>
              <a:t>چرا شستشوی دست ها مهم است؟</a:t>
            </a:r>
            <a:br>
              <a:rPr lang="fa-IR" dirty="0" smtClean="0">
                <a:solidFill>
                  <a:schemeClr val="bg2"/>
                </a:solidFill>
              </a:rPr>
            </a:br>
            <a:r>
              <a:rPr lang="fa-IR" dirty="0" smtClean="0">
                <a:solidFill>
                  <a:schemeClr val="bg2"/>
                </a:solidFill>
              </a:rPr>
              <a:t/>
            </a:r>
            <a:br>
              <a:rPr lang="fa-IR" dirty="0" smtClean="0">
                <a:solidFill>
                  <a:schemeClr val="bg2"/>
                </a:solidFill>
              </a:rPr>
            </a:br>
            <a:r>
              <a:rPr lang="fa-IR" dirty="0" smtClean="0">
                <a:solidFill>
                  <a:schemeClr val="bg2"/>
                </a:solidFill>
              </a:rPr>
              <a:t/>
            </a:r>
            <a:br>
              <a:rPr lang="fa-IR" dirty="0" smtClean="0">
                <a:solidFill>
                  <a:schemeClr val="bg2"/>
                </a:solidFill>
              </a:rPr>
            </a:br>
            <a:r>
              <a:rPr lang="fa-IR" sz="2800" dirty="0" smtClean="0">
                <a:solidFill>
                  <a:srgbClr val="C00000"/>
                </a:solidFill>
              </a:rPr>
              <a:t>شایع ترین راه انتقال عفونت از بیمار به بیمار،یا از کارکنان به بیمار دست هاست.</a:t>
            </a:r>
            <a:br>
              <a:rPr lang="fa-IR" sz="2800" dirty="0" smtClean="0">
                <a:solidFill>
                  <a:srgbClr val="C00000"/>
                </a:solidFill>
              </a:rPr>
            </a:br>
            <a:endParaRPr lang="en-US" sz="2800" dirty="0">
              <a:solidFill>
                <a:srgbClr val="C00000"/>
              </a:solidFill>
            </a:endParaRPr>
          </a:p>
        </p:txBody>
      </p:sp>
      <p:pic>
        <p:nvPicPr>
          <p:cNvPr id="540674" name="Picture 2" descr="C:\Users\Sepehr Commer\Desktop\download (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4875878"/>
            <a:ext cx="2343150" cy="1952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136046"/>
      </p:ext>
    </p:extLst>
  </p:cSld>
  <p:clrMapOvr>
    <a:masterClrMapping/>
  </p:clrMapOvr>
  <p:transition>
    <p:split orient="ver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descr="C:\Users\Sepehr Commer\Desktop\rahnama-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304800"/>
            <a:ext cx="78486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329249"/>
      </p:ext>
    </p:extLst>
  </p:cSld>
  <p:clrMapOvr>
    <a:masterClrMapping/>
  </p:clrMapOvr>
  <p:transition>
    <p:split orient="vert" dir="in"/>
  </p:transition>
</p:sld>
</file>

<file path=ppt/theme/theme1.xml><?xml version="1.0" encoding="utf-8"?>
<a:theme xmlns:a="http://schemas.openxmlformats.org/drawingml/2006/main" name="Medical design template">
  <a:themeElements>
    <a:clrScheme name="">
      <a:dk1>
        <a:srgbClr val="003366"/>
      </a:dk1>
      <a:lt1>
        <a:srgbClr val="FFFFFF"/>
      </a:lt1>
      <a:dk2>
        <a:srgbClr val="FFFFFF"/>
      </a:dk2>
      <a:lt2>
        <a:srgbClr val="000000"/>
      </a:lt2>
      <a:accent1>
        <a:srgbClr val="8EB3C8"/>
      </a:accent1>
      <a:accent2>
        <a:srgbClr val="6F97B3"/>
      </a:accent2>
      <a:accent3>
        <a:srgbClr val="FFFFFF"/>
      </a:accent3>
      <a:accent4>
        <a:srgbClr val="002A56"/>
      </a:accent4>
      <a:accent5>
        <a:srgbClr val="C6D6E0"/>
      </a:accent5>
      <a:accent6>
        <a:srgbClr val="6488A2"/>
      </a:accent6>
      <a:hlink>
        <a:srgbClr val="556575"/>
      </a:hlink>
      <a:folHlink>
        <a:srgbClr val="3D556F"/>
      </a:folHlink>
    </a:clrScheme>
    <a:fontScheme name="Medical design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edical design template 1">
        <a:dk1>
          <a:srgbClr val="000066"/>
        </a:dk1>
        <a:lt1>
          <a:srgbClr val="FFFFFF"/>
        </a:lt1>
        <a:dk2>
          <a:srgbClr val="003366"/>
        </a:dk2>
        <a:lt2>
          <a:srgbClr val="FFFFFF"/>
        </a:lt2>
        <a:accent1>
          <a:srgbClr val="8EB3C8"/>
        </a:accent1>
        <a:accent2>
          <a:srgbClr val="6F97B3"/>
        </a:accent2>
        <a:accent3>
          <a:srgbClr val="AAADB8"/>
        </a:accent3>
        <a:accent4>
          <a:srgbClr val="DADADA"/>
        </a:accent4>
        <a:accent5>
          <a:srgbClr val="C6D6E0"/>
        </a:accent5>
        <a:accent6>
          <a:srgbClr val="6488A2"/>
        </a:accent6>
        <a:hlink>
          <a:srgbClr val="556575"/>
        </a:hlink>
        <a:folHlink>
          <a:srgbClr val="3D556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Medical design template</Template>
  <TotalTime>1579301</TotalTime>
  <Words>2587</Words>
  <Application>Microsoft Office PowerPoint</Application>
  <PresentationFormat>On-screen Show (4:3)</PresentationFormat>
  <Paragraphs>301</Paragraphs>
  <Slides>59</Slides>
  <Notes>25</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71" baseType="lpstr">
      <vt:lpstr>Times New Roman</vt:lpstr>
      <vt:lpstr>Tahoma</vt:lpstr>
      <vt:lpstr>Wingdings</vt:lpstr>
      <vt:lpstr>Arial</vt:lpstr>
      <vt:lpstr>IranNastaliq</vt:lpstr>
      <vt:lpstr>B Titr</vt:lpstr>
      <vt:lpstr>B Zar</vt:lpstr>
      <vt:lpstr>B Yagut</vt:lpstr>
      <vt:lpstr>Georgia</vt:lpstr>
      <vt:lpstr>SimSun</vt:lpstr>
      <vt:lpstr>Medical design template</vt:lpstr>
      <vt:lpstr>Adobe Acrobat Document</vt:lpstr>
      <vt:lpstr>PowerPoint Presentation</vt:lpstr>
      <vt:lpstr>PowerPoint Presentation</vt:lpstr>
      <vt:lpstr>ویژگیهای بخش دیالیز </vt:lpstr>
      <vt:lpstr>برنامه جامع کنترل عفونت برای پیشگیری از سرایت عفونت در بیماران مزمن تحت درمان با همودیالیز</vt:lpstr>
      <vt:lpstr>احتیاطات استاندارد</vt:lpstr>
      <vt:lpstr>تزریقات ایمن</vt:lpstr>
      <vt:lpstr>PowerPoint Presentation</vt:lpstr>
      <vt:lpstr>چرا شستشوی دست ها مهم است؟   شایع ترین راه انتقال عفونت از بیمار به بیمار،یا از کارکنان به بیمار دست هاست. </vt:lpstr>
      <vt:lpstr>PowerPoint Presentation</vt:lpstr>
      <vt:lpstr>PowerPoint Presentation</vt:lpstr>
      <vt:lpstr>PowerPoint Presentation</vt:lpstr>
      <vt:lpstr>فیلم شستشوی دست</vt:lpstr>
      <vt:lpstr>PowerPoint Presentation</vt:lpstr>
      <vt:lpstr>راهنمای موقعیت های شستن دست در همودیالیز</vt:lpstr>
      <vt:lpstr>2. قبل از تماس با بیمار</vt:lpstr>
      <vt:lpstr>3. بعد از تماس با ترشحات بیمار</vt:lpstr>
      <vt:lpstr>4. بعد از تماس با بیمار</vt:lpstr>
      <vt:lpstr>5. بعد از تماس با محیط اطراف بیمار</vt:lpstr>
      <vt:lpstr>PowerPoint Presentation</vt:lpstr>
      <vt:lpstr>PowerPoint Presentation</vt:lpstr>
      <vt:lpstr>PowerPoint Presentation</vt:lpstr>
      <vt:lpstr>PowerPoint Presentation</vt:lpstr>
      <vt:lpstr>Aهپاتیت </vt:lpstr>
      <vt:lpstr>PowerPoint Presentation</vt:lpstr>
      <vt:lpstr>HCV عوامل خطرساز انتقال</vt:lpstr>
      <vt:lpstr>HCV آزمایشات تشخیصی</vt:lpstr>
      <vt:lpstr>PowerPoint Presentation</vt:lpstr>
      <vt:lpstr>B علل کاهش وقوع عفونت با هپاتیت</vt:lpstr>
      <vt:lpstr> بیماران دیالیزیHBV راههای انتقال </vt:lpstr>
      <vt:lpstr>PowerPoint Presentation</vt:lpstr>
      <vt:lpstr>PowerPoint Presentation</vt:lpstr>
      <vt:lpstr>PowerPoint Presentation</vt:lpstr>
      <vt:lpstr>انفلوانزا</vt:lpstr>
      <vt:lpstr>AIDS</vt:lpstr>
      <vt:lpstr>راهكارهاي بهبود پاسخ به واكسن هپاتيت B :  پس از تزريق ﭼهار مرحله واكسن آنتي بادي به صورت سالانه ﭼﻚ مي شود.  اگر پاسخ به سري اول واكسنها ديده نشد و پس از يك تا دو ماه پس از تكميل واكسيناسيون، تيترآنتي بادي کمتراز 10بود، يك سري جديد واكسن (سه دوز) تزريق شود.   اگر پاسخ اوليه به واكسن وجود داشت اما به مرور  تيتر كاهش  يافت،  يك  دوز    Booster (  40mcg)  تزريق گردد. اما اگر بيمارتيتر10 IuL&lt;داشته باشد،  نياز به تزريق اضافه نيست. </vt:lpstr>
      <vt:lpstr>در يك مطالعه ديده شد كه با تزريق واكسن هپاتيت B در حد۷۰٪ ريسكHBV Infection كاهش  مي يابد.  توصيه مي شود به محض شناخته شدنCKD در حاليكه بيمار HBSA  و HBSAb-  است واكسن هپاتيت  B  تزريق گردد.   جهت اثر بخشی بیشتر :  عدم استعمال دخانیات عدم انجام دیالیز تا 24h پس ازتزریق واکسن  </vt:lpstr>
      <vt:lpstr>علل پاسخ ضعیف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دستگاه همودیالیز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Sepehr Commer</cp:lastModifiedBy>
  <cp:revision>50</cp:revision>
  <dcterms:created xsi:type="dcterms:W3CDTF">2006-11-29T21:58:55Z</dcterms:created>
  <dcterms:modified xsi:type="dcterms:W3CDTF">2020-06-25T04:08:12Z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TC011408271033</vt:lpwstr>
  </property>
</Properties>
</file>