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0"/>
  </p:notesMasterIdLst>
  <p:handoutMasterIdLst>
    <p:handoutMasterId r:id="rId51"/>
  </p:handoutMasterIdLst>
  <p:sldIdLst>
    <p:sldId id="343" r:id="rId2"/>
    <p:sldId id="290" r:id="rId3"/>
    <p:sldId id="359" r:id="rId4"/>
    <p:sldId id="360" r:id="rId5"/>
    <p:sldId id="361" r:id="rId6"/>
    <p:sldId id="362" r:id="rId7"/>
    <p:sldId id="311" r:id="rId8"/>
    <p:sldId id="313" r:id="rId9"/>
    <p:sldId id="338" r:id="rId10"/>
    <p:sldId id="314" r:id="rId11"/>
    <p:sldId id="363" r:id="rId12"/>
    <p:sldId id="315" r:id="rId13"/>
    <p:sldId id="316" r:id="rId14"/>
    <p:sldId id="317" r:id="rId15"/>
    <p:sldId id="318" r:id="rId16"/>
    <p:sldId id="319" r:id="rId17"/>
    <p:sldId id="339" r:id="rId18"/>
    <p:sldId id="320" r:id="rId19"/>
    <p:sldId id="322" r:id="rId20"/>
    <p:sldId id="323" r:id="rId21"/>
    <p:sldId id="324" r:id="rId22"/>
    <p:sldId id="325" r:id="rId23"/>
    <p:sldId id="340" r:id="rId24"/>
    <p:sldId id="326" r:id="rId25"/>
    <p:sldId id="341" r:id="rId26"/>
    <p:sldId id="327" r:id="rId27"/>
    <p:sldId id="328" r:id="rId28"/>
    <p:sldId id="329" r:id="rId29"/>
    <p:sldId id="330" r:id="rId30"/>
    <p:sldId id="331" r:id="rId31"/>
    <p:sldId id="357" r:id="rId32"/>
    <p:sldId id="332" r:id="rId33"/>
    <p:sldId id="333" r:id="rId34"/>
    <p:sldId id="334" r:id="rId35"/>
    <p:sldId id="358" r:id="rId36"/>
    <p:sldId id="356" r:id="rId37"/>
    <p:sldId id="353" r:id="rId38"/>
    <p:sldId id="354" r:id="rId39"/>
    <p:sldId id="296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5" r:id="rId48"/>
    <p:sldId id="345" r:id="rId49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0000"/>
    <a:srgbClr val="000099"/>
    <a:srgbClr val="FFFF66"/>
    <a:srgbClr val="FF3300"/>
    <a:srgbClr val="FFFFFF"/>
    <a:srgbClr val="99FF6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 varScale="1">
        <p:scale>
          <a:sx n="69" d="100"/>
          <a:sy n="69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B8C1AD-768E-44DB-B1D9-2C4127C1FFFE}" type="doc">
      <dgm:prSet loTypeId="urn:microsoft.com/office/officeart/2005/8/layout/vList2" loCatId="list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5483E5-1E01-40D2-957D-02DEF0790316}">
      <dgm:prSet phldrT="[Text]" custT="1"/>
      <dgm:spPr/>
      <dgm:t>
        <a:bodyPr/>
        <a:lstStyle/>
        <a:p>
          <a:pPr algn="ctr"/>
          <a:r>
            <a:rPr lang="en-US" sz="4400" dirty="0" smtClean="0">
              <a:solidFill>
                <a:schemeClr val="tx1"/>
              </a:solidFill>
              <a:cs typeface="+mn-cs"/>
            </a:rPr>
            <a:t>D</a:t>
          </a:r>
          <a:r>
            <a:rPr lang="fa-IR" sz="4400" dirty="0" smtClean="0">
              <a:solidFill>
                <a:schemeClr val="tx1"/>
              </a:solidFill>
              <a:cs typeface="+mn-cs"/>
            </a:rPr>
            <a:t>متابولیسم ویتامین</a:t>
          </a:r>
          <a:r>
            <a:rPr lang="fa-IR" sz="2800" dirty="0" smtClean="0">
              <a:cs typeface="+mn-cs"/>
            </a:rPr>
            <a:t> </a:t>
          </a:r>
          <a:r>
            <a:rPr lang="en-US" sz="2800" dirty="0" smtClean="0">
              <a:cs typeface="+mn-cs"/>
            </a:rPr>
            <a:t> </a:t>
          </a:r>
        </a:p>
      </dgm:t>
    </dgm:pt>
    <dgm:pt modelId="{3EC679D7-4BB0-4D2E-B107-436C6BABDF85}" type="parTrans" cxnId="{4C8DB6C3-F9C2-4370-9A07-C966A607D69B}">
      <dgm:prSet/>
      <dgm:spPr/>
      <dgm:t>
        <a:bodyPr/>
        <a:lstStyle/>
        <a:p>
          <a:endParaRPr lang="en-US"/>
        </a:p>
      </dgm:t>
    </dgm:pt>
    <dgm:pt modelId="{966009BA-FF16-4F6D-823A-174F3D012B75}" type="sibTrans" cxnId="{4C8DB6C3-F9C2-4370-9A07-C966A607D69B}">
      <dgm:prSet/>
      <dgm:spPr/>
      <dgm:t>
        <a:bodyPr/>
        <a:lstStyle/>
        <a:p>
          <a:endParaRPr lang="en-US"/>
        </a:p>
      </dgm:t>
    </dgm:pt>
    <dgm:pt modelId="{75DBB8AC-E37F-4DDD-9914-79BA4D31218A}" type="pres">
      <dgm:prSet presAssocID="{E6B8C1AD-768E-44DB-B1D9-2C4127C1FF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5ABD19-7DE8-4B24-B41D-C9D429EB7A4E}" type="pres">
      <dgm:prSet presAssocID="{F05483E5-1E01-40D2-957D-02DEF079031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8DB6C3-F9C2-4370-9A07-C966A607D69B}" srcId="{E6B8C1AD-768E-44DB-B1D9-2C4127C1FFFE}" destId="{F05483E5-1E01-40D2-957D-02DEF0790316}" srcOrd="0" destOrd="0" parTransId="{3EC679D7-4BB0-4D2E-B107-436C6BABDF85}" sibTransId="{966009BA-FF16-4F6D-823A-174F3D012B75}"/>
    <dgm:cxn modelId="{7ACB584B-0E7A-42DD-816E-1C2FA973E837}" type="presOf" srcId="{E6B8C1AD-768E-44DB-B1D9-2C4127C1FFFE}" destId="{75DBB8AC-E37F-4DDD-9914-79BA4D31218A}" srcOrd="0" destOrd="0" presId="urn:microsoft.com/office/officeart/2005/8/layout/vList2"/>
    <dgm:cxn modelId="{31CDDA96-BE08-4BB2-8AA0-D1FAEC15E2C1}" type="presOf" srcId="{F05483E5-1E01-40D2-957D-02DEF0790316}" destId="{F25ABD19-7DE8-4B24-B41D-C9D429EB7A4E}" srcOrd="0" destOrd="0" presId="urn:microsoft.com/office/officeart/2005/8/layout/vList2"/>
    <dgm:cxn modelId="{48AB3C68-2C8A-4677-B201-4D48C9393EEC}" type="presParOf" srcId="{75DBB8AC-E37F-4DDD-9914-79BA4D31218A}" destId="{F25ABD19-7DE8-4B24-B41D-C9D429EB7A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3A200E-AC97-4687-A988-4356BC84B480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BB2F174-F966-41DD-A342-A4CF4875B88E}">
      <dgm:prSet phldrT="[Text]" custT="1"/>
      <dgm:spPr/>
      <dgm:t>
        <a:bodyPr/>
        <a:lstStyle/>
        <a:p>
          <a:pPr algn="ctr"/>
          <a:r>
            <a:rPr lang="fa-IR" sz="1600" b="1" dirty="0" smtClean="0"/>
            <a:t>غذا</a:t>
          </a:r>
          <a:endParaRPr lang="en-US" sz="1600" b="1" dirty="0"/>
        </a:p>
      </dgm:t>
    </dgm:pt>
    <dgm:pt modelId="{DE9CC382-405D-456E-BC1F-331A0E2F5FB2}" type="parTrans" cxnId="{345D8E45-E44B-4D85-94E4-C37843F38752}">
      <dgm:prSet/>
      <dgm:spPr/>
      <dgm:t>
        <a:bodyPr/>
        <a:lstStyle/>
        <a:p>
          <a:endParaRPr lang="en-US"/>
        </a:p>
      </dgm:t>
    </dgm:pt>
    <dgm:pt modelId="{C55695DE-DB85-4E2C-A9D8-2E88A8902A00}" type="sibTrans" cxnId="{345D8E45-E44B-4D85-94E4-C37843F38752}">
      <dgm:prSet/>
      <dgm:spPr/>
      <dgm:t>
        <a:bodyPr/>
        <a:lstStyle/>
        <a:p>
          <a:endParaRPr lang="en-US"/>
        </a:p>
      </dgm:t>
    </dgm:pt>
    <dgm:pt modelId="{EC5A0D93-4B99-43FA-84CD-38074FA54CB0}">
      <dgm:prSet phldrT="[Text]" custT="1"/>
      <dgm:spPr/>
      <dgm:t>
        <a:bodyPr/>
        <a:lstStyle/>
        <a:p>
          <a:pPr algn="ctr"/>
          <a:r>
            <a:rPr lang="fa-IR" sz="1600" b="1" smtClean="0"/>
            <a:t>نور خورشید</a:t>
          </a:r>
          <a:endParaRPr lang="en-US" sz="1600" b="1" dirty="0"/>
        </a:p>
      </dgm:t>
    </dgm:pt>
    <dgm:pt modelId="{A2DE6379-1479-491F-A265-11B5AF0E5E16}" type="sibTrans" cxnId="{C85704D2-100B-41DB-A536-B251FFEA09DA}">
      <dgm:prSet/>
      <dgm:spPr/>
      <dgm:t>
        <a:bodyPr/>
        <a:lstStyle/>
        <a:p>
          <a:endParaRPr lang="en-US"/>
        </a:p>
      </dgm:t>
    </dgm:pt>
    <dgm:pt modelId="{B40F169D-5934-4DC6-936B-9A9406F15A47}" type="parTrans" cxnId="{C85704D2-100B-41DB-A536-B251FFEA09DA}">
      <dgm:prSet/>
      <dgm:spPr/>
      <dgm:t>
        <a:bodyPr/>
        <a:lstStyle/>
        <a:p>
          <a:endParaRPr lang="en-US"/>
        </a:p>
      </dgm:t>
    </dgm:pt>
    <dgm:pt modelId="{B2CACF51-17BC-4D55-BFE9-37D7983C3DE7}" type="pres">
      <dgm:prSet presAssocID="{D73A200E-AC97-4687-A988-4356BC84B4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14289F-9538-44CE-8F8B-716208536435}" type="pres">
      <dgm:prSet presAssocID="{EC5A0D93-4B99-43FA-84CD-38074FA54CB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51AB99-A89A-41B6-8C95-9D05114E694D}" type="pres">
      <dgm:prSet presAssocID="{A2DE6379-1479-491F-A265-11B5AF0E5E16}" presName="spacer" presStyleCnt="0"/>
      <dgm:spPr/>
    </dgm:pt>
    <dgm:pt modelId="{0C977712-CCA7-4963-BFB8-6FB81236B2AA}" type="pres">
      <dgm:prSet presAssocID="{8BB2F174-F966-41DD-A342-A4CF4875B88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5D8E45-E44B-4D85-94E4-C37843F38752}" srcId="{D73A200E-AC97-4687-A988-4356BC84B480}" destId="{8BB2F174-F966-41DD-A342-A4CF4875B88E}" srcOrd="1" destOrd="0" parTransId="{DE9CC382-405D-456E-BC1F-331A0E2F5FB2}" sibTransId="{C55695DE-DB85-4E2C-A9D8-2E88A8902A00}"/>
    <dgm:cxn modelId="{11ACF218-350C-46D0-A17E-004B359B61C2}" type="presOf" srcId="{8BB2F174-F966-41DD-A342-A4CF4875B88E}" destId="{0C977712-CCA7-4963-BFB8-6FB81236B2AA}" srcOrd="0" destOrd="0" presId="urn:microsoft.com/office/officeart/2005/8/layout/vList2"/>
    <dgm:cxn modelId="{C072C3A1-C54D-4759-9A49-C1CC463BCB8D}" type="presOf" srcId="{D73A200E-AC97-4687-A988-4356BC84B480}" destId="{B2CACF51-17BC-4D55-BFE9-37D7983C3DE7}" srcOrd="0" destOrd="0" presId="urn:microsoft.com/office/officeart/2005/8/layout/vList2"/>
    <dgm:cxn modelId="{CC3E4C72-1BF8-420D-AB36-6001D4DE5E58}" type="presOf" srcId="{EC5A0D93-4B99-43FA-84CD-38074FA54CB0}" destId="{5014289F-9538-44CE-8F8B-716208536435}" srcOrd="0" destOrd="0" presId="urn:microsoft.com/office/officeart/2005/8/layout/vList2"/>
    <dgm:cxn modelId="{C85704D2-100B-41DB-A536-B251FFEA09DA}" srcId="{D73A200E-AC97-4687-A988-4356BC84B480}" destId="{EC5A0D93-4B99-43FA-84CD-38074FA54CB0}" srcOrd="0" destOrd="0" parTransId="{B40F169D-5934-4DC6-936B-9A9406F15A47}" sibTransId="{A2DE6379-1479-491F-A265-11B5AF0E5E16}"/>
    <dgm:cxn modelId="{1D6B7A4D-2E86-4BFD-A502-E08957249B53}" type="presParOf" srcId="{B2CACF51-17BC-4D55-BFE9-37D7983C3DE7}" destId="{5014289F-9538-44CE-8F8B-716208536435}" srcOrd="0" destOrd="0" presId="urn:microsoft.com/office/officeart/2005/8/layout/vList2"/>
    <dgm:cxn modelId="{C70CEEAA-A48F-49B4-8064-776B7BB69C52}" type="presParOf" srcId="{B2CACF51-17BC-4D55-BFE9-37D7983C3DE7}" destId="{5E51AB99-A89A-41B6-8C95-9D05114E694D}" srcOrd="1" destOrd="0" presId="urn:microsoft.com/office/officeart/2005/8/layout/vList2"/>
    <dgm:cxn modelId="{1307116B-3B6C-48FF-9F53-D864BFBB32F6}" type="presParOf" srcId="{B2CACF51-17BC-4D55-BFE9-37D7983C3DE7}" destId="{0C977712-CCA7-4963-BFB8-6FB81236B2A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5ABD19-7DE8-4B24-B41D-C9D429EB7A4E}">
      <dsp:nvSpPr>
        <dsp:cNvPr id="0" name=""/>
        <dsp:cNvSpPr/>
      </dsp:nvSpPr>
      <dsp:spPr>
        <a:xfrm>
          <a:off x="0" y="386019"/>
          <a:ext cx="7128792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chemeClr val="tx1"/>
              </a:solidFill>
              <a:cs typeface="+mn-cs"/>
            </a:rPr>
            <a:t>D</a:t>
          </a:r>
          <a:r>
            <a:rPr lang="fa-IR" sz="4400" kern="1200" dirty="0" smtClean="0">
              <a:solidFill>
                <a:schemeClr val="tx1"/>
              </a:solidFill>
              <a:cs typeface="+mn-cs"/>
            </a:rPr>
            <a:t>متابولیسم ویتامین</a:t>
          </a:r>
          <a:r>
            <a:rPr lang="fa-IR" sz="2800" kern="1200" dirty="0" smtClean="0">
              <a:cs typeface="+mn-cs"/>
            </a:rPr>
            <a:t> </a:t>
          </a:r>
          <a:r>
            <a:rPr lang="en-US" sz="2800" kern="1200" dirty="0" smtClean="0">
              <a:cs typeface="+mn-cs"/>
            </a:rPr>
            <a:t> </a:t>
          </a:r>
        </a:p>
      </dsp:txBody>
      <dsp:txXfrm>
        <a:off x="59399" y="445418"/>
        <a:ext cx="7009994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14289F-9538-44CE-8F8B-716208536435}">
      <dsp:nvSpPr>
        <dsp:cNvPr id="0" name=""/>
        <dsp:cNvSpPr/>
      </dsp:nvSpPr>
      <dsp:spPr>
        <a:xfrm>
          <a:off x="0" y="18796"/>
          <a:ext cx="1368152" cy="617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/>
            <a:t>نور خورشید</a:t>
          </a:r>
          <a:endParaRPr lang="en-US" sz="1600" b="1" kern="1200" dirty="0"/>
        </a:p>
      </dsp:txBody>
      <dsp:txXfrm>
        <a:off x="30157" y="48953"/>
        <a:ext cx="1307838" cy="557446"/>
      </dsp:txXfrm>
    </dsp:sp>
    <dsp:sp modelId="{0C977712-CCA7-4963-BFB8-6FB81236B2AA}">
      <dsp:nvSpPr>
        <dsp:cNvPr id="0" name=""/>
        <dsp:cNvSpPr/>
      </dsp:nvSpPr>
      <dsp:spPr>
        <a:xfrm>
          <a:off x="0" y="731596"/>
          <a:ext cx="1368152" cy="617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غذا</a:t>
          </a:r>
          <a:endParaRPr lang="en-US" sz="1600" b="1" kern="1200" dirty="0"/>
        </a:p>
      </dsp:txBody>
      <dsp:txXfrm>
        <a:off x="30157" y="761753"/>
        <a:ext cx="1307838" cy="557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B5672-1EE1-4A68-A611-47B525BB48AF}" type="datetimeFigureOut">
              <a:rPr lang="en-US" smtClean="0"/>
              <a:pPr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61FA7-19A8-4DF7-926F-8D80C8F1B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 smtClean="0"/>
            </a:lvl1pPr>
          </a:lstStyle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 smtClean="0"/>
            </a:lvl1pPr>
          </a:lstStyle>
          <a:p>
            <a:pPr>
              <a:defRPr/>
            </a:pPr>
            <a:fld id="{E9FF2E13-874D-4B52-ADA7-97BAC684FF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39C499E-C78F-4DB8-A7A6-4DD957707BE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B9587-6A3E-4624-A37F-5A751AC97D0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C146BB-8C2E-46BD-BE10-ECAB5266968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26A23-744F-481B-A03F-DE91D90B3ED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99C69BAA-EC59-4C92-AEC7-52D76E0AF95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54C55D-2F85-4462-AB12-92F3C28CE2D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6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EC302-BA47-4C37-81B7-107949A04BD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DC0433A6-F011-4117-9CAC-0F039780C5E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365C8D-50A6-4182-95D9-2B63B233772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313AE5-5296-446D-84E5-FDD26AA3348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FC7F93-F47A-4BF4-B780-F50E8853248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6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707CC6-44A3-46D4-9F8A-DDDDE9C00D5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6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F.Salehi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61F35C3-10C4-4149-B531-AB1FE8A2B6C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 spd="med" advClick="0" advTm="6000">
    <p:pull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1.jpe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بسم الله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196752"/>
          </a:xfrm>
        </p:spPr>
        <p:txBody>
          <a:bodyPr>
            <a:noAutofit/>
          </a:bodyPr>
          <a:lstStyle/>
          <a:p>
            <a:pPr algn="ctr" rtl="1"/>
            <a:r>
              <a:rPr lang="fa-IR" sz="5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نقش  </a:t>
            </a:r>
            <a:r>
              <a:rPr lang="en-US" sz="5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Nazanin" pitchFamily="2" charset="-78"/>
              </a:rPr>
              <a:t>PTH</a:t>
            </a:r>
            <a:r>
              <a:rPr lang="fa-IR" sz="5400" dirty="0" smtClean="0">
                <a:solidFill>
                  <a:srgbClr val="CC0000"/>
                </a:solidFill>
                <a:cs typeface="Nazanin" pitchFamily="2" charset="-78"/>
              </a:rPr>
              <a:t> </a:t>
            </a:r>
            <a:endParaRPr lang="en-US" sz="5400" dirty="0">
              <a:solidFill>
                <a:srgbClr val="CC0000"/>
              </a:solidFill>
            </a:endParaRPr>
          </a:p>
        </p:txBody>
      </p:sp>
      <p:pic>
        <p:nvPicPr>
          <p:cNvPr id="6" name="Content Placeholder 5" descr="PTH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4067944" cy="547260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 rtl="1">
              <a:lnSpc>
                <a:spcPct val="190000"/>
              </a:lnSpc>
              <a:buNone/>
            </a:pP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مسئول حفظ غلظت طبيعي</a:t>
            </a:r>
            <a:endParaRPr lang="en-US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ctr" rtl="1">
              <a:lnSpc>
                <a:spcPct val="190000"/>
              </a:lnSpc>
              <a:buNone/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CC0000"/>
                </a:solidFill>
                <a:cs typeface="B Nazanin" pitchFamily="2" charset="-78"/>
              </a:rPr>
              <a:t>كلسيم و فسفر خون</a:t>
            </a:r>
            <a:endParaRPr lang="fa-IR" b="1" dirty="0" smtClean="0">
              <a:solidFill>
                <a:srgbClr val="CC0000"/>
              </a:solidFill>
              <a:cs typeface="B Nazanin" pitchFamily="2" charset="-78"/>
            </a:endParaRPr>
          </a:p>
          <a:p>
            <a:pPr algn="just" rtl="1">
              <a:lnSpc>
                <a:spcPct val="190000"/>
              </a:lnSpc>
              <a:buNone/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fa-IR" dirty="0" smtClean="0">
              <a:solidFill>
                <a:schemeClr val="tx1"/>
              </a:solidFill>
            </a:endParaRPr>
          </a:p>
          <a:p>
            <a:pPr algn="r" rtl="1"/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87824" y="6381328"/>
            <a:ext cx="3352800" cy="476672"/>
          </a:xfrm>
        </p:spPr>
        <p:txBody>
          <a:bodyPr/>
          <a:lstStyle/>
          <a:p>
            <a:pPr algn="ctr"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F.Salehi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8" name="Picture 14" descr="C:\Users\FARZIN\Downloads\ترازو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6672" y="4509120"/>
            <a:ext cx="3491880" cy="2348880"/>
          </a:xfrm>
          <a:prstGeom prst="rect">
            <a:avLst/>
          </a:prstGeom>
          <a:noFill/>
        </p:spPr>
      </p:pic>
      <p:pic>
        <p:nvPicPr>
          <p:cNvPr id="9" name="Picture 2" descr="C:\Users\FARZIN\Downloads\شکل فسف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6149" y="5373216"/>
            <a:ext cx="456051" cy="576064"/>
          </a:xfrm>
          <a:prstGeom prst="rect">
            <a:avLst/>
          </a:prstGeom>
          <a:noFill/>
        </p:spPr>
      </p:pic>
      <p:pic>
        <p:nvPicPr>
          <p:cNvPr id="10" name="Picture 3" descr="C:\Users\FARZIN\Downloads\شکل کلسیم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424" y="4869160"/>
            <a:ext cx="432048" cy="6480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066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/>
              <a:t>اعمال هورمون پاراتيروئيد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04056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 عملكرد </a:t>
            </a:r>
            <a:r>
              <a:rPr lang="fa-IR" dirty="0">
                <a:solidFill>
                  <a:srgbClr val="FF0000"/>
                </a:solidFill>
                <a:cs typeface="B Mitra" panose="00000400000000000000" pitchFamily="2" charset="-78"/>
              </a:rPr>
              <a:t>اصلي </a:t>
            </a:r>
            <a:r>
              <a:rPr lang="en-US" dirty="0">
                <a:solidFill>
                  <a:srgbClr val="FF0000"/>
                </a:solidFill>
                <a:cs typeface="B Mitra" panose="00000400000000000000" pitchFamily="2" charset="-78"/>
              </a:rPr>
              <a:t>PTH</a:t>
            </a:r>
            <a:r>
              <a:rPr lang="fa-IR" dirty="0">
                <a:solidFill>
                  <a:srgbClr val="FF0000"/>
                </a:solidFill>
                <a:cs typeface="B Mitra" panose="00000400000000000000" pitchFamily="2" charset="-78"/>
              </a:rPr>
              <a:t> دفاع بر عليه هايپوكلسمي </a:t>
            </a:r>
            <a:endParaRPr lang="fa-IR" dirty="0" smtClean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ساير </a:t>
            </a:r>
            <a:r>
              <a:rPr lang="fa-IR" dirty="0">
                <a:cs typeface="B Mitra" panose="00000400000000000000" pitchFamily="2" charset="-78"/>
              </a:rPr>
              <a:t>اعمال </a:t>
            </a:r>
            <a:r>
              <a:rPr lang="en-US" dirty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: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1- </a:t>
            </a:r>
            <a:r>
              <a:rPr lang="fa-IR" dirty="0">
                <a:cs typeface="B Mitra" panose="00000400000000000000" pitchFamily="2" charset="-78"/>
              </a:rPr>
              <a:t>تحريك حل شدن استخوان توسط استئوكلاست ها و بنابراين رهايي كلسيم و فسفات به داخل مايع خارج سلولي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cs typeface="B Mitra" panose="00000400000000000000" pitchFamily="2" charset="-78"/>
              </a:rPr>
              <a:t>2- تحريك بازجذب كلسيم توسط لوله هاي كليوي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cs typeface="B Mitra" panose="00000400000000000000" pitchFamily="2" charset="-78"/>
              </a:rPr>
              <a:t>3- مهار بازجذب فسفات و بي كربنات توسط لوله هاي كليوي يعني تشديد دفع آنها از ادرار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cs typeface="B Mitra" panose="00000400000000000000" pitchFamily="2" charset="-78"/>
              </a:rPr>
              <a:t>4- تحريك سنتز شكل فعال ويتامين </a:t>
            </a:r>
            <a:r>
              <a:rPr lang="en-US" dirty="0">
                <a:cs typeface="B Mitra" panose="00000400000000000000" pitchFamily="2" charset="-78"/>
              </a:rPr>
              <a:t> D</a:t>
            </a:r>
            <a:r>
              <a:rPr lang="fa-IR" dirty="0">
                <a:cs typeface="B Mitra" panose="00000400000000000000" pitchFamily="2" charset="-78"/>
              </a:rPr>
              <a:t>از </a:t>
            </a:r>
            <a:r>
              <a:rPr lang="en-US" dirty="0">
                <a:cs typeface="B Mitra" panose="00000400000000000000" pitchFamily="2" charset="-78"/>
              </a:rPr>
              <a:t>25-OH-D</a:t>
            </a:r>
            <a:r>
              <a:rPr lang="fa-IR" dirty="0">
                <a:cs typeface="B Mitra" panose="00000400000000000000" pitchFamily="2" charset="-78"/>
              </a:rPr>
              <a:t> از طريق فعال سازي 1- آلفاهيدروكسيلاز اختصاصي در كليه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15816" y="6430962"/>
            <a:ext cx="2895600" cy="288925"/>
          </a:xfrm>
        </p:spPr>
        <p:txBody>
          <a:bodyPr/>
          <a:lstStyle/>
          <a:p>
            <a:pPr algn="ctr">
              <a:defRPr/>
            </a:pPr>
            <a:r>
              <a:rPr lang="en-US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172916"/>
      </p:ext>
    </p:extLst>
  </p:cSld>
  <p:clrMapOvr>
    <a:masterClrMapping/>
  </p:clrMapOvr>
  <p:transition spd="med" advClick="0" advTm="6000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/>
          <a:lstStyle/>
          <a:p>
            <a:pPr algn="ctr" rtl="1"/>
            <a:r>
              <a:rPr lang="fa-IR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نقش 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PTH</a:t>
            </a:r>
            <a:r>
              <a:rPr lang="fa-IR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 در تعادل 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Ca</a:t>
            </a:r>
            <a:r>
              <a:rPr lang="fa-IR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 و</a:t>
            </a:r>
            <a:r>
              <a:rPr lang="fa-IR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 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P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>
              <a:lnSpc>
                <a:spcPct val="130000"/>
              </a:lnSpc>
            </a:pP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 كليه با تحريك 1-</a:t>
            </a:r>
            <a:r>
              <a:rPr lang="el-GR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α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-هيدروكسيلاز، 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30000"/>
              </a:lnSpc>
              <a:buNone/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25 هيدروكسي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-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3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را در توبول پروكسيما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فعال مي‌كند.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 algn="r" rtl="1">
              <a:lnSpc>
                <a:spcPct val="130000"/>
              </a:lnSpc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← 1-25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(OH)</a:t>
            </a:r>
            <a:r>
              <a:rPr lang="en-US" b="1" baseline="-25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2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D</a:t>
            </a:r>
            <a:r>
              <a:rPr lang="en-US" b="1" baseline="-25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3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↑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جذب روده‌اي كلسيم و فسفات 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 algn="r" rtl="1">
              <a:lnSpc>
                <a:spcPct val="130000"/>
              </a:lnSpc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← 1-25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(OH)</a:t>
            </a:r>
            <a:r>
              <a:rPr lang="en-US" b="1" baseline="-25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2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D</a:t>
            </a:r>
            <a:r>
              <a:rPr lang="en-US" b="1" baseline="-25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3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تحريك بلوغ اوستئوكلاستها در استخوان </a:t>
            </a:r>
            <a:endParaRPr lang="en-US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2" algn="r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اوستئوكلاستها </a:t>
            </a:r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←</a:t>
            </a:r>
            <a:r>
              <a:rPr lang="ar-SA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آزادسازی </a:t>
            </a:r>
            <a:r>
              <a:rPr lang="ar-SA" b="1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كلسيم و فسفر از استخوان</a:t>
            </a:r>
            <a:endParaRPr lang="en-US" b="1" dirty="0" smtClean="0">
              <a:solidFill>
                <a:schemeClr val="tx1"/>
              </a:solidFill>
              <a:latin typeface="Arial" pitchFamily="34" charset="0"/>
              <a:cs typeface="B Mitra" panose="00000400000000000000" pitchFamily="2" charset="-78"/>
            </a:endParaRPr>
          </a:p>
          <a:p>
            <a:pPr algn="r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←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افزايش باز جذب كلسيم در توبول ديستال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</a:p>
          <a:p>
            <a:pPr algn="r" rtl="1">
              <a:lnSpc>
                <a:spcPct val="130000"/>
              </a:lnSpc>
              <a:buNone/>
            </a:pP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			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كاهش باز جذب فسفر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توبول پروكسيمال</a:t>
            </a:r>
            <a:r>
              <a:rPr lang="en-US" dirty="0" smtClean="0">
                <a:cs typeface="B Mitra" panose="00000400000000000000" pitchFamily="2" charset="-78"/>
              </a:rPr>
              <a:t>  </a:t>
            </a: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Content Placeholder 5" descr="PT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2267712" cy="1381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SA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هيپرپاراتيروئيدي ثانويه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وجه مشخصة هيپرپاراتيروئيدي ثانويه افزايش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خون است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</a:p>
          <a:p>
            <a:pPr algn="just" rtl="1">
              <a:lnSpc>
                <a:spcPct val="130000"/>
              </a:lnSpc>
            </a:pP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علل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افزايش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PTH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:</a:t>
            </a:r>
          </a:p>
          <a:p>
            <a:pPr lvl="1" algn="just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كاهش كلسيم</a:t>
            </a:r>
            <a:r>
              <a:rPr lang="fa-IR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سرم</a:t>
            </a:r>
          </a:p>
          <a:p>
            <a:pPr lvl="1" algn="just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افزايش فسفر سرم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 algn="just" rtl="1">
              <a:lnSpc>
                <a:spcPct val="130000"/>
              </a:lnSpc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كاهش توليد ويتامين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فعال يا كلسي‌تريول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87824" y="6381328"/>
            <a:ext cx="3352800" cy="476672"/>
          </a:xfrm>
        </p:spPr>
        <p:txBody>
          <a:bodyPr/>
          <a:lstStyle/>
          <a:p>
            <a:pPr algn="ctr"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F.Salehi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8" name="Picture 12" descr="C:\Users\FARZIN\Downloads\vit 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7765"/>
            <a:ext cx="1979712" cy="1914525"/>
          </a:xfrm>
          <a:prstGeom prst="rect">
            <a:avLst/>
          </a:prstGeom>
          <a:noFill/>
        </p:spPr>
      </p:pic>
      <p:pic>
        <p:nvPicPr>
          <p:cNvPr id="9" name="Picture 5" descr="C:\Users\FARZIN\Downloads\b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9" y="2264867"/>
            <a:ext cx="1907704" cy="1238250"/>
          </a:xfrm>
          <a:prstGeom prst="rect">
            <a:avLst/>
          </a:prstGeom>
          <a:noFill/>
        </p:spPr>
      </p:pic>
      <p:pic>
        <p:nvPicPr>
          <p:cNvPr id="10" name="Picture 15" descr="C:\Users\FARZIN\Downloads\خارش شدید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19" y="3632498"/>
            <a:ext cx="1907704" cy="8640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b="1" dirty="0" smtClean="0">
                <a:solidFill>
                  <a:srgbClr val="C00000"/>
                </a:solidFill>
                <a:effectLst/>
                <a:cs typeface="B Nazanin" pitchFamily="2" charset="-78"/>
              </a:rPr>
              <a:t>پ</a:t>
            </a:r>
            <a:r>
              <a:rPr lang="ar-SA" b="1" dirty="0" smtClean="0">
                <a:solidFill>
                  <a:srgbClr val="C00000"/>
                </a:solidFill>
                <a:effectLst/>
                <a:cs typeface="B Nazanin" pitchFamily="2" charset="-78"/>
              </a:rPr>
              <a:t>س </a:t>
            </a:r>
            <a:r>
              <a:rPr lang="en-US" b="1" dirty="0" smtClean="0">
                <a:solidFill>
                  <a:srgbClr val="C00000"/>
                </a:solidFill>
                <a:effectLst/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b="1" dirty="0" smtClean="0">
                <a:solidFill>
                  <a:srgbClr val="C00000"/>
                </a:solidFill>
                <a:effectLst/>
                <a:cs typeface="B Nazanin" pitchFamily="2" charset="-78"/>
              </a:rPr>
              <a:t> مسئول افزايش غلظت كلسيم و كاهش غلظت فسفر خون است</a:t>
            </a:r>
            <a:r>
              <a:rPr lang="fa-IR" b="1" dirty="0" smtClean="0">
                <a:solidFill>
                  <a:srgbClr val="C00000"/>
                </a:solidFill>
                <a:effectLst/>
                <a:cs typeface="B Nazanin" pitchFamily="2" charset="-78"/>
              </a:rPr>
              <a:t>.</a:t>
            </a:r>
            <a:endParaRPr lang="en-US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11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در بيماري مزمن كليوي كاهش ويتامين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فعال و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كلسيم سرم و افزايش فسفر سرم باعث تحريك ترشح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مي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شود.</a:t>
            </a:r>
            <a:endParaRPr lang="fa-IR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justLow" rtl="1">
              <a:lnSpc>
                <a:spcPct val="11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با مكانيسمهاي 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فوق غلظت اين مواد را به حد طبيعي باز مي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گرداند.</a:t>
            </a:r>
            <a:endParaRPr lang="fa-IR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justLow" rtl="1">
              <a:lnSpc>
                <a:spcPct val="11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با پيشرفت بيماري كليوي غلظت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خون به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تدريج بالا و بالاتر مي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رود و ديگر قادر به حفظ تعادل كلسيم، فسفرو ويتامين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نخواهد بود.</a:t>
            </a:r>
            <a:endParaRPr lang="fa-IR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3" descr="C:\Users\FARZIN\Downloads\ترازو ا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157192"/>
            <a:ext cx="1586855" cy="17008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به اين ترتيب هيپرفسفاتمي  و هيپو يا هيپركلسمي  رخ مي‌دهد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60000"/>
              </a:lnSpc>
              <a:buFont typeface="Wingdings" pitchFamily="2" charset="2"/>
              <a:buChar char="Ø"/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هيپو‌كلسمي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ناشي از اتصال كلسيم يونيزه به فسفر و رسوب آن در بافتهاي مختلف نيز هست و با كاهش فسفر خون معمولاً مي‌توان آن را اصلاح كرد.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60000"/>
              </a:lnSpc>
              <a:buFont typeface="Wingdings" pitchFamily="2" charset="2"/>
              <a:buChar char="Ø"/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هيپرپاراتيروئيدي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 صورتي</a:t>
            </a:r>
            <a:r>
              <a:rPr lang="en-US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كه اصلاح نشود به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‌طور پيشرونده‌اي تشديد مي‌گردد.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87824" y="6381328"/>
            <a:ext cx="3352800" cy="476672"/>
          </a:xfrm>
        </p:spPr>
        <p:txBody>
          <a:bodyPr/>
          <a:lstStyle/>
          <a:p>
            <a:pPr algn="ctr"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F.Salehi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هيپرپاراتيروئيدي در استخوان موجب افزايش تعداد و اندازة اوستئوكلاستها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و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اوستئو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ب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لاستها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مي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شود. </a:t>
            </a:r>
            <a:endParaRPr lang="fa-IR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lnSpc>
                <a:spcPct val="20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به اين ترتيب هم ميزان تخريب استخوان و هم ميزان ساخته شدن استخوان جديد افزايش مي يابد.</a:t>
            </a:r>
            <a:endParaRPr lang="fa-IR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just" rtl="1">
              <a:lnSpc>
                <a:spcPct val="200000"/>
              </a:lnSpc>
              <a:buFont typeface="Wingdings" pitchFamily="2" charset="2"/>
              <a:buChar char="Ø"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اين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 حالت را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اوستئيت فيبروز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می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ند.</a:t>
            </a:r>
          </a:p>
          <a:p>
            <a:pPr algn="r" rtl="1"/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Content Placeholder 27" descr="para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104"/>
            <a:ext cx="2843808" cy="2492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C:\Users\FARZIN\Downloads\رسو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ar-SA" sz="6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اوستئيت فيبروز</a:t>
            </a:r>
            <a:endParaRPr lang="en-US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buFont typeface="Wingdings" pitchFamily="2" charset="2"/>
              <a:buChar char="Ì"/>
            </a:pP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خوردگي و تخريب پيشروندة استخوان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كيستهاي استخواني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درد و شكستگي استخوان 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هيپرفسفاتمي شديد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رسوب كلسيم و فسفر در بافتهاي بدن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خارش شديد</a:t>
            </a:r>
            <a:endParaRPr lang="fa-IR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buFont typeface="Wingdings" pitchFamily="2" charset="2"/>
              <a:buChar char="Ì"/>
            </a:pPr>
            <a:r>
              <a:rPr lang="en-US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آنمي مقاوم به درمان</a:t>
            </a:r>
            <a:endParaRPr lang="en-US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6" descr="C:\Users\FARZIN\Downloads\خار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1835696" cy="1512168"/>
          </a:xfrm>
          <a:prstGeom prst="rect">
            <a:avLst/>
          </a:prstGeom>
          <a:noFill/>
        </p:spPr>
      </p:pic>
      <p:pic>
        <p:nvPicPr>
          <p:cNvPr id="7" name="Picture 17" descr="C:\Users\FARZIN\Downloads\خارش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1763688" cy="200481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8" algn="ctr" rtl="0">
              <a:spcBef>
                <a:spcPct val="0"/>
              </a:spcBef>
            </a:pPr>
            <a:r>
              <a:rPr lang="ar-SA" sz="7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تظاهر</a:t>
            </a:r>
            <a:r>
              <a:rPr lang="fa-IR" sz="7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ا</a:t>
            </a:r>
            <a:r>
              <a:rPr lang="ar-SA" sz="7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 باليني</a:t>
            </a:r>
            <a:r>
              <a:rPr lang="en-US" sz="7800" dirty="0" smtClean="0">
                <a:solidFill>
                  <a:schemeClr val="tx1"/>
                </a:solidFill>
              </a:rPr>
              <a:t/>
            </a:r>
            <a:br>
              <a:rPr lang="en-US" sz="7800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7" descr="C:\Users\FARZIN\Downloads\contro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28800"/>
            <a:ext cx="4968552" cy="41764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131840" y="1844824"/>
            <a:ext cx="5843587" cy="308292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ar-SA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اختلالات كلسيم، فسفر</a:t>
            </a:r>
            <a:r>
              <a:rPr lang="en-US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/>
            </a:r>
            <a:br>
              <a:rPr lang="en-US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</a:br>
            <a:r>
              <a:rPr lang="ar-SA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 و اوستئوديستروفي </a:t>
            </a:r>
            <a:r>
              <a:rPr lang="fa-IR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/>
            </a:r>
            <a:br>
              <a:rPr lang="fa-IR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</a:br>
            <a:r>
              <a:rPr lang="ar-SA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B Mitra" panose="00000400000000000000" pitchFamily="2" charset="-78"/>
              </a:rPr>
              <a:t>در بيماران دياليز‌ي</a:t>
            </a:r>
            <a:endParaRPr lang="en-US" sz="6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B Mitra" panose="00000400000000000000" pitchFamily="2" charset="-78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052736"/>
            <a:ext cx="3635896" cy="5805264"/>
          </a:xfr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87824" y="6381328"/>
            <a:ext cx="3352800" cy="476672"/>
          </a:xfrm>
        </p:spPr>
        <p:txBody>
          <a:bodyPr/>
          <a:lstStyle/>
          <a:p>
            <a:pPr algn="ctr"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F.Salehi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24" y="262173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ar-SA" sz="48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تظاهرات استخواني- عضلاني</a:t>
            </a:r>
            <a:endParaRPr lang="en-US" sz="4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شكستگي استخوان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پارگي تاندون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درد استخواني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درد و ضعف عضلاني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دردهاي اطراف مفصلي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افزايش ريسك شكستگي هيپ 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(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5/4 برابر جمعيت عادي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)</a:t>
            </a:r>
            <a:r>
              <a:rPr lang="ar-SA" sz="2800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endParaRPr lang="en-US" sz="2800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Content Placeholder 9" descr="pth-therapy-useful-for-preventing-osteoarthrit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4191000" cy="293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096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ar-SA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تظاهرات خارج اسك</a:t>
            </a:r>
            <a:r>
              <a:rPr lang="fa-IR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ل</a:t>
            </a:r>
            <a:r>
              <a:rPr lang="ar-SA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تي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v"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رسوب كلسيم و فسفر در بافتهاي نرم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:</a:t>
            </a:r>
          </a:p>
          <a:p>
            <a:pPr lvl="1" algn="just" rtl="1">
              <a:lnSpc>
                <a:spcPct val="120000"/>
              </a:lnSpc>
              <a:buClr>
                <a:schemeClr val="bg1"/>
              </a:buClr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عروق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 algn="just" rtl="1">
              <a:lnSpc>
                <a:spcPct val="120000"/>
              </a:lnSpc>
              <a:buClr>
                <a:schemeClr val="bg1"/>
              </a:buClr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دريچه‌هاي قلبي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 algn="just" rtl="1">
              <a:lnSpc>
                <a:spcPct val="120000"/>
              </a:lnSpc>
              <a:buClr>
                <a:schemeClr val="bg1"/>
              </a:buClr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پوست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v"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بيماري قلبي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- عروقي در حدود نيمي از علل و مرگ در بيماران دياليزي را تشكيل مي‌دهد و كلسيفيكاسيون عروقي و دريچه‌اي از علل مهم آن محسوب مي‌گردد.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25" descr="C:\Users\FARZIN\Downloads\کلسیفیکاسیو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2304256" cy="1728192"/>
          </a:xfrm>
          <a:prstGeom prst="rect">
            <a:avLst/>
          </a:prstGeom>
          <a:noFill/>
        </p:spPr>
      </p:pic>
      <p:pic>
        <p:nvPicPr>
          <p:cNvPr id="8" name="Picture 23" descr="C:\Users\FARZIN\Downloads\مرد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1208"/>
            <a:ext cx="1691680" cy="15567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686800" cy="5531445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ميزان اين كلسيفيكاسيون متناسب با سالهاي دياليز است و در طي زمان به تدريج افزايش مي‌يابد.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افزايش غلظت فسفر، كلسيم و حاصل ضرب غلظت كلسيم در فسفر خون با افزايش ريسك كلسيفيكاسيون عروقي و احشايي همراه است.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افزايش فسفر خون يك عامل مهم مرگ و مير در بيماران دياليزي مزمن محسوب مي‌گردد.</a:t>
            </a: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endParaRPr lang="en-US" dirty="0">
              <a:cs typeface="B Mitr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3" descr="C:\Users\FARZIN\Downloads\مرد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24" y="319347"/>
            <a:ext cx="8686800" cy="838200"/>
          </a:xfrm>
        </p:spPr>
        <p:txBody>
          <a:bodyPr>
            <a:noAutofit/>
          </a:bodyPr>
          <a:lstStyle/>
          <a:p>
            <a:pPr algn="ctr" rtl="1"/>
            <a:r>
              <a:rPr lang="ar-SA" sz="6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معيارهاي آزمايشگاهي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4162"/>
            <a:ext cx="9144000" cy="4525963"/>
          </a:xfrm>
        </p:spPr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جهت جلوگيري از اختلات كلسيم و فسفر و بروز مشكلات استخواني در بيماران مزمن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كليوي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،</a:t>
            </a:r>
          </a:p>
          <a:p>
            <a:pPr algn="r" rtl="1">
              <a:buNone/>
            </a:pP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حفظ كلسيم، فسفر و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خون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در محدوده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هاي مشخص توصيه شده است</a:t>
            </a:r>
            <a:r>
              <a:rPr lang="en-US" dirty="0" smtClean="0">
                <a:solidFill>
                  <a:schemeClr val="tx1"/>
                </a:solidFill>
                <a:cs typeface="B Nazanin" pitchFamily="2" charset="-78"/>
              </a:rPr>
              <a:t> .</a:t>
            </a:r>
          </a:p>
          <a:p>
            <a:pPr algn="r" rtl="1"/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5362" name="Picture 2" descr="C:\Users\FARZIN\Downloads\آزمایشگاه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85592"/>
            <a:ext cx="3563888" cy="36724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179513" y="260648"/>
          <a:ext cx="8784976" cy="5832649"/>
        </p:xfrm>
        <a:graphic>
          <a:graphicData uri="http://schemas.openxmlformats.org/drawingml/2006/table">
            <a:tbl>
              <a:tblPr rtl="1"/>
              <a:tblGrid>
                <a:gridCol w="1101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2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1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80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40289">
                <a:tc gridSpan="6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جدول 1- دستورالعملهاي باليني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K/DOQI </a:t>
                      </a:r>
                      <a:endParaRPr kumimoji="0" lang="fa-IR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در</a:t>
                      </a:r>
                      <a:r>
                        <a:rPr kumimoji="0" lang="ar-S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متابوليسم كلسيم و فسفر و بيماري استخواني در بيماري مزمن كليوي</a:t>
                      </a:r>
                      <a:endParaRPr kumimoji="0" lang="ar-SA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201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CKD Stage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GFR (ml/min/1/73m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2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P</a:t>
                      </a:r>
                    </a:p>
                    <a:p>
                      <a:pPr marL="0" marR="0" lvl="0" indent="0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(mg/dl)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Ca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(mg/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dI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P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 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Ca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Symbol" pitchFamily="18" charset="2"/>
                        </a:rPr>
                        <a:t>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(mg/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dI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  <a:sym typeface="MapInfo Cartographic" pitchFamily="18" charset="2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Intact PTH (pg/ml)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0341">
                <a:tc>
                  <a:txBody>
                    <a:bodyPr/>
                    <a:lstStyle/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fa-I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59-30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29-15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دياليزي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یا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&lt;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2/7-4/6</a:t>
                      </a:r>
                    </a:p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2/7-4/6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360363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3/5-5/5</a:t>
                      </a:r>
                      <a:endParaRPr kumimoji="0" lang="fa-I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8/4- 10/2</a:t>
                      </a: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8/4- 10/2</a:t>
                      </a: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360363" algn="ctr" defTabSz="914400" rtl="1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8/4-9.5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2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pitchFamily="49" charset="0"/>
                          <a:cs typeface="B Nazanin" pitchFamily="2" charset="-78"/>
                        </a:rPr>
                        <a:t>&lt;</a:t>
                      </a: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pitchFamily="49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35-70</a:t>
                      </a: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70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-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110</a:t>
                      </a: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  <a:p>
                      <a:pPr marL="0" marR="0" lvl="0" indent="360363" algn="ctr" defTabSz="914400" rtl="1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150-300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8" algn="ctr" rtl="0">
              <a:spcBef>
                <a:spcPct val="0"/>
              </a:spcBef>
            </a:pPr>
            <a:r>
              <a:rPr lang="ar-SA" sz="7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درمان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8" descr="C:\Users\FARZIN\Downloads\درمان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211960" cy="3744416"/>
          </a:xfrm>
          <a:prstGeom prst="rect">
            <a:avLst/>
          </a:prstGeom>
          <a:noFill/>
        </p:spPr>
      </p:pic>
      <p:pic>
        <p:nvPicPr>
          <p:cNvPr id="7" name="Picture 24" descr="C:\Users\FARZIN\Downloads\مراجعه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556792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ar-SA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كنترل فسفر</a:t>
            </a: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اولين و مهمترين قدم در پيشگيري و درمان اخت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ل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الات كلسيم و فسفر و بيماري استخواني در بيماري مزمن كليوي محدود نمودن مصرف غذايي فسفر در بيماران مبتلا به مرحلة 5 اين بيماري (عمدتاً بيماران دياليزي) است</a:t>
            </a:r>
            <a:r>
              <a:rPr lang="en-US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</a:p>
          <a:p>
            <a:pPr algn="just" rtl="1">
              <a:lnSpc>
                <a:spcPct val="120000"/>
              </a:lnSpc>
              <a:buBlip>
                <a:blip r:embed="rId2"/>
              </a:buBlip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توصيه مي‌شود ميزان مصرف فسفر كه به طور معمول در حدود 1500 ميلي‌گرم در روز است، به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1000-800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ميلي‌گرم در روز محدود شود. </a:t>
            </a: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7" name="Picture 3" descr="C:\Users\FARZIN\Downloads\45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43808" cy="1628800"/>
          </a:xfrm>
          <a:prstGeom prst="rect">
            <a:avLst/>
          </a:prstGeom>
          <a:noFill/>
        </p:spPr>
      </p:pic>
      <p:pic>
        <p:nvPicPr>
          <p:cNvPr id="8" name="Picture 3" descr="C:\Users\FARZIN\Downloads\45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0"/>
            <a:ext cx="2555776" cy="1628800"/>
          </a:xfrm>
          <a:prstGeom prst="rect">
            <a:avLst/>
          </a:prstGeom>
          <a:noFill/>
        </p:spPr>
      </p:pic>
      <p:pic>
        <p:nvPicPr>
          <p:cNvPr id="9" name="Picture 9" descr="C:\Users\FARZIN\Downloads\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73216"/>
            <a:ext cx="2987824" cy="1526348"/>
          </a:xfrm>
          <a:prstGeom prst="rect">
            <a:avLst/>
          </a:prstGeom>
          <a:noFill/>
        </p:spPr>
      </p:pic>
      <p:pic>
        <p:nvPicPr>
          <p:cNvPr id="10" name="Picture 9" descr="C:\Users\FARZIN\Downloads\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373216"/>
            <a:ext cx="2987824" cy="14847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 rtl="1"/>
            <a:r>
              <a:rPr lang="fa-IR" sz="4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مواد </a:t>
            </a:r>
            <a:r>
              <a:rPr lang="ar-SA" sz="4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غذايي</a:t>
            </a:r>
            <a:r>
              <a:rPr lang="fa-IR" sz="4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 </a:t>
            </a:r>
            <a:r>
              <a:rPr lang="ar-SA" sz="4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فسفر</a:t>
            </a:r>
            <a:r>
              <a:rPr lang="fa-IR" sz="4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دار</a:t>
            </a:r>
            <a:endParaRPr lang="en-US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Blip>
                <a:blip r:embed="rId2"/>
              </a:buBlip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لبنيات</a:t>
            </a: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buBlip>
                <a:blip r:embed="rId2"/>
              </a:buBlip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حبوبات</a:t>
            </a: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buBlip>
                <a:blip r:embed="rId2"/>
              </a:buBlip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آجيل</a:t>
            </a: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buBlip>
                <a:blip r:embed="rId2"/>
              </a:buBlip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 نان سبوس دار</a:t>
            </a:r>
          </a:p>
          <a:p>
            <a:pPr algn="r" rtl="1">
              <a:buBlip>
                <a:blip r:embed="rId2"/>
              </a:buBlip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نوشابه</a:t>
            </a:r>
            <a:r>
              <a:rPr lang="ar-SA" b="1" dirty="0" smtClean="0">
                <a:solidFill>
                  <a:schemeClr val="tx1"/>
                </a:solidFill>
              </a:rPr>
              <a:t>‌</a:t>
            </a: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هاي گازدار بخصوص انواع ”كولا“</a:t>
            </a: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buBlip>
                <a:blip r:embed="rId2"/>
              </a:buBlip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شكلات</a:t>
            </a:r>
            <a:r>
              <a:rPr lang="ar-SA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pPr algn="r" rtl="1"/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9" descr="C:\Users\FARZIN\Downloads\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2267744" cy="1656184"/>
          </a:xfrm>
          <a:prstGeom prst="rect">
            <a:avLst/>
          </a:prstGeom>
          <a:noFill/>
        </p:spPr>
      </p:pic>
      <p:pic>
        <p:nvPicPr>
          <p:cNvPr id="7" name="Picture 21" descr="C:\Users\FARZIN\Downloads\شکلات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589240"/>
            <a:ext cx="1428750" cy="1076325"/>
          </a:xfrm>
          <a:prstGeom prst="rect">
            <a:avLst/>
          </a:prstGeom>
          <a:noFill/>
        </p:spPr>
      </p:pic>
      <p:pic>
        <p:nvPicPr>
          <p:cNvPr id="8" name="Picture 2" descr="C:\Users\FARZIN\Downloads\5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736"/>
            <a:ext cx="2483768" cy="1152128"/>
          </a:xfrm>
          <a:prstGeom prst="rect">
            <a:avLst/>
          </a:prstGeom>
          <a:noFill/>
        </p:spPr>
      </p:pic>
      <p:pic>
        <p:nvPicPr>
          <p:cNvPr id="9" name="Picture 22" descr="C:\Users\FARZIN\Downloads\نوشابه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221088"/>
            <a:ext cx="1440160" cy="1224136"/>
          </a:xfrm>
          <a:prstGeom prst="rect">
            <a:avLst/>
          </a:prstGeom>
          <a:noFill/>
        </p:spPr>
      </p:pic>
      <p:pic>
        <p:nvPicPr>
          <p:cNvPr id="10" name="Picture 6" descr="C:\Users\FARZIN\Downloads\c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196752"/>
            <a:ext cx="714375" cy="10287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850"/>
            <a:ext cx="8686800" cy="838200"/>
          </a:xfrm>
        </p:spPr>
        <p:txBody>
          <a:bodyPr>
            <a:noAutofit/>
          </a:bodyPr>
          <a:lstStyle/>
          <a:p>
            <a:pPr algn="ctr" rtl="1"/>
            <a:r>
              <a:rPr lang="ar-SA" sz="60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كنترل فسفر</a:t>
            </a:r>
            <a:endParaRPr lang="en-US" sz="6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FF00"/>
                </a:solidFill>
                <a:cs typeface="B Mitra" panose="00000400000000000000" pitchFamily="2" charset="-78"/>
              </a:rPr>
              <a:t> </a:t>
            </a:r>
            <a:r>
              <a:rPr lang="ar-SA" sz="4000" dirty="0" smtClean="0">
                <a:solidFill>
                  <a:schemeClr val="tx1"/>
                </a:solidFill>
                <a:cs typeface="B Mitra" panose="00000400000000000000" pitchFamily="2" charset="-78"/>
              </a:rPr>
              <a:t>با دياليز هفته‌اي 3 بار و به خصوص مصرف همزمان ويتامين </a:t>
            </a:r>
            <a:r>
              <a:rPr lang="en-US" sz="4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sz="4000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</a:t>
            </a:r>
            <a:r>
              <a:rPr lang="ar-SA" sz="4000" dirty="0" smtClean="0">
                <a:solidFill>
                  <a:schemeClr val="tx1"/>
                </a:solidFill>
                <a:cs typeface="B Mitra" panose="00000400000000000000" pitchFamily="2" charset="-78"/>
              </a:rPr>
              <a:t>فعال (كلسي تريول)، كه خود جذب فسفر را از روده‌ها افزايش مي‌دهد، حفظ فسفر خون در حد طبيعي مشكل است و اغلب مصرف رزين‌هاي فسفر ضروري است. </a:t>
            </a:r>
            <a:endParaRPr lang="fa-IR" sz="4000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6" name="Picture 2" descr="C:\Users\FARZIN\Downloads\فسفر بایند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8" y="4279807"/>
            <a:ext cx="4320480" cy="20882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>
                <a:cs typeface="B Mitra" panose="00000400000000000000" pitchFamily="2" charset="-78"/>
              </a:rPr>
              <a:t>كلسيم از ادرار، مدفوع و به ميزان كمتري از راه عرق دفع مي شود. دفع مدفوعي كلسيم هم شامل قسمت جذب نشده كلسيم خورده شده و هم شامل كلسيم ترشح شده به دستگاه گوارش مي باشد. ديگر راه اصلي دفع كلسيم كليه ها هستند. تقريباً 10-7 گرم كلسيم در هر روز توسط گلومرولها فيلتره مي شود و 98% اين ميزان در شرايط طبيعي مورد بازجذب قرار مي گيرد. نواحي اصلي بازجذب كليوي كلسيم، لوله پروكسيمال و قوس هنله هستند. ميزان كلسيم دفع شده حدود 300-50 ميلي گرم در روز است. بازجذب كلسيم از لوله هاي كليوي توسط </a:t>
            </a:r>
            <a:r>
              <a:rPr lang="en-US" dirty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، فسفات، آلكالوزمتابوليك، ديورتيك هاي تيازيدي و افزايش بازجذب سديم تشديد مي يابد. كليرانس كليوي كلسيم نيز توسط اسيدوز متابوليك، هايپرمنيزيومي، ديورتيك هاي مؤثر بر قوس هنله، ديورز سالين، دريافت زياد پروتئين غذايي، اتانول، تخليه شديد فسفات و كمبود </a:t>
            </a:r>
            <a:r>
              <a:rPr lang="en-US" dirty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 تشديد پيدا مي كند.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051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6000"/>
    </mc:Choice>
    <mc:Fallback>
      <p:transition advClick="0" advTm="6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520" y="183660"/>
            <a:ext cx="8686800" cy="838200"/>
          </a:xfrm>
        </p:spPr>
        <p:txBody>
          <a:bodyPr>
            <a:normAutofit fontScale="90000"/>
          </a:bodyPr>
          <a:lstStyle/>
          <a:p>
            <a:pPr algn="ctr" rtl="1"/>
            <a:r>
              <a:rPr lang="ar-SA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رزين</a:t>
            </a:r>
            <a:r>
              <a:rPr lang="ar-SA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هاي</a:t>
            </a:r>
            <a:r>
              <a:rPr lang="fa-IR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 های فسفر</a:t>
            </a:r>
            <a:br>
              <a:rPr lang="fa-IR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</a:br>
            <a:r>
              <a:rPr lang="fa-IR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Nazanin" pitchFamily="2" charset="-78"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Nazanin" pitchFamily="2" charset="-78"/>
              </a:rPr>
              <a:t>(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Nazanin" pitchFamily="2" charset="-78"/>
              </a:rPr>
              <a:t>Phosphate binders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Nazanin" pitchFamily="2" charset="-78"/>
              </a:rPr>
              <a:t>)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60000"/>
              </a:lnSpc>
              <a:buClr>
                <a:srgbClr val="FFFF00"/>
              </a:buClr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هيدروكسيد آلومينيوم</a:t>
            </a:r>
            <a:endParaRPr lang="en-US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lnSpc>
                <a:spcPct val="160000"/>
              </a:lnSpc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كلسيم كربنات، كلسيم استات</a:t>
            </a:r>
            <a:endParaRPr lang="en-US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 rtl="1">
              <a:lnSpc>
                <a:spcPct val="160000"/>
              </a:lnSpc>
            </a:pPr>
            <a:r>
              <a:rPr lang="en-US" b="1" dirty="0" err="1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Renagel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يا </a:t>
            </a:r>
            <a:r>
              <a:rPr lang="en-US" b="1" dirty="0" err="1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Sevelamer</a:t>
            </a:r>
            <a:endParaRPr lang="en-US" b="1" dirty="0" smtClean="0">
              <a:solidFill>
                <a:schemeClr val="tx1"/>
              </a:solidFill>
              <a:latin typeface="Comic Sans MS" pitchFamily="66" charset="0"/>
              <a:cs typeface="B Nazanin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Content Placeholder 7" descr="renag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509120"/>
            <a:ext cx="3397782" cy="1368152"/>
          </a:xfrm>
          <a:prstGeom prst="rect">
            <a:avLst/>
          </a:prstGeom>
        </p:spPr>
      </p:pic>
      <p:pic>
        <p:nvPicPr>
          <p:cNvPr id="7" name="Picture 5" descr="C:\Users\FARZIN\Downloads\ca co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130" y="1588722"/>
            <a:ext cx="2729742" cy="1912286"/>
          </a:xfrm>
          <a:prstGeom prst="rect">
            <a:avLst/>
          </a:prstGeom>
          <a:noFill/>
        </p:spPr>
      </p:pic>
      <p:pic>
        <p:nvPicPr>
          <p:cNvPr id="8" name="Picture 4" descr="C:\Users\FARZIN\Downloads\123255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130" y="4003675"/>
            <a:ext cx="2729742" cy="20764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78415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یادمان باشد....</a:t>
            </a:r>
            <a:r>
              <a:rPr lang="en-US" b="1" dirty="0">
                <a:cs typeface="B Mitra" panose="00000400000000000000" pitchFamily="2" charset="-78"/>
              </a:rPr>
              <a:t/>
            </a:r>
            <a:br>
              <a:rPr lang="en-US" b="1" dirty="0">
                <a:cs typeface="B Mitra" panose="00000400000000000000" pitchFamily="2" charset="-78"/>
              </a:rPr>
            </a:b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1 </a:t>
            </a:r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گرم كپسول كربنات كلسيم 39 ميلي گرم فسفر را دفع مي كند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كپسول </a:t>
            </a:r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رناژل 800 ميلي گرم 64 ميلي گرم فسفر را دفع مي كند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rgbClr val="FF0000"/>
                </a:solidFill>
                <a:cs typeface="B Mitra" panose="00000400000000000000" pitchFamily="2" charset="-78"/>
              </a:rPr>
              <a:t>هر دياليز 4 ساعته حدود 800-700 ميلي گرم فسفر را برداشت مي كند.</a:t>
            </a:r>
            <a:endParaRPr lang="en-US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87824" y="6555220"/>
            <a:ext cx="2895600" cy="288925"/>
          </a:xfrm>
        </p:spPr>
        <p:txBody>
          <a:bodyPr/>
          <a:lstStyle/>
          <a:p>
            <a:pPr algn="ctr">
              <a:defRPr/>
            </a:pPr>
            <a:r>
              <a:rPr lang="en-US" dirty="0" err="1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799447"/>
      </p:ext>
    </p:extLst>
  </p:cSld>
  <p:clrMapOvr>
    <a:masterClrMapping/>
  </p:clrMapOvr>
  <p:transition spd="med" advClick="0" advTm="6000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65733"/>
            <a:ext cx="8686800" cy="838200"/>
          </a:xfrm>
        </p:spPr>
        <p:txBody>
          <a:bodyPr>
            <a:noAutofit/>
          </a:bodyPr>
          <a:lstStyle/>
          <a:p>
            <a:pPr algn="ctr" rtl="1"/>
            <a:r>
              <a:rPr lang="ar-SA" sz="5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كنترل</a:t>
            </a:r>
            <a:r>
              <a:rPr lang="ar-SA" sz="5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 </a:t>
            </a:r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B Nazanin" pitchFamily="2" charset="-78"/>
              </a:rPr>
              <a:t>PTH</a:t>
            </a:r>
            <a:endParaRPr lang="en-US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دومين قدم مهم در پيشگيري و درمان اختلالات متابوليسم كلسيم- فسفر و استخوان در بيماري مزمن كليوي كنترل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در محدودة ذكر شده است كه با عمدتاً با كمك تركيبات ويتامين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 فعال صورت مي</a:t>
            </a:r>
            <a:r>
              <a:rPr lang="ar-SA" dirty="0" smtClean="0">
                <a:solidFill>
                  <a:schemeClr val="tx1"/>
                </a:solidFill>
              </a:rPr>
              <a:t>‌</a:t>
            </a:r>
            <a:r>
              <a:rPr lang="ar-SA" dirty="0" smtClean="0">
                <a:solidFill>
                  <a:schemeClr val="tx1"/>
                </a:solidFill>
                <a:cs typeface="B Nazanin" pitchFamily="2" charset="-78"/>
              </a:rPr>
              <a:t>گيرد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شروط شروع 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كلسي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تريول</a:t>
            </a:r>
            <a:r>
              <a:rPr lang="ar-SA" sz="1800" dirty="0" smtClean="0">
                <a:solidFill>
                  <a:srgbClr val="FF0000"/>
                </a:solidFill>
                <a:cs typeface="Nazanin" pitchFamily="2" charset="-78"/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8686800" cy="4525963"/>
          </a:xfrm>
        </p:spPr>
        <p:txBody>
          <a:bodyPr>
            <a:normAutofit lnSpcReduction="10000"/>
          </a:bodyPr>
          <a:lstStyle/>
          <a:p>
            <a:pPr algn="ctr" rtl="1">
              <a:lnSpc>
                <a:spcPct val="230000"/>
              </a:lnSpc>
              <a:buClr>
                <a:srgbClr val="FFFF00"/>
              </a:buClr>
            </a:pP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intact PTH</a:t>
            </a: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 بيش از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pg/ml</a:t>
            </a:r>
            <a:r>
              <a:rPr lang="ar-SA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 </a:t>
            </a:r>
            <a:r>
              <a:rPr lang="en-US" b="1" dirty="0" smtClean="0">
                <a:solidFill>
                  <a:srgbClr val="FF0000"/>
                </a:solidFill>
                <a:cs typeface="B Nazanin" pitchFamily="2" charset="-78"/>
              </a:rPr>
              <a:t>300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ctr" rtl="1">
              <a:lnSpc>
                <a:spcPct val="230000"/>
              </a:lnSpc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فسفر كمتر از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mg/dl</a:t>
            </a:r>
            <a:r>
              <a:rPr lang="fa-IR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 </a:t>
            </a:r>
            <a:r>
              <a:rPr lang="fa-IR" sz="4400" b="1" dirty="0" smtClean="0">
                <a:solidFill>
                  <a:srgbClr val="FF0000"/>
                </a:solidFill>
                <a:cs typeface="B Nazanin" pitchFamily="2" charset="-78"/>
              </a:rPr>
              <a:t>5/5</a:t>
            </a:r>
          </a:p>
          <a:p>
            <a:pPr algn="ctr" rtl="1">
              <a:lnSpc>
                <a:spcPct val="230000"/>
              </a:lnSpc>
            </a:pPr>
            <a:r>
              <a:rPr lang="ar-SA" b="1" dirty="0" smtClean="0">
                <a:solidFill>
                  <a:schemeClr val="tx1"/>
                </a:solidFill>
                <a:cs typeface="B Nazanin" pitchFamily="2" charset="-78"/>
              </a:rPr>
              <a:t>كلسيم كمتر از 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  <a:cs typeface="B Nazanin" pitchFamily="2" charset="-78"/>
              </a:rPr>
              <a:t>mg/dl</a:t>
            </a:r>
            <a:r>
              <a:rPr lang="fa-IR" sz="4400" b="1" dirty="0" smtClean="0">
                <a:solidFill>
                  <a:srgbClr val="FF0000"/>
                </a:solidFill>
                <a:cs typeface="B Nazanin" pitchFamily="2" charset="-78"/>
              </a:rPr>
              <a:t>9/5</a:t>
            </a:r>
          </a:p>
          <a:p>
            <a:pPr algn="r"/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3" descr="C:\Users\FARZIN\Downloads\147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1844824"/>
          </a:xfrm>
          <a:prstGeom prst="rect">
            <a:avLst/>
          </a:prstGeom>
          <a:noFill/>
        </p:spPr>
      </p:pic>
      <p:pic>
        <p:nvPicPr>
          <p:cNvPr id="7" name="Picture 2" descr="C:\Users\FARZIN\Downloads\3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57425" cy="20193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شروع 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كلسي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تريول</a:t>
            </a:r>
            <a:r>
              <a:rPr lang="ar-SA" dirty="0" smtClean="0">
                <a:solidFill>
                  <a:srgbClr val="FF0000"/>
                </a:solidFill>
                <a:cs typeface="Nazanin" pitchFamily="2" charset="-78"/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lnSpc>
                <a:spcPct val="18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در صورت كاهش نيافتن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يا مقادير خيلي بالاي 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آن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كلسي‌تريول به‌صورت وريدي يا خوراكي با دوز بالا، پس از هر دياليز تجويز مي‌گردد (پا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ل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س كلسي تريول).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8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در صورت كاهش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به زير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pg/ml</a:t>
            </a:r>
            <a:r>
              <a:rPr lang="ar-SA" dirty="0" smtClean="0">
                <a:solidFill>
                  <a:schemeClr val="tx1"/>
                </a:solidFill>
                <a:latin typeface="Arial" pitchFamily="34" charset="0"/>
                <a:cs typeface="B Mitra" panose="00000400000000000000" pitchFamily="2" charset="-78"/>
              </a:rPr>
              <a:t>150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،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كاهش دوز كلسيم و يا قطع آنالوگ ويتامين</a:t>
            </a:r>
            <a:r>
              <a:rPr lang="ar-SA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توصيه مي‌شود.</a:t>
            </a: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/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6" descr="C:\Users\FARZIN\Downloads\Calcitriol 0.25 mcg-T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15541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913" y="2572047"/>
            <a:ext cx="8458200" cy="1222375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corrected Ca = [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0.8 x </a:t>
            </a: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(patient's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albumin)] + serum Ca level</a:t>
            </a:r>
            <a:endParaRPr lang="fa-I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3913" y="365125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corrected Ca</a:t>
            </a:r>
            <a:endParaRPr lang="fa-IR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71800" y="6309320"/>
            <a:ext cx="3352800" cy="288925"/>
          </a:xfrm>
        </p:spPr>
        <p:txBody>
          <a:bodyPr/>
          <a:lstStyle/>
          <a:p>
            <a:pPr algn="ctr">
              <a:defRPr/>
            </a:pPr>
            <a:r>
              <a:rPr lang="en-US" dirty="0" err="1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190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140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انديكاسيونهاي پاراتيروئيدكتومي</a:t>
            </a:r>
            <a:r>
              <a:rPr lang="en-US" b="1" dirty="0">
                <a:cs typeface="B Mitra" panose="00000400000000000000" pitchFamily="2" charset="-78"/>
              </a:rPr>
              <a:t/>
            </a:r>
            <a:br>
              <a:rPr lang="en-US" b="1" dirty="0">
                <a:cs typeface="B Mitra" panose="00000400000000000000" pitchFamily="2" charset="-78"/>
              </a:rPr>
            </a:b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1- </a:t>
            </a:r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استئيت فيبروزاي علامت دار پيشرونده كه به درمان طبي پاسخ ندهد.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2- هايپركلسمي مداوم اگر ساير علل به ويژه مسموميت با آلومينيوم رد شده باشد.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3- خارش مقاوم شديد همراه با شواهد هايپرپاراتيروئيديسم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4- تداوم شديد كلسيفيكاسيون بافت نرم علي رغم تلاش براي كنترل سطح فسفر و سرم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5- نكروز منتشر پوستی ايديوياتيك با سطح </a:t>
            </a:r>
            <a:r>
              <a:rPr lang="en-US" dirty="0">
                <a:solidFill>
                  <a:schemeClr val="tx1"/>
                </a:solidFill>
                <a:cs typeface="B Mitra" panose="00000400000000000000" pitchFamily="2" charset="-78"/>
              </a:rPr>
              <a:t>PTH</a:t>
            </a:r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 بالا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7- آرتريت هاي ناتوان كننده، پري آرتريت و پارگي خود به خود تاندون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پس از عمل جراحي بيمار بايد از نظر ميزان كلسيم سرم مرتباً چك شود.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71800" y="6344683"/>
            <a:ext cx="2895600" cy="288925"/>
          </a:xfrm>
        </p:spPr>
        <p:txBody>
          <a:bodyPr/>
          <a:lstStyle/>
          <a:p>
            <a:pPr algn="ctr">
              <a:defRPr/>
            </a:pPr>
            <a:r>
              <a:rPr lang="en-US" dirty="0" err="1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354837"/>
      </p:ext>
    </p:extLst>
  </p:cSld>
  <p:clrMapOvr>
    <a:masterClrMapping/>
  </p:clrMapOvr>
  <p:transition spd="med" advClick="0" advTm="6000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65125"/>
            <a:ext cx="8686800" cy="838200"/>
          </a:xfrm>
        </p:spPr>
        <p:txBody>
          <a:bodyPr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بیماری آدینامیک استخوان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در اين نوع از بيماري استخوان تعداد استئوبلاست ها و استئوكلاست ها كاهش يافته است و ميزان تشكيل استخوان به طور غير طبيعي پائين است. 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كاهش</a:t>
            </a:r>
            <a:r>
              <a:rPr lang="en-US" dirty="0">
                <a:solidFill>
                  <a:schemeClr val="tx1"/>
                </a:solidFill>
                <a:cs typeface="B Mitra" panose="00000400000000000000" pitchFamily="2" charset="-78"/>
              </a:rPr>
              <a:t>Turn over </a:t>
            </a:r>
            <a:r>
              <a:rPr lang="fa-IR" dirty="0">
                <a:solidFill>
                  <a:schemeClr val="tx1"/>
                </a:solidFill>
                <a:cs typeface="B Mitra" panose="00000400000000000000" pitchFamily="2" charset="-78"/>
              </a:rPr>
              <a:t> سطح سرمي آلكالن فسفاتاز استخواني يك تست پيشگويي كننده خوب براي اين نوع بيماري استخواني مي باشد. بيماري آديناميك استخوان در بيماران پيرتر و در بيماران ديابتي ديده مي شود.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/>
            <a:endParaRPr lang="fa-IR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5736" y="6430962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agement of Bone-Mineral-Vascular Disorders: Insights Into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69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fa-IR" sz="2800" b="1" dirty="0" smtClean="0">
                <a:solidFill>
                  <a:srgbClr val="FFFF00"/>
                </a:solidFill>
              </a:rPr>
              <a:t>مثال</a:t>
            </a:r>
          </a:p>
          <a:p>
            <a:pPr algn="ctr" rtl="0" eaLnBrk="1" hangingPunct="1">
              <a:buFontTx/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       </a:t>
            </a:r>
            <a:endParaRPr lang="fa-IR" sz="48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rtl="1">
              <a:buNone/>
            </a:pPr>
            <a:r>
              <a:rPr lang="en-US" sz="3800" b="1" dirty="0" smtClean="0">
                <a:solidFill>
                  <a:srgbClr val="FFFF00"/>
                </a:solidFill>
              </a:rPr>
              <a:t>     P&lt;5.5    Ca&lt;9.5 </a:t>
            </a:r>
            <a:r>
              <a:rPr lang="en-US" sz="3800" b="1" dirty="0" smtClean="0">
                <a:solidFill>
                  <a:srgbClr val="FFFF00"/>
                </a:solidFill>
                <a:sym typeface="Wingdings" pitchFamily="2" charset="2"/>
              </a:rPr>
              <a:t></a:t>
            </a:r>
            <a:endParaRPr lang="fa-IR" sz="3800" b="1" dirty="0" smtClean="0">
              <a:solidFill>
                <a:srgbClr val="FFFF00"/>
              </a:solidFill>
              <a:sym typeface="Wingdings" pitchFamily="2" charset="2"/>
            </a:endParaRPr>
          </a:p>
          <a:p>
            <a:pPr algn="r" rtl="1">
              <a:buNone/>
            </a:pPr>
            <a:r>
              <a:rPr lang="fa-IR" sz="2800" b="1" dirty="0" smtClean="0">
                <a:solidFill>
                  <a:schemeClr val="bg1"/>
                </a:solidFill>
                <a:sym typeface="Wingdings" pitchFamily="2" charset="2"/>
              </a:rPr>
              <a:t>فسفر بایندر کلسیمی </a:t>
            </a:r>
            <a:endParaRPr lang="en-US" sz="28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P&lt;5.5    Ca &gt;9.5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FFFF00"/>
                </a:solidFill>
              </a:rPr>
              <a:t>      </a:t>
            </a:r>
            <a:endParaRPr lang="fa-IR" sz="36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r" rtl="1">
              <a:buNone/>
            </a:pPr>
            <a:r>
              <a:rPr lang="fa-IR" sz="3600" b="1" dirty="0" smtClean="0">
                <a:solidFill>
                  <a:schemeClr val="bg1"/>
                </a:solidFill>
                <a:sym typeface="Wingdings" pitchFamily="2" charset="2"/>
              </a:rPr>
              <a:t>نیازی به فسفر بایندر نیست.</a:t>
            </a:r>
          </a:p>
          <a:p>
            <a:pPr algn="r" rtl="1">
              <a:buNone/>
            </a:pPr>
            <a:endParaRPr lang="en-US" sz="26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sz="3800" b="1" dirty="0" smtClean="0">
                <a:solidFill>
                  <a:srgbClr val="FFFF00"/>
                </a:solidFill>
                <a:sym typeface="Wingdings" pitchFamily="2" charset="2"/>
              </a:rPr>
              <a:t>P&gt;5.5   Ca &lt;9.5 </a:t>
            </a:r>
          </a:p>
          <a:p>
            <a:pPr algn="l" rtl="0" eaLnBrk="1" hangingPunct="1">
              <a:buFontTx/>
              <a:buNone/>
            </a:pPr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                                      if Ca x P &lt;55</a:t>
            </a:r>
            <a:endParaRPr lang="fa-IR" sz="2800" b="1" dirty="0" smtClean="0">
              <a:solidFill>
                <a:srgbClr val="FFFF00"/>
              </a:solidFill>
              <a:sym typeface="Wingdings" pitchFamily="2" charset="2"/>
            </a:endParaRPr>
          </a:p>
          <a:p>
            <a:pPr algn="r" rtl="0" eaLnBrk="1" hangingPunct="1">
              <a:buFontTx/>
              <a:buNone/>
            </a:pPr>
            <a:r>
              <a:rPr lang="fa-IR" sz="2800" b="1" dirty="0" smtClean="0">
                <a:solidFill>
                  <a:schemeClr val="bg1"/>
                </a:solidFill>
                <a:sym typeface="Wingdings" pitchFamily="2" charset="2"/>
              </a:rPr>
              <a:t>فسفر بایندر کلسیمی</a:t>
            </a:r>
            <a:endParaRPr lang="en-US" sz="28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l" rtl="0" eaLnBrk="1" hangingPunct="1"/>
            <a:r>
              <a:rPr lang="en-US" sz="3800" b="1" dirty="0" smtClean="0">
                <a:solidFill>
                  <a:srgbClr val="FFFF00"/>
                </a:solidFill>
                <a:sym typeface="Wingdings" pitchFamily="2" charset="2"/>
              </a:rPr>
              <a:t>P&gt;5.5   Ca &gt;9.5 </a:t>
            </a:r>
          </a:p>
          <a:p>
            <a:pPr algn="r" rtl="0" eaLnBrk="1" hangingPunct="1">
              <a:buNone/>
            </a:pPr>
            <a:r>
              <a:rPr lang="en-US" sz="2800" b="1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sym typeface="Wingdings" pitchFamily="2" charset="2"/>
              </a:rPr>
              <a:t>فسفر بایندر غیر کلسیمی</a:t>
            </a:r>
            <a:endParaRPr lang="en-US" sz="28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l" rtl="0" eaLnBrk="1" hangingPunct="1"/>
            <a:r>
              <a:rPr lang="en-US" sz="2800" b="1" dirty="0" smtClean="0">
                <a:solidFill>
                  <a:srgbClr val="FF3300"/>
                </a:solidFill>
                <a:sym typeface="Wingdings" pitchFamily="2" charset="2"/>
              </a:rPr>
              <a:t>Ca containing P binders must not be used if:</a:t>
            </a:r>
          </a:p>
          <a:p>
            <a:pPr algn="l" rtl="0" eaLnBrk="1" hangingPunct="1">
              <a:buFontTx/>
              <a:buNone/>
            </a:pPr>
            <a:r>
              <a:rPr lang="en-US" sz="2800" b="1" dirty="0" smtClean="0">
                <a:solidFill>
                  <a:srgbClr val="FF3300"/>
                </a:solidFill>
                <a:sym typeface="Wingdings" pitchFamily="2" charset="2"/>
              </a:rPr>
              <a:t>                       PTH &lt;150</a:t>
            </a:r>
          </a:p>
          <a:p>
            <a:pPr algn="l" rtl="0" eaLnBrk="1" hangingPunct="1">
              <a:buFontTx/>
              <a:buNone/>
            </a:pPr>
            <a:r>
              <a:rPr lang="en-US" sz="2800" b="1" dirty="0" smtClean="0">
                <a:solidFill>
                  <a:srgbClr val="FF3300"/>
                </a:solidFill>
                <a:sym typeface="Wingdings" pitchFamily="2" charset="2"/>
              </a:rPr>
              <a:t>                       corrected Ca &gt;10.2</a:t>
            </a:r>
          </a:p>
          <a:p>
            <a:pPr eaLnBrk="1" hangingPunct="1"/>
            <a:endParaRPr lang="en-US" sz="2800" b="1" dirty="0" smtClean="0">
              <a:solidFill>
                <a:srgbClr val="FF3300"/>
              </a:solidFill>
              <a:sym typeface="Wingdings" pitchFamily="2" charset="2"/>
            </a:endParaRPr>
          </a:p>
          <a:p>
            <a:pPr eaLnBrk="1" hangingPunct="1"/>
            <a:endParaRPr lang="en-US" sz="2800" b="1" dirty="0" smtClean="0">
              <a:sym typeface="Wingdings" pitchFamily="2" charset="2"/>
            </a:endParaRPr>
          </a:p>
          <a:p>
            <a:pPr eaLnBrk="1" hangingPunct="1">
              <a:buFontTx/>
              <a:buNone/>
            </a:pPr>
            <a:endParaRPr lang="en-US" sz="2000" b="1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79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79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379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79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79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379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79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79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379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کلسیم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>
                <a:cs typeface="B Mitra" panose="00000400000000000000" pitchFamily="2" charset="-78"/>
              </a:rPr>
              <a:t>نواحي اصلي بازجذب كليوي كلسيم،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لوله پروكسيمال و قوس هنله</a:t>
            </a:r>
            <a:r>
              <a:rPr lang="fa-IR" dirty="0">
                <a:cs typeface="B Mitra" panose="00000400000000000000" pitchFamily="2" charset="-78"/>
              </a:rPr>
              <a:t> هستند. ميزان كلسيم دفع شده حدود 300-50 ميلي گرم در روز است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dirty="0" smtClean="0">
                <a:cs typeface="B Mitra" panose="00000400000000000000" pitchFamily="2" charset="-78"/>
              </a:rPr>
              <a:t>  </a:t>
            </a:r>
            <a:r>
              <a:rPr lang="fa-IR" b="1" dirty="0">
                <a:cs typeface="B Mitra" panose="00000400000000000000" pitchFamily="2" charset="-78"/>
              </a:rPr>
              <a:t>بازجذب كلسيم از لوله هاي </a:t>
            </a:r>
            <a:r>
              <a:rPr lang="fa-IR" b="1" dirty="0" smtClean="0">
                <a:cs typeface="B Mitra" panose="00000400000000000000" pitchFamily="2" charset="-78"/>
              </a:rPr>
              <a:t>كليوي توسط:</a:t>
            </a: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en-US" dirty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، فسفات، آلكالوزمتابوليك، ديورتيك هاي تيازيدي و افزايش بازجذب سديم تشديد مي يابد. </a:t>
            </a:r>
            <a:endParaRPr lang="fa-IR" dirty="0" smtClean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Mitra" panose="00000400000000000000" pitchFamily="2" charset="-78"/>
              </a:rPr>
              <a:t> كليرانس </a:t>
            </a:r>
            <a:r>
              <a:rPr lang="fa-IR" b="1" dirty="0">
                <a:cs typeface="B Mitra" panose="00000400000000000000" pitchFamily="2" charset="-78"/>
              </a:rPr>
              <a:t>كليوي كلسيم نيز </a:t>
            </a:r>
            <a:r>
              <a:rPr lang="fa-IR" b="1" dirty="0" smtClean="0">
                <a:cs typeface="B Mitra" panose="00000400000000000000" pitchFamily="2" charset="-78"/>
              </a:rPr>
              <a:t>توسط: </a:t>
            </a: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اسيدوز </a:t>
            </a:r>
            <a:r>
              <a:rPr lang="fa-IR" dirty="0">
                <a:cs typeface="B Mitra" panose="00000400000000000000" pitchFamily="2" charset="-78"/>
              </a:rPr>
              <a:t>متابوليك، هايپرمنيزيومي، ديورتيك هاي مؤثر بر قوس هنله، ديورز سالين، دريافت زياد پروتئين غذايي، اتانول، تخليه شديد فسفات و كمبود </a:t>
            </a:r>
            <a:r>
              <a:rPr lang="en-US" dirty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 تشديد پيدا مي كند.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374494"/>
      </p:ext>
    </p:extLst>
  </p:cSld>
  <p:clrMapOvr>
    <a:masterClrMapping/>
  </p:clrMapOvr>
  <p:transition spd="med" advClick="0" advTm="6000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2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7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704"/>
            <a:ext cx="4427984" cy="56166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796604"/>
            <a:ext cx="4716016" cy="55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0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3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9252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7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3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25933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گل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84168" y="260648"/>
            <a:ext cx="2371725" cy="1924050"/>
          </a:xfrm>
        </p:spPr>
      </p:pic>
      <p:pic>
        <p:nvPicPr>
          <p:cNvPr id="11" name="Content Placeholder 10" descr="گل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TextBox 11"/>
          <p:cNvSpPr txBox="1"/>
          <p:nvPr/>
        </p:nvSpPr>
        <p:spPr>
          <a:xfrm>
            <a:off x="2915816" y="404664"/>
            <a:ext cx="3456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خدایا !</a:t>
            </a:r>
          </a:p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متبرکم گردان تا در هر اندیشه ، کلام وعمل به تو وفادار باشم.</a:t>
            </a:r>
          </a:p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این دنیا هیچ است و</a:t>
            </a:r>
          </a:p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 همه چیز من... 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فسفر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Mitra" panose="00000400000000000000" pitchFamily="2" charset="-78"/>
              </a:rPr>
              <a:t>فسفات براي انواع متنوعي از عملكردهاي ساختماني و متابوليك مورد نياز است. در افراد بالغ فسفر تقريباً ميزاني معادل 13-10 گرم به ازاء هر كيلوگرم وزن بدن دارد. از اين ميزان 85-80% در اسكلت و 10% در داخل سلول جاي دارد. فسفر خارج سلولي عمدتاً بصورت يون هاي فسفات معدني است. فسفات داخل سلولي عمدتاً به صورت متصل و يا به شكل استرهاي فسفات آلي وجود دارد.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58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6000"/>
    </mc:Choice>
    <mc:Fallback>
      <p:transition advClick="0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دفع فسفر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>
                <a:cs typeface="B Mitra" panose="00000400000000000000" pitchFamily="2" charset="-78"/>
              </a:rPr>
              <a:t>قسمت اعظم فسفات پلاسما توسط گلومرول ها فيلتره مي شود و 90-80% آن در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لوله هاي پروگزيمال </a:t>
            </a:r>
            <a:r>
              <a:rPr lang="fa-IR" dirty="0">
                <a:cs typeface="B Mitra" panose="00000400000000000000" pitchFamily="2" charset="-78"/>
              </a:rPr>
              <a:t>بازجذب فعال مي شود. در افراد بالغ طبيعي دفع ادراري فسفات با ميزان دريافت غذايي آن رابطه مستقيم دارد.</a:t>
            </a:r>
            <a:endParaRPr lang="en-US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Mitra" panose="00000400000000000000" pitchFamily="2" charset="-78"/>
              </a:rPr>
              <a:t> بازجذب </a:t>
            </a:r>
            <a:r>
              <a:rPr lang="fa-IR" b="1" dirty="0">
                <a:cs typeface="B Mitra" panose="00000400000000000000" pitchFamily="2" charset="-78"/>
              </a:rPr>
              <a:t>فسفات از لوله هاي پروگزيمال توسط </a:t>
            </a:r>
            <a:endParaRPr lang="fa-IR" b="1" dirty="0" smtClean="0">
              <a:cs typeface="B Mitra" panose="00000400000000000000" pitchFamily="2" charset="-78"/>
            </a:endParaRPr>
          </a:p>
          <a:p>
            <a:pPr algn="r" rtl="1"/>
            <a:r>
              <a:rPr lang="fa-IR" dirty="0" smtClean="0">
                <a:cs typeface="B Mitra" panose="00000400000000000000" pitchFamily="2" charset="-78"/>
              </a:rPr>
              <a:t>تخليه </a:t>
            </a:r>
            <a:r>
              <a:rPr lang="fa-IR" dirty="0">
                <a:cs typeface="B Mitra" panose="00000400000000000000" pitchFamily="2" charset="-78"/>
              </a:rPr>
              <a:t>فسفات، هيپوپاراتيروئيدي، كاهش حجم، هورمون رشد و هيپوكلسمي افزايش پيدا مي كند. </a:t>
            </a:r>
            <a:endParaRPr lang="fa-IR" dirty="0" smtClean="0">
              <a:cs typeface="B Mitra" panose="00000400000000000000" pitchFamily="2" charset="-78"/>
            </a:endParaRPr>
          </a:p>
          <a:p>
            <a:pPr algn="r" rtl="1"/>
            <a:r>
              <a:rPr lang="fa-IR" b="1" dirty="0" smtClean="0">
                <a:cs typeface="B Mitra" panose="00000400000000000000" pitchFamily="2" charset="-78"/>
              </a:rPr>
              <a:t>دفع </a:t>
            </a:r>
            <a:r>
              <a:rPr lang="fa-IR" b="1" dirty="0">
                <a:cs typeface="B Mitra" panose="00000400000000000000" pitchFamily="2" charset="-78"/>
              </a:rPr>
              <a:t>ادراري فسفات نيز توسط عوامل زير افزايش مي يابد</a:t>
            </a:r>
            <a:r>
              <a:rPr lang="fa-IR" dirty="0" smtClean="0">
                <a:cs typeface="B Mitra" panose="00000400000000000000" pitchFamily="2" charset="-78"/>
              </a:rPr>
              <a:t>:</a:t>
            </a:r>
          </a:p>
          <a:p>
            <a:pPr algn="r" rtl="1"/>
            <a:r>
              <a:rPr lang="en-US" dirty="0" smtClean="0">
                <a:cs typeface="B Mitra" panose="00000400000000000000" pitchFamily="2" charset="-78"/>
              </a:rPr>
              <a:t>PTH</a:t>
            </a:r>
            <a:r>
              <a:rPr lang="fa-IR" dirty="0">
                <a:cs typeface="B Mitra" panose="00000400000000000000" pitchFamily="2" charset="-78"/>
              </a:rPr>
              <a:t>، افزايش بارفسفات، افزايش حجم، هيپركلسمي، اسيدوزسيستميك، هايپوكالمي، هيپومنيزمي، گلوكوكورتيكوئيدها، كلسي تونين، مهاركننده هاي كربنيك ان هيدراز، تيازيدها و فوروسمايد.</a:t>
            </a:r>
            <a:endParaRPr lang="en-US" dirty="0">
              <a:cs typeface="B Mitra" panose="00000400000000000000" pitchFamily="2" charset="-78"/>
            </a:endParaRPr>
          </a:p>
          <a:p>
            <a:pPr algn="r" rtl="1"/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F.Salehi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59563"/>
      </p:ext>
    </p:extLst>
  </p:cSld>
  <p:clrMapOvr>
    <a:masterClrMapping/>
  </p:clrMapOvr>
  <p:transition spd="med" advClick="0" advTm="6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43608"/>
          </a:xfrm>
        </p:spPr>
        <p:txBody>
          <a:bodyPr>
            <a:normAutofit/>
          </a:bodyPr>
          <a:lstStyle/>
          <a:p>
            <a:pPr algn="r" rtl="1"/>
            <a:r>
              <a:rPr lang="ar-SA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يكي از مشكلات مهم</a:t>
            </a:r>
            <a:r>
              <a:rPr lang="en-US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fa-IR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</a:t>
            </a:r>
            <a:r>
              <a:rPr lang="ar-SA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 بيماران مزمن كليوي  اختلالات كلسيم، فسفر و بيماري استخواني يا اص</a:t>
            </a:r>
            <a:r>
              <a:rPr lang="fa-IR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ط</a:t>
            </a:r>
            <a:r>
              <a:rPr lang="ar-SA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لاحاً اوستئوديستروفي كليوي است</a:t>
            </a:r>
            <a:r>
              <a:rPr lang="en-US" sz="3200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  <a:endParaRPr lang="en-US" sz="3200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cs typeface="B Mitra" panose="00000400000000000000" pitchFamily="2" charset="-78"/>
            </a:endParaRPr>
          </a:p>
          <a:p>
            <a:pPr algn="r" rtl="1"/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بيماري مزمن كليوي</a:t>
            </a:r>
            <a:r>
              <a:rPr lang="en-US" dirty="0" smtClean="0">
                <a:solidFill>
                  <a:schemeClr val="tx1"/>
                </a:solidFill>
                <a:cs typeface="B Mitra" panose="00000400000000000000" pitchFamily="2" charset="-78"/>
              </a:rPr>
              <a:t> (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CKD</a:t>
            </a:r>
            <a:r>
              <a:rPr lang="en-US" dirty="0" smtClean="0">
                <a:solidFill>
                  <a:schemeClr val="tx1"/>
                </a:solidFill>
                <a:cs typeface="B Mitra" panose="00000400000000000000" pitchFamily="2" charset="-78"/>
              </a:rPr>
              <a:t>) 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تعادل كلسيم و فسفر را به هم مي‌زند و موجب بروز هيپرپاراتيروئيدي ثانويه، بيماريهاي متابوليك استخواني، ك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ل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سيفيكاسيون بافتهاي نرم و اختلالات ديگري مي‌شود كه تأثير زيادي بر مورتاليتي و موربيديتي بيماران دارند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.</a:t>
            </a:r>
            <a:endParaRPr lang="en-US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Content Placeholder 7" descr="تراز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3116"/>
            <a:ext cx="3528392" cy="2448272"/>
          </a:xfrm>
          <a:prstGeom prst="rect">
            <a:avLst/>
          </a:prstGeom>
        </p:spPr>
      </p:pic>
      <p:pic>
        <p:nvPicPr>
          <p:cNvPr id="2050" name="Picture 2" descr="C:\Users\FARZIN\Downloads\شکل فسف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869160"/>
            <a:ext cx="1080120" cy="808029"/>
          </a:xfrm>
          <a:prstGeom prst="rect">
            <a:avLst/>
          </a:prstGeom>
          <a:noFill/>
        </p:spPr>
      </p:pic>
      <p:pic>
        <p:nvPicPr>
          <p:cNvPr id="2051" name="Picture 3" descr="C:\Users\FARZIN\Downloads\شکل کلسی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797152"/>
            <a:ext cx="1066800" cy="8001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>
            <a:normAutofit fontScale="85000" lnSpcReduction="10000"/>
          </a:bodyPr>
          <a:lstStyle/>
          <a:p>
            <a:pPr algn="r" rtl="1">
              <a:lnSpc>
                <a:spcPct val="120000"/>
              </a:lnSpc>
              <a:buNone/>
            </a:pP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اختلالات كلسيم و فسفر علاوه  بر ايجاد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مشكلات  پاراتيروئيد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و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استخوان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عامل مهم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بيماريهاي قلبي</a:t>
            </a:r>
            <a:r>
              <a:rPr lang="en-US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- عروقي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و </a:t>
            </a:r>
            <a:r>
              <a:rPr lang="ar-SA" u="sng" dirty="0" smtClean="0">
                <a:solidFill>
                  <a:schemeClr val="tx1"/>
                </a:solidFill>
                <a:cs typeface="B Mitra" panose="00000400000000000000" pitchFamily="2" charset="-78"/>
              </a:rPr>
              <a:t>كلسيفيكاسيون خارج اسكلتي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در بيماران مزمن كليوي هستند.</a:t>
            </a:r>
            <a:endParaRPr lang="fa-IR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بخشي از اين مشكلات از درمانهاي متداول(كلسيم و تركيبات ويتامين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) ناشي مي‌شوند.</a:t>
            </a: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120000"/>
              </a:lnSpc>
              <a:buNone/>
            </a:pP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به همين جهت دستورالعمل‌هاي مختلفي براي تنظيم مقدار كلسيم ، فسفر، ويتامين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D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 و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PTH</a:t>
            </a:r>
            <a:r>
              <a:rPr lang="ar-SA" dirty="0" smtClean="0">
                <a:solidFill>
                  <a:schemeClr val="tx1"/>
                </a:solidFill>
                <a:latin typeface="Comic Sans MS" pitchFamily="66" charset="0"/>
                <a:cs typeface="B Mitr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Mitra" panose="00000400000000000000" pitchFamily="2" charset="-78"/>
              </a:rPr>
              <a:t>خون و درمانهاي دارويي بيماران كليوي تدوين شده</a:t>
            </a:r>
            <a:r>
              <a:rPr lang="fa-IR" dirty="0" smtClean="0">
                <a:solidFill>
                  <a:schemeClr val="tx1"/>
                </a:solidFill>
                <a:cs typeface="B Mitra" panose="00000400000000000000" pitchFamily="2" charset="-78"/>
              </a:rPr>
              <a:t> است.</a:t>
            </a:r>
            <a:endParaRPr lang="en-US" dirty="0" smtClean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987824" y="6381328"/>
            <a:ext cx="3352800" cy="476672"/>
          </a:xfrm>
          <a:prstGeom prst="rect">
            <a:avLst/>
          </a:prstGeom>
        </p:spPr>
        <p:txBody>
          <a:bodyPr vert="horz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F.Salehi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1" descr="C:\Users\FARZIN\Downloads\vit d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531296"/>
            <a:ext cx="2880320" cy="936104"/>
          </a:xfrm>
          <a:prstGeom prst="rect">
            <a:avLst/>
          </a:prstGeom>
          <a:noFill/>
        </p:spPr>
      </p:pic>
      <p:pic>
        <p:nvPicPr>
          <p:cNvPr id="8" name="Picture 19" descr="C:\Users\FARZIN\Downloads\رسوب فسف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12876"/>
            <a:ext cx="2952328" cy="10801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043608" y="0"/>
          <a:ext cx="7128792" cy="1988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2555776" y="2060848"/>
            <a:ext cx="1008112" cy="0"/>
          </a:xfrm>
          <a:prstGeom prst="straightConnector1">
            <a:avLst/>
          </a:prstGeom>
          <a:ln>
            <a:tailEnd type="arrow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555776" y="278092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1" name="Diagram 10"/>
          <p:cNvGraphicFramePr/>
          <p:nvPr/>
        </p:nvGraphicFramePr>
        <p:xfrm>
          <a:off x="3707904" y="1772816"/>
          <a:ext cx="1368152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2" name="Picture 8" descr="C:\Users\FARZIN\Downloads\d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064" y="1700808"/>
            <a:ext cx="864096" cy="864096"/>
          </a:xfrm>
          <a:prstGeom prst="rect">
            <a:avLst/>
          </a:prstGeom>
          <a:noFill/>
        </p:spPr>
      </p:pic>
      <p:pic>
        <p:nvPicPr>
          <p:cNvPr id="13" name="Picture 8" descr="C:\Users\FARZIN\Downloads\d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043608" cy="1484784"/>
          </a:xfrm>
          <a:prstGeom prst="rect">
            <a:avLst/>
          </a:prstGeom>
          <a:noFill/>
        </p:spPr>
      </p:pic>
      <p:sp>
        <p:nvSpPr>
          <p:cNvPr id="14" name="Down Arrow 13"/>
          <p:cNvSpPr/>
          <p:nvPr/>
        </p:nvSpPr>
        <p:spPr>
          <a:xfrm>
            <a:off x="539552" y="3356992"/>
            <a:ext cx="864096" cy="108012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E:\عکسهای آموزشی\816_liv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437112"/>
            <a:ext cx="341987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1979712" y="60212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/>
              <a:t>25- هیدروکسیلاز</a:t>
            </a:r>
            <a:endParaRPr lang="en-US" b="1" dirty="0"/>
          </a:p>
        </p:txBody>
      </p:sp>
      <p:sp>
        <p:nvSpPr>
          <p:cNvPr id="16" name="Striped Right Arrow 15"/>
          <p:cNvSpPr/>
          <p:nvPr/>
        </p:nvSpPr>
        <p:spPr>
          <a:xfrm>
            <a:off x="3491880" y="5085184"/>
            <a:ext cx="1080120" cy="1008112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Alternate Process 16"/>
          <p:cNvSpPr/>
          <p:nvPr/>
        </p:nvSpPr>
        <p:spPr>
          <a:xfrm>
            <a:off x="4572000" y="5013176"/>
            <a:ext cx="1512168" cy="11521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25 هیدروکسی کوله کلسیفرول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FARZIN\Downloads\کلیه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4288" y="4293096"/>
            <a:ext cx="1769740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7452320" y="4869160"/>
            <a:ext cx="147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/>
              <a:t>1</a:t>
            </a:r>
            <a:r>
              <a:rPr lang="el-GR" b="1" dirty="0" smtClean="0"/>
              <a:t>α</a:t>
            </a:r>
            <a:r>
              <a:rPr lang="fa-IR" b="1" dirty="0" smtClean="0"/>
              <a:t>هیدروکسیلاز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380312" y="5733256"/>
            <a:ext cx="1547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/>
              <a:t>24 هیدروکسیلاز</a:t>
            </a:r>
            <a:endParaRPr lang="en-US" b="1" dirty="0"/>
          </a:p>
        </p:txBody>
      </p:sp>
      <p:sp>
        <p:nvSpPr>
          <p:cNvPr id="24" name="Striped Right Arrow 23"/>
          <p:cNvSpPr/>
          <p:nvPr/>
        </p:nvSpPr>
        <p:spPr>
          <a:xfrm>
            <a:off x="6156176" y="5157192"/>
            <a:ext cx="1008112" cy="1008112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Up Arrow 24"/>
          <p:cNvSpPr/>
          <p:nvPr/>
        </p:nvSpPr>
        <p:spPr>
          <a:xfrm>
            <a:off x="7524328" y="3212976"/>
            <a:ext cx="1008112" cy="1008112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Alternate Process 25"/>
          <p:cNvSpPr/>
          <p:nvPr/>
        </p:nvSpPr>
        <p:spPr>
          <a:xfrm>
            <a:off x="7092280" y="1916832"/>
            <a:ext cx="1872208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و 25 هیدروکسی کوله </a:t>
            </a:r>
          </a:p>
          <a:p>
            <a:pPr algn="ctr"/>
            <a:r>
              <a:rPr lang="fa-I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کلسیفرول</a:t>
            </a:r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fa-I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کلسیتریول (فعال)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Flowchart: Alternate Process 26"/>
          <p:cNvSpPr/>
          <p:nvPr/>
        </p:nvSpPr>
        <p:spPr>
          <a:xfrm>
            <a:off x="0" y="1844824"/>
            <a:ext cx="2411760" cy="13681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Vitamin D3</a:t>
            </a:r>
          </a:p>
          <a:p>
            <a:pPr lvl="0" algn="ctr"/>
            <a:endParaRPr lang="fa-I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fa-IR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کوله کلسیفرول</a:t>
            </a:r>
            <a:endPara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931</TotalTime>
  <Words>1842</Words>
  <Application>Microsoft Office PowerPoint</Application>
  <PresentationFormat>On-screen Show (4:3)</PresentationFormat>
  <Paragraphs>250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3" baseType="lpstr">
      <vt:lpstr>Arial</vt:lpstr>
      <vt:lpstr>B Mitra</vt:lpstr>
      <vt:lpstr>B Nazanin</vt:lpstr>
      <vt:lpstr>Comic Sans MS</vt:lpstr>
      <vt:lpstr>Franklin Gothic Book</vt:lpstr>
      <vt:lpstr>Franklin Gothic Medium</vt:lpstr>
      <vt:lpstr>Lucida Console</vt:lpstr>
      <vt:lpstr>MapInfo Cartographic</vt:lpstr>
      <vt:lpstr>Nazanin</vt:lpstr>
      <vt:lpstr>Symbol</vt:lpstr>
      <vt:lpstr>Tahoma</vt:lpstr>
      <vt:lpstr>Times New Roman</vt:lpstr>
      <vt:lpstr>Wingdings</vt:lpstr>
      <vt:lpstr>Wingdings 2</vt:lpstr>
      <vt:lpstr>Trek</vt:lpstr>
      <vt:lpstr>PowerPoint Presentation</vt:lpstr>
      <vt:lpstr>اختلالات كلسيم، فسفر  و اوستئوديستروفي  در بيماران دياليز‌ي</vt:lpstr>
      <vt:lpstr>PowerPoint Presentation</vt:lpstr>
      <vt:lpstr>کلسیم</vt:lpstr>
      <vt:lpstr>فسفر</vt:lpstr>
      <vt:lpstr>دفع فسفر</vt:lpstr>
      <vt:lpstr>يكي از مشكلات مهم  در بيماران مزمن كليوي  اختلالات كلسيم، فسفر و بيماري استخواني يا اصطلاحاً اوستئوديستروفي كليوي است.</vt:lpstr>
      <vt:lpstr>PowerPoint Presentation</vt:lpstr>
      <vt:lpstr>PowerPoint Presentation</vt:lpstr>
      <vt:lpstr>نقش  PTH </vt:lpstr>
      <vt:lpstr>اعمال هورمون پاراتيروئيد </vt:lpstr>
      <vt:lpstr>نقش PTH در تعادل Ca و P</vt:lpstr>
      <vt:lpstr>هيپرپاراتيروئيدي ثانويه</vt:lpstr>
      <vt:lpstr>پس PTH مسئول افزايش غلظت كلسيم و كاهش غلظت فسفر خون است.</vt:lpstr>
      <vt:lpstr> به اين ترتيب هيپرفسفاتمي  و هيپو يا هيپركلسمي  رخ مي‌دهد</vt:lpstr>
      <vt:lpstr>PowerPoint Presentation</vt:lpstr>
      <vt:lpstr>PowerPoint Presentation</vt:lpstr>
      <vt:lpstr>اوستئيت فيبروز</vt:lpstr>
      <vt:lpstr>تظاهرات باليني </vt:lpstr>
      <vt:lpstr>تظاهرات استخواني- عضلاني</vt:lpstr>
      <vt:lpstr>تظاهرات خارج اسكلتي</vt:lpstr>
      <vt:lpstr>PowerPoint Presentation</vt:lpstr>
      <vt:lpstr>PowerPoint Presentation</vt:lpstr>
      <vt:lpstr>معيارهاي آزمايشگاهي</vt:lpstr>
      <vt:lpstr>PowerPoint Presentation</vt:lpstr>
      <vt:lpstr>درمان </vt:lpstr>
      <vt:lpstr>كنترل فسفر</vt:lpstr>
      <vt:lpstr>مواد غذايي فسفردار</vt:lpstr>
      <vt:lpstr>كنترل فسفر</vt:lpstr>
      <vt:lpstr>رزين‌هاي های فسفر  (Phosphate binders)</vt:lpstr>
      <vt:lpstr>یادمان باشد.... </vt:lpstr>
      <vt:lpstr>كنترل PTH</vt:lpstr>
      <vt:lpstr>شروط شروع كلسي‌تريول </vt:lpstr>
      <vt:lpstr>شروع كلسي‌تريول </vt:lpstr>
      <vt:lpstr>corrected Ca = [0.8 x (patient's albumin)] + serum Ca level</vt:lpstr>
      <vt:lpstr>انديكاسيونهاي پاراتيروئيدكتومي </vt:lpstr>
      <vt:lpstr>بیماری آدینامیک استخوان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Name of God</dc:title>
  <dc:creator>Dear User!</dc:creator>
  <cp:lastModifiedBy>pc</cp:lastModifiedBy>
  <cp:revision>153</cp:revision>
  <dcterms:created xsi:type="dcterms:W3CDTF">2009-01-14T17:05:13Z</dcterms:created>
  <dcterms:modified xsi:type="dcterms:W3CDTF">2020-07-16T03:10:02Z</dcterms:modified>
</cp:coreProperties>
</file>