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60" r:id="rId3"/>
    <p:sldId id="263" r:id="rId4"/>
    <p:sldId id="295" r:id="rId5"/>
    <p:sldId id="284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2" r:id="rId14"/>
    <p:sldId id="273" r:id="rId15"/>
    <p:sldId id="274" r:id="rId16"/>
    <p:sldId id="278" r:id="rId17"/>
    <p:sldId id="299" r:id="rId18"/>
    <p:sldId id="279" r:id="rId19"/>
  </p:sldIdLst>
  <p:sldSz cx="9144000" cy="5143500" type="screen16x9"/>
  <p:notesSz cx="6858000" cy="9144000"/>
  <p:custDataLst>
    <p:tags r:id="rId20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846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6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3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24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40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71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9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8496944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1808261"/>
            <a:ext cx="8496944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979712" y="987574"/>
            <a:ext cx="6912768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990056" y="1664245"/>
            <a:ext cx="6912768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2808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5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3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31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0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94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1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86AEF2-2470-4EA9-971B-6553EBD271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80512" cy="515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9CF5291-FADF-4D9B-8510-0A7ABB11D5F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907704" y="411510"/>
            <a:ext cx="6840760" cy="3816424"/>
          </a:xfrm>
        </p:spPr>
        <p:txBody>
          <a:bodyPr/>
          <a:lstStyle/>
          <a:p>
            <a:pPr algn="r" rtl="1"/>
            <a:endParaRPr lang="fa-IR" sz="2000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000" b="1" dirty="0"/>
              <a:t>راه های تزریق : </a:t>
            </a:r>
            <a:endParaRPr lang="en-US" sz="2000" b="1" dirty="0"/>
          </a:p>
          <a:p>
            <a:pPr algn="r" rtl="1"/>
            <a:r>
              <a:rPr lang="fa-IR" sz="2000" dirty="0"/>
              <a:t> </a:t>
            </a:r>
            <a:endParaRPr lang="en-US" sz="2000" dirty="0"/>
          </a:p>
          <a:p>
            <a:pPr algn="r" rtl="1"/>
            <a:r>
              <a:rPr lang="fa-IR" sz="2000" dirty="0"/>
              <a:t>*زیر جلدی           </a:t>
            </a:r>
            <a:r>
              <a:rPr lang="fa-IR" sz="2000" dirty="0" smtClean="0"/>
              <a:t>      </a:t>
            </a:r>
            <a:r>
              <a:rPr lang="fa-IR" sz="2000" dirty="0"/>
              <a:t>* وریدی </a:t>
            </a:r>
            <a:endParaRPr lang="en-US" sz="2000" dirty="0"/>
          </a:p>
          <a:p>
            <a:pPr algn="r" rtl="1"/>
            <a:r>
              <a:rPr lang="fa-IR" sz="2000" dirty="0"/>
              <a:t> </a:t>
            </a:r>
            <a:endParaRPr lang="en-US" sz="2000" dirty="0"/>
          </a:p>
          <a:p>
            <a:pPr algn="r" rtl="1"/>
            <a:r>
              <a:rPr lang="fa-IR" sz="2000" dirty="0"/>
              <a:t>نیمه عمر اریتروپویتین در صورت داخل وریدی 12-4 ساعت و در صورت </a:t>
            </a:r>
            <a:endParaRPr lang="fa-IR" sz="2000" dirty="0" smtClean="0"/>
          </a:p>
          <a:p>
            <a:pPr algn="r" rtl="1"/>
            <a:endParaRPr lang="fa-IR" sz="2000" dirty="0"/>
          </a:p>
          <a:p>
            <a:pPr algn="r" rtl="1"/>
            <a:r>
              <a:rPr lang="fa-IR" sz="2000" dirty="0" smtClean="0"/>
              <a:t>تزریق </a:t>
            </a:r>
            <a:r>
              <a:rPr lang="fa-IR" sz="2000" dirty="0"/>
              <a:t>زیر جلدی 24 ساعت </a:t>
            </a:r>
            <a:endParaRPr lang="en-US" sz="2000" dirty="0"/>
          </a:p>
          <a:p>
            <a:pPr algn="r" rtl="1"/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51857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1990056" y="483518"/>
            <a:ext cx="6912768" cy="4392488"/>
          </a:xfrm>
        </p:spPr>
        <p:txBody>
          <a:bodyPr/>
          <a:lstStyle/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sz="1800" dirty="0"/>
              <a:t>نکات قابل توجه در تزریق اریتروپویتین :</a:t>
            </a:r>
            <a:endParaRPr lang="en-US" sz="1800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1-دارو به صورت </a:t>
            </a:r>
            <a:r>
              <a:rPr lang="fa-IR" dirty="0" smtClean="0"/>
              <a:t>مایع استریل و </a:t>
            </a:r>
            <a:r>
              <a:rPr lang="fa-IR" dirty="0"/>
              <a:t>بی رنگ است . قبل از تزریق دارو باید از نظر وجود ذرات یا تغییر رنگ  </a:t>
            </a:r>
            <a:endParaRPr lang="fa-IR" dirty="0" smtClean="0"/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بررسی </a:t>
            </a:r>
            <a:r>
              <a:rPr lang="fa-IR" dirty="0"/>
              <a:t>شود.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2-به علت احتمال دناتوره شدن باید از تکان دادن دارو اجتناب کرد.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3-از مخلوط کردن دارو با سایر داروها و رقیق کردن دارو اجتناب شود .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4-محل تزریق باید به طوز متناوب تغییر یابد.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5-دارو یخچالی </a:t>
            </a:r>
            <a:r>
              <a:rPr lang="fa-IR" dirty="0" smtClean="0"/>
              <a:t>می باشد.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6-قبل از تزریق دارو فشار خون گرفته شود.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9088715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31B1186-A7B9-49E7-B373-6EBC370D8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60D8B64-E5EF-45A9-A49C-67B04313B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AC27D21-DFF8-4D0B-8F75-185179FD34E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046E6DE5-0A06-42F8-A160-C8949B1772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58"/>
            <a:ext cx="9144000" cy="513274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99792" y="309593"/>
            <a:ext cx="583264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/>
              <a:t>عوارض تجویز اریتروپوتین :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1-ترمبوز فیستول یا گرافت :  تجویز اریتروپویتین موجب افزایش فاکتور 8 </a:t>
            </a:r>
            <a:endParaRPr lang="fa-IR" dirty="0" smtClean="0"/>
          </a:p>
          <a:p>
            <a:pPr algn="r" rtl="1"/>
            <a:endParaRPr lang="fa-IR" dirty="0"/>
          </a:p>
          <a:p>
            <a:pPr algn="r" rtl="1"/>
            <a:r>
              <a:rPr lang="fa-IR" dirty="0" smtClean="0"/>
              <a:t>در </a:t>
            </a:r>
            <a:r>
              <a:rPr lang="fa-IR" dirty="0"/>
              <a:t>نتیجه تشکیل ترومبوز می گردد.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2-هاپبر کالمی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3-تشدید فشارخون 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شایع ترین عارضه دارو ، تشدید فشارخون در بیماران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علت بدتر شدن فشار خون افزایش تحریک پذیری جدار عروق و تغییرات </a:t>
            </a:r>
            <a:endParaRPr lang="fa-IR" dirty="0" smtClean="0"/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همودینامیک </a:t>
            </a:r>
            <a:r>
              <a:rPr lang="fa-IR" dirty="0"/>
              <a:t>ناشی از افزایش  توده گلبول قرمز می باشد.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5-مقاومت به اریتروپویتین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5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BA91C1-F01D-4FE0-B501-B500D0A45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D4E559-4555-4E69-85C0-11E2829091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E37E068-D912-4C76-A59D-4C51B86B644E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30F9271-7ACC-4819-94C3-798851658D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A6C74E6-17FD-4505-902B-A4AEE567443D}"/>
              </a:ext>
            </a:extLst>
          </p:cNvPr>
          <p:cNvSpPr txBox="1"/>
          <p:nvPr/>
        </p:nvSpPr>
        <p:spPr>
          <a:xfrm>
            <a:off x="1907704" y="627534"/>
            <a:ext cx="698477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u="sng" dirty="0"/>
              <a:t>شایع ترین علت</a:t>
            </a:r>
            <a:r>
              <a:rPr lang="fa-IR" sz="2000" dirty="0"/>
              <a:t> عدم پاسخ به اریتروپویتین  </a:t>
            </a:r>
            <a:r>
              <a:rPr lang="fa-IR" sz="2000" u="sng" dirty="0"/>
              <a:t>کمبود آهن</a:t>
            </a:r>
            <a:r>
              <a:rPr lang="fa-IR" sz="2000" dirty="0"/>
              <a:t> می باشد.</a:t>
            </a:r>
            <a:endParaRPr lang="en-US" sz="2000" dirty="0"/>
          </a:p>
          <a:p>
            <a:pPr algn="r" rtl="1"/>
            <a:r>
              <a:rPr lang="fa-IR" sz="2000" dirty="0"/>
              <a:t> </a:t>
            </a:r>
            <a:endParaRPr lang="en-US" sz="2000" dirty="0"/>
          </a:p>
          <a:p>
            <a:pPr algn="r" rtl="1"/>
            <a:r>
              <a:rPr lang="fa-IR" sz="2000" dirty="0"/>
              <a:t>علل دیگر مقاومت ؟؟</a:t>
            </a:r>
            <a:endParaRPr lang="en-US" sz="2000" dirty="0"/>
          </a:p>
          <a:p>
            <a:pPr algn="r" rtl="1"/>
            <a:r>
              <a:rPr lang="fa-IR" sz="2000" dirty="0"/>
              <a:t> </a:t>
            </a:r>
            <a:endParaRPr lang="en-US" sz="2000" dirty="0"/>
          </a:p>
          <a:p>
            <a:pPr algn="r" rtl="1"/>
            <a:r>
              <a:rPr lang="fa-IR" sz="2000" dirty="0"/>
              <a:t>*بیماری التهابی و عفونی ( مانع آزاد سازی آهن از محل ذخیره آن می گردد)</a:t>
            </a:r>
            <a:endParaRPr lang="en-US" sz="2000" dirty="0"/>
          </a:p>
          <a:p>
            <a:pPr algn="r" rtl="1"/>
            <a:r>
              <a:rPr lang="fa-IR" sz="2000" dirty="0"/>
              <a:t> </a:t>
            </a:r>
            <a:endParaRPr lang="en-US" sz="2000" dirty="0"/>
          </a:p>
          <a:p>
            <a:pPr algn="r" rtl="1"/>
            <a:r>
              <a:rPr lang="fa-IR" sz="2000" dirty="0"/>
              <a:t>*خون ریزی مزمن </a:t>
            </a:r>
            <a:endParaRPr lang="en-US" sz="2000" dirty="0"/>
          </a:p>
          <a:p>
            <a:pPr algn="r" rtl="1"/>
            <a:r>
              <a:rPr lang="fa-IR" sz="2000" dirty="0"/>
              <a:t> </a:t>
            </a:r>
            <a:endParaRPr lang="en-US" sz="2000" dirty="0"/>
          </a:p>
          <a:p>
            <a:pPr algn="r" rtl="1"/>
            <a:r>
              <a:rPr lang="fa-IR" sz="2000" dirty="0"/>
              <a:t>*کمبود ویتامین </a:t>
            </a:r>
            <a:r>
              <a:rPr lang="en-US" sz="2000" dirty="0"/>
              <a:t>B12</a:t>
            </a:r>
          </a:p>
          <a:p>
            <a:pPr algn="r" rtl="1"/>
            <a:r>
              <a:rPr lang="en-US" sz="2000" dirty="0"/>
              <a:t> </a:t>
            </a:r>
          </a:p>
          <a:p>
            <a:pPr algn="r" rtl="1"/>
            <a:r>
              <a:rPr lang="en-US" sz="2000" dirty="0"/>
              <a:t>*</a:t>
            </a:r>
            <a:r>
              <a:rPr lang="fa-IR" sz="2000" dirty="0"/>
              <a:t>همولیز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912042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47B7374-2387-4726-B9EE-47CB017058F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923928" y="123478"/>
            <a:ext cx="5112568" cy="4536504"/>
          </a:xfrm>
        </p:spPr>
        <p:txBody>
          <a:bodyPr/>
          <a:lstStyle/>
          <a:p>
            <a:pPr algn="r" rtl="1"/>
            <a:r>
              <a:rPr lang="fa-IR" sz="1600" dirty="0"/>
              <a:t> </a:t>
            </a:r>
            <a:endParaRPr lang="en-US" sz="1600" dirty="0"/>
          </a:p>
          <a:p>
            <a:pPr algn="r" rtl="1"/>
            <a:r>
              <a:rPr lang="fa-IR" sz="2800" dirty="0"/>
              <a:t>درمان کمبود آهن :</a:t>
            </a:r>
            <a:endParaRPr lang="en-US" sz="2800" dirty="0"/>
          </a:p>
          <a:p>
            <a:pPr algn="r" rtl="1"/>
            <a:r>
              <a:rPr lang="fa-IR" sz="1600" dirty="0"/>
              <a:t> </a:t>
            </a:r>
            <a:endParaRPr lang="en-US" sz="1600" dirty="0"/>
          </a:p>
          <a:p>
            <a:pPr algn="r" rtl="1"/>
            <a:r>
              <a:rPr lang="fa-IR" sz="1600" dirty="0"/>
              <a:t>شایع ترین علت عدم پاسخ به درمان ناکافی بودن  آهن است. </a:t>
            </a:r>
            <a:endParaRPr lang="en-US" sz="1600" dirty="0"/>
          </a:p>
          <a:p>
            <a:pPr algn="r" rtl="1"/>
            <a:r>
              <a:rPr lang="fa-IR" sz="1600" dirty="0"/>
              <a:t> </a:t>
            </a:r>
            <a:endParaRPr lang="en-US" sz="1600" dirty="0"/>
          </a:p>
          <a:p>
            <a:pPr algn="r" rtl="1"/>
            <a:r>
              <a:rPr lang="fa-IR" sz="1600" dirty="0"/>
              <a:t>وضعیت آهن بیماران با استفاده از 2 تست فرتین سرم  و </a:t>
            </a:r>
            <a:r>
              <a:rPr lang="en-US" sz="1600" dirty="0"/>
              <a:t>TSF </a:t>
            </a:r>
            <a:r>
              <a:rPr lang="fa-IR" sz="1600" dirty="0"/>
              <a:t> </a:t>
            </a:r>
            <a:endParaRPr lang="fa-IR" sz="1600" dirty="0" smtClean="0"/>
          </a:p>
          <a:p>
            <a:pPr algn="r" rtl="1"/>
            <a:endParaRPr lang="fa-IR" sz="1600" dirty="0"/>
          </a:p>
          <a:p>
            <a:pPr algn="r" rtl="1"/>
            <a:r>
              <a:rPr lang="fa-IR" sz="1600" dirty="0" smtClean="0"/>
              <a:t>مشخص می شود.</a:t>
            </a:r>
          </a:p>
          <a:p>
            <a:pPr algn="r" rtl="1"/>
            <a:r>
              <a:rPr lang="fa-IR" sz="1600" dirty="0"/>
              <a:t> </a:t>
            </a:r>
            <a:endParaRPr lang="en-US" sz="1600" dirty="0"/>
          </a:p>
          <a:p>
            <a:pPr algn="r" rtl="1"/>
            <a:r>
              <a:rPr lang="fa-IR" sz="1600" dirty="0"/>
              <a:t>میزان فریتین مناسب سرم بین 800-100  و </a:t>
            </a:r>
            <a:r>
              <a:rPr lang="en-US" sz="1600" dirty="0"/>
              <a:t>TSF </a:t>
            </a:r>
            <a:r>
              <a:rPr lang="fa-IR" sz="1600" dirty="0"/>
              <a:t> بین 50-20 </a:t>
            </a:r>
            <a:r>
              <a:rPr lang="en-US" sz="1600" dirty="0"/>
              <a:t>%</a:t>
            </a:r>
          </a:p>
          <a:p>
            <a:pPr algn="r" rtl="1"/>
            <a:r>
              <a:rPr lang="en-US" sz="1600" dirty="0"/>
              <a:t> </a:t>
            </a:r>
          </a:p>
          <a:p>
            <a:pPr algn="r" rtl="1"/>
            <a:r>
              <a:rPr lang="fa-IR" sz="1600" dirty="0"/>
              <a:t>اهن  وریدی به اشکال مختلف که بیشترین نوع آن </a:t>
            </a:r>
            <a:r>
              <a:rPr lang="en-US" sz="1600" dirty="0" err="1"/>
              <a:t>Venofer</a:t>
            </a:r>
            <a:r>
              <a:rPr lang="en-US" sz="1600" dirty="0"/>
              <a:t> </a:t>
            </a:r>
            <a:r>
              <a:rPr lang="fa-IR" sz="1600" dirty="0"/>
              <a:t> </a:t>
            </a:r>
            <a:endParaRPr lang="fa-IR" sz="1600" dirty="0" smtClean="0"/>
          </a:p>
          <a:p>
            <a:pPr algn="r" rtl="1"/>
            <a:endParaRPr lang="fa-IR" sz="1600" dirty="0" smtClean="0"/>
          </a:p>
          <a:p>
            <a:pPr algn="r" rtl="1"/>
            <a:r>
              <a:rPr lang="fa-IR" sz="1600" dirty="0" smtClean="0"/>
              <a:t>می </a:t>
            </a:r>
            <a:r>
              <a:rPr lang="fa-IR" sz="1600" dirty="0"/>
              <a:t>باشد.</a:t>
            </a:r>
            <a:endParaRPr lang="en-US" sz="1600" dirty="0"/>
          </a:p>
          <a:p>
            <a:pPr algn="r" rtl="1"/>
            <a:r>
              <a:rPr lang="fa-IR" sz="1600" dirty="0"/>
              <a:t> </a:t>
            </a:r>
            <a:endParaRPr lang="en-US" sz="1600" dirty="0"/>
          </a:p>
          <a:p>
            <a:pPr algn="r"/>
            <a:endParaRPr lang="en-US" sz="1600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DCFF928-D3EF-4692-A1C4-5955C1D068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073731"/>
            <a:ext cx="2664296" cy="308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44613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A4CE603-CE44-4A5C-A640-C344499BA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81929AC-5334-448D-AC7C-E04C259666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B8CF470-2158-48D9-8876-879D061C277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FAB689B-90DE-4CF7-B4A0-BEB2D952B5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771800" y="863590"/>
            <a:ext cx="58326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/>
              <a:t>نکات قابل توجه در تزریق ونوفر :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*ونوفر به شکل آمپول های 5 میلی لیتری که حاوی 100 میلی گرم </a:t>
            </a:r>
            <a:r>
              <a:rPr lang="fa-IR" dirty="0" smtClean="0"/>
              <a:t>محلول</a:t>
            </a:r>
          </a:p>
          <a:p>
            <a:pPr algn="r" rtl="1"/>
            <a:endParaRPr lang="fa-IR" dirty="0"/>
          </a:p>
          <a:p>
            <a:pPr algn="r" rtl="1"/>
            <a:r>
              <a:rPr lang="fa-IR" dirty="0" smtClean="0"/>
              <a:t> </a:t>
            </a:r>
            <a:r>
              <a:rPr lang="fa-IR" dirty="0"/>
              <a:t>قهوه ای تیره  عرضه می شود.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روش هلی قابل تزریق :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1-انفوزیون  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2-داخل وریدی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3-داخل ست دیالیز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5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FC95900-1E6B-498B-B35F-E19F9BA4528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691680" y="411510"/>
            <a:ext cx="6912768" cy="4536504"/>
          </a:xfrm>
        </p:spPr>
        <p:txBody>
          <a:bodyPr/>
          <a:lstStyle/>
          <a:p>
            <a:pPr algn="r" rtl="1"/>
            <a:endParaRPr lang="fa-IR" sz="1600" dirty="0" smtClean="0"/>
          </a:p>
          <a:p>
            <a:pPr algn="r" rtl="1"/>
            <a:r>
              <a:rPr lang="fa-IR" sz="1600" dirty="0"/>
              <a:t>*</a:t>
            </a:r>
            <a:r>
              <a:rPr lang="fa-IR" sz="1600" dirty="0" smtClean="0"/>
              <a:t>انفوزیون </a:t>
            </a:r>
            <a:r>
              <a:rPr lang="fa-IR" sz="1600" dirty="0"/>
              <a:t>وریدی بهترین روش تزریق ونوفر می باشد که توصیه میشود ونوفر در 20 میلی لیتر </a:t>
            </a:r>
            <a:endParaRPr lang="fa-IR" sz="1600" dirty="0" smtClean="0"/>
          </a:p>
          <a:p>
            <a:pPr algn="r" rtl="1"/>
            <a:endParaRPr lang="fa-IR" sz="1600" dirty="0"/>
          </a:p>
          <a:p>
            <a:pPr algn="r" rtl="1"/>
            <a:r>
              <a:rPr lang="fa-IR" sz="1600" dirty="0" smtClean="0"/>
              <a:t>سرم </a:t>
            </a:r>
            <a:r>
              <a:rPr lang="fa-IR" sz="1600" dirty="0"/>
              <a:t>نرمال سالین </a:t>
            </a:r>
            <a:r>
              <a:rPr lang="fa-IR" sz="1600" dirty="0" smtClean="0"/>
              <a:t>رقیق شود و در 15 دقیقه انفوزیون شود.</a:t>
            </a:r>
            <a:endParaRPr lang="en-US" sz="1600" dirty="0"/>
          </a:p>
          <a:p>
            <a:pPr algn="r" rtl="1"/>
            <a:r>
              <a:rPr lang="fa-IR" sz="1600" dirty="0"/>
              <a:t>  </a:t>
            </a:r>
            <a:endParaRPr lang="en-US" sz="1600" dirty="0"/>
          </a:p>
          <a:p>
            <a:pPr algn="r" rtl="1"/>
            <a:r>
              <a:rPr lang="fa-IR" sz="1600" dirty="0" smtClean="0"/>
              <a:t>*تزریق </a:t>
            </a:r>
            <a:r>
              <a:rPr lang="fa-IR" sz="1600" dirty="0"/>
              <a:t>داخل وریدی ونوفر ، میتوان بدون رقیق کردن تزریق کرد.</a:t>
            </a:r>
            <a:endParaRPr lang="en-US" sz="1600" dirty="0"/>
          </a:p>
          <a:p>
            <a:pPr algn="r" rtl="1"/>
            <a:r>
              <a:rPr lang="fa-IR" sz="1600" dirty="0"/>
              <a:t> </a:t>
            </a:r>
            <a:endParaRPr lang="en-US" sz="1600" dirty="0"/>
          </a:p>
          <a:p>
            <a:pPr algn="r" rtl="1"/>
            <a:r>
              <a:rPr lang="fa-IR" sz="1600" dirty="0" smtClean="0"/>
              <a:t>*تزریق </a:t>
            </a:r>
            <a:r>
              <a:rPr lang="fa-IR" sz="1600" dirty="0"/>
              <a:t>داخل ست دیالیز مشابه داخل وریدی است.</a:t>
            </a:r>
            <a:endParaRPr lang="en-US" sz="1600" dirty="0"/>
          </a:p>
          <a:p>
            <a:pPr algn="r" rtl="1"/>
            <a:r>
              <a:rPr lang="fa-IR" sz="1600" dirty="0"/>
              <a:t> </a:t>
            </a:r>
            <a:endParaRPr lang="en-US" sz="1600" dirty="0"/>
          </a:p>
          <a:p>
            <a:pPr algn="r" rtl="1"/>
            <a:r>
              <a:rPr lang="fa-IR" sz="1600" dirty="0"/>
              <a:t>*در صورت بروز هرنوع واکنش سریعا تزریق متوقف کنید.</a:t>
            </a:r>
            <a:endParaRPr lang="en-US" sz="1600" dirty="0"/>
          </a:p>
          <a:p>
            <a:pPr algn="r" rtl="1"/>
            <a:r>
              <a:rPr lang="fa-IR" sz="1600" dirty="0"/>
              <a:t> </a:t>
            </a:r>
            <a:endParaRPr lang="en-US" sz="1600" dirty="0"/>
          </a:p>
          <a:p>
            <a:pPr algn="r" rtl="1"/>
            <a:r>
              <a:rPr lang="fa-IR" sz="1600" dirty="0"/>
              <a:t>*ونوفر نیازی به نگهداری در یخچال ندارد.</a:t>
            </a:r>
            <a:endParaRPr lang="en-US" sz="1600" dirty="0"/>
          </a:p>
          <a:p>
            <a:pPr algn="r" rtl="1"/>
            <a:r>
              <a:rPr lang="fa-IR" sz="1600" dirty="0"/>
              <a:t> </a:t>
            </a:r>
            <a:endParaRPr lang="en-US" sz="1600" dirty="0"/>
          </a:p>
          <a:p>
            <a:pPr algn="r" rtl="1"/>
            <a:r>
              <a:rPr lang="fa-IR" sz="1600" dirty="0"/>
              <a:t> </a:t>
            </a:r>
            <a:endParaRPr lang="en-US" sz="1600" dirty="0"/>
          </a:p>
          <a:p>
            <a:pPr algn="r" rtl="1"/>
            <a:r>
              <a:rPr lang="fa-IR" sz="1600" dirty="0"/>
              <a:t> </a:t>
            </a:r>
            <a:endParaRPr lang="en-US" sz="1600" dirty="0"/>
          </a:p>
          <a:p>
            <a:pPr algn="r" rtl="1"/>
            <a:endParaRPr lang="en-US" sz="1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931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FE62FCA-108C-4EF7-8FDB-211118D32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07F717-AA27-4627-9F35-3B2FBA09BD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8D40059-970F-4736-B6A2-530E98C8F683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78C60D8-B2E4-4A1E-8D59-A4CF140808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5AD938D-755F-48D4-A15F-416323CE7F5C}"/>
              </a:ext>
            </a:extLst>
          </p:cNvPr>
          <p:cNvSpPr txBox="1"/>
          <p:nvPr/>
        </p:nvSpPr>
        <p:spPr>
          <a:xfrm>
            <a:off x="1691680" y="309592"/>
            <a:ext cx="662473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b="1" dirty="0" smtClean="0"/>
              <a:t>عوارض </a:t>
            </a:r>
            <a:r>
              <a:rPr lang="fa-IR" sz="3200" b="1" dirty="0"/>
              <a:t>جانبی ونوفر </a:t>
            </a:r>
            <a:r>
              <a:rPr lang="fa-IR" sz="3200" b="1" dirty="0" smtClean="0"/>
              <a:t>عبارتند از :</a:t>
            </a:r>
          </a:p>
          <a:p>
            <a:pPr algn="r" rtl="1"/>
            <a:endParaRPr lang="fa-IR" sz="2400" dirty="0" smtClean="0"/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400" dirty="0" smtClean="0"/>
              <a:t>افت </a:t>
            </a:r>
            <a:r>
              <a:rPr lang="fa-IR" sz="2400" dirty="0"/>
              <a:t>فشار خون (در صورت تزریق سریع ) </a:t>
            </a:r>
            <a:endParaRPr lang="fa-IR" sz="2400" dirty="0" smtClean="0"/>
          </a:p>
          <a:p>
            <a:pPr marL="342900" indent="-342900" algn="r" rtl="1">
              <a:buFont typeface="Arial" pitchFamily="34" charset="0"/>
              <a:buChar char="•"/>
            </a:pPr>
            <a:endParaRPr lang="fa-IR" sz="2400" dirty="0"/>
          </a:p>
          <a:p>
            <a:pPr marL="342900" indent="-342900" algn="r" rtl="1">
              <a:buFont typeface="Arial" pitchFamily="34" charset="0"/>
              <a:buChar char="•"/>
            </a:pPr>
            <a:endParaRPr lang="fa-IR" sz="2400" dirty="0" smtClean="0"/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400" dirty="0" smtClean="0"/>
              <a:t>تغییر </a:t>
            </a:r>
            <a:r>
              <a:rPr lang="fa-IR" sz="2400" dirty="0"/>
              <a:t>موقت حس چشایی و تهوع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0116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5">
            <a:extLst>
              <a:ext uri="{FF2B5EF4-FFF2-40B4-BE49-F238E27FC236}">
                <a16:creationId xmlns="" xmlns:a16="http://schemas.microsoft.com/office/drawing/2014/main" id="{BFBE143E-E6FB-4728-A8B7-40E4C423F6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534"/>
            <a:ext cx="9144000" cy="5215508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E268B936-2C5A-4833-AB60-66D40685B1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896" y="987574"/>
            <a:ext cx="486003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a-IR" altLang="ko-KR" sz="3200" b="1" dirty="0">
                <a:solidFill>
                  <a:schemeClr val="bg1"/>
                </a:solidFill>
                <a:latin typeface="Arabic Typesetting" panose="03020402040406030203" pitchFamily="66" charset="-78"/>
                <a:ea typeface="맑은 고딕" pitchFamily="50" charset="-127"/>
                <a:cs typeface="B Zar" panose="00000400000000000000" pitchFamily="2" charset="-78"/>
              </a:rPr>
              <a:t>اسماء قاضی زاده احسائی</a:t>
            </a:r>
          </a:p>
          <a:p>
            <a:pPr algn="ctr"/>
            <a:endParaRPr lang="fa-IR" altLang="ko-KR" sz="3200" b="1" dirty="0">
              <a:solidFill>
                <a:schemeClr val="bg1"/>
              </a:solidFill>
              <a:latin typeface="Arabic Typesetting" panose="03020402040406030203" pitchFamily="66" charset="-78"/>
              <a:ea typeface="맑은 고딕" pitchFamily="50" charset="-127"/>
              <a:cs typeface="B Zar" panose="00000400000000000000" pitchFamily="2" charset="-78"/>
            </a:endParaRPr>
          </a:p>
          <a:p>
            <a:pPr algn="ctr"/>
            <a:r>
              <a:rPr lang="fa-IR" altLang="ko-KR" sz="3200" b="1" dirty="0">
                <a:solidFill>
                  <a:schemeClr val="bg1"/>
                </a:solidFill>
                <a:latin typeface="Arabic Typesetting" panose="03020402040406030203" pitchFamily="66" charset="-78"/>
                <a:ea typeface="맑은 고딕" pitchFamily="50" charset="-127"/>
                <a:cs typeface="B Zar" panose="00000400000000000000" pitchFamily="2" charset="-78"/>
              </a:rPr>
              <a:t>کارشناس پرستاری و مربی همودیالیز</a:t>
            </a:r>
          </a:p>
        </p:txBody>
      </p:sp>
    </p:spTree>
    <p:extLst>
      <p:ext uri="{BB962C8B-B14F-4D97-AF65-F5344CB8AC3E}">
        <p14:creationId xmlns:p14="http://schemas.microsoft.com/office/powerpoint/2010/main" val="157053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BE7C05B-DF2F-47E9-B099-1B529DF34328}"/>
              </a:ext>
            </a:extLst>
          </p:cNvPr>
          <p:cNvSpPr/>
          <p:nvPr/>
        </p:nvSpPr>
        <p:spPr>
          <a:xfrm>
            <a:off x="2699792" y="91556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fa-IR" altLang="ko-KR" sz="3200" b="1" dirty="0">
              <a:latin typeface="Arabic Typesetting" panose="03020402040406030203" pitchFamily="66" charset="-78"/>
              <a:ea typeface="맑은 고딕" pitchFamily="50" charset="-127"/>
              <a:cs typeface="B Zar" panose="00000400000000000000" pitchFamily="2" charset="-78"/>
            </a:endParaRPr>
          </a:p>
          <a:p>
            <a:pPr algn="ctr" rtl="1"/>
            <a:r>
              <a:rPr lang="fa-IR" altLang="ko-KR" sz="3200" b="1" dirty="0">
                <a:latin typeface="Arabic Typesetting" panose="03020402040406030203" pitchFamily="66" charset="-78"/>
                <a:ea typeface="맑은 고딕" pitchFamily="50" charset="-127"/>
                <a:cs typeface="B Zar" panose="00000400000000000000" pitchFamily="2" charset="-78"/>
              </a:rPr>
              <a:t>دیالیز و مشکلات دارو درمانی</a:t>
            </a:r>
          </a:p>
        </p:txBody>
      </p:sp>
      <p:pic>
        <p:nvPicPr>
          <p:cNvPr id="4" name="Content Placeholder 5">
            <a:extLst>
              <a:ext uri="{FF2B5EF4-FFF2-40B4-BE49-F238E27FC236}">
                <a16:creationId xmlns="" xmlns:a16="http://schemas.microsoft.com/office/drawing/2014/main" id="{51C9694B-0ABC-43BA-A278-710EAEBA33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06" y="20538"/>
            <a:ext cx="9144000" cy="521550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6D1787E-ABCF-495C-AE34-69C17477C6C3}"/>
              </a:ext>
            </a:extLst>
          </p:cNvPr>
          <p:cNvSpPr txBox="1"/>
          <p:nvPr/>
        </p:nvSpPr>
        <p:spPr>
          <a:xfrm>
            <a:off x="3779912" y="1579314"/>
            <a:ext cx="4968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/>
              <a:t>آنمی در بیماران دیالیزی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407916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1EDA40B-49B3-4E45-95C8-FCE234BF6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4142EDD-0277-4A9C-B936-DF9D6AE24A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B3A44A3-6C38-423F-B6CA-C369FECC6AA0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4F1E29A-C98D-4629-B2D1-35205A13BF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988" r="12988"/>
          <a:stretch/>
        </p:blipFill>
        <p:spPr>
          <a:xfrm>
            <a:off x="0" y="-72940"/>
            <a:ext cx="9144000" cy="5143500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9659A7B-154B-4538-8CE3-F9D2157CC536}"/>
              </a:ext>
            </a:extLst>
          </p:cNvPr>
          <p:cNvSpPr txBox="1">
            <a:spLocks/>
          </p:cNvSpPr>
          <p:nvPr/>
        </p:nvSpPr>
        <p:spPr>
          <a:xfrm>
            <a:off x="1187624" y="337638"/>
            <a:ext cx="7776864" cy="4322344"/>
          </a:xfrm>
          <a:prstGeom prst="rect">
            <a:avLst/>
          </a:prstGeom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0" y="1694587"/>
            <a:ext cx="5886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/>
              <a:t>اکثر بیماران مبتلا به نارسایی کلیه دچار کم خونی می شوند</a:t>
            </a:r>
            <a:r>
              <a:rPr lang="fa-IR" dirty="0" smtClean="0"/>
              <a:t>.</a:t>
            </a:r>
          </a:p>
          <a:p>
            <a:pPr algn="just" rtl="1"/>
            <a:endParaRPr lang="en-US" dirty="0"/>
          </a:p>
          <a:p>
            <a:pPr algn="just" rtl="1"/>
            <a:r>
              <a:rPr lang="fa-IR" dirty="0"/>
              <a:t>بیماران با </a:t>
            </a:r>
            <a:r>
              <a:rPr lang="en-US" dirty="0"/>
              <a:t> GFR</a:t>
            </a:r>
            <a:r>
              <a:rPr lang="fa-IR" dirty="0"/>
              <a:t> کمتر از </a:t>
            </a:r>
            <a:r>
              <a:rPr lang="en-US" dirty="0"/>
              <a:t>ml/min </a:t>
            </a:r>
            <a:r>
              <a:rPr lang="fa-IR" dirty="0"/>
              <a:t>25 کم خون می باشند و هموگلوبین </a:t>
            </a:r>
            <a:endParaRPr lang="fa-IR" dirty="0" smtClean="0"/>
          </a:p>
          <a:p>
            <a:pPr algn="just" rtl="1"/>
            <a:endParaRPr lang="fa-IR" dirty="0" smtClean="0"/>
          </a:p>
          <a:p>
            <a:pPr algn="just" rtl="1"/>
            <a:r>
              <a:rPr lang="fa-IR" dirty="0" smtClean="0"/>
              <a:t>کمتر </a:t>
            </a:r>
            <a:r>
              <a:rPr lang="fa-IR" dirty="0"/>
              <a:t>ا</a:t>
            </a:r>
            <a:r>
              <a:rPr lang="fa-IR" dirty="0" smtClean="0"/>
              <a:t>ز </a:t>
            </a:r>
            <a:r>
              <a:rPr lang="fa-IR" dirty="0"/>
              <a:t>10 دارند. </a:t>
            </a:r>
            <a:endParaRPr lang="fa-IR" dirty="0" smtClean="0"/>
          </a:p>
          <a:p>
            <a:pPr algn="just" rtl="1"/>
            <a:endParaRPr lang="fa-IR" dirty="0" smtClean="0"/>
          </a:p>
          <a:p>
            <a:pPr algn="just" rtl="1"/>
            <a:r>
              <a:rPr lang="fa-IR" dirty="0" smtClean="0"/>
              <a:t>معمولا </a:t>
            </a:r>
            <a:r>
              <a:rPr lang="fa-IR" dirty="0"/>
              <a:t>زمانی که </a:t>
            </a:r>
            <a:r>
              <a:rPr lang="en-US" dirty="0"/>
              <a:t>GFR </a:t>
            </a:r>
            <a:r>
              <a:rPr lang="fa-IR" dirty="0"/>
              <a:t> </a:t>
            </a:r>
            <a:r>
              <a:rPr lang="fa-IR" dirty="0" smtClean="0"/>
              <a:t>به </a:t>
            </a:r>
            <a:r>
              <a:rPr lang="fa-IR" dirty="0"/>
              <a:t>میزان 25 برسد کم خونی می شود.</a:t>
            </a:r>
            <a:endParaRPr lang="en-US" dirty="0"/>
          </a:p>
          <a:p>
            <a:pPr algn="just" rtl="1"/>
            <a:endParaRPr lang="en-US" dirty="0"/>
          </a:p>
          <a:p>
            <a:pPr algn="just" rtl="1"/>
            <a:r>
              <a:rPr lang="fa-IR" dirty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74692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598CE3D-5619-4422-9576-A9CB7DA0E78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619672" y="843558"/>
            <a:ext cx="7272808" cy="3528392"/>
          </a:xfrm>
        </p:spPr>
        <p:txBody>
          <a:bodyPr/>
          <a:lstStyle/>
          <a:p>
            <a:pPr algn="r" rtl="1"/>
            <a:r>
              <a:rPr lang="fa-IR" sz="2000" dirty="0"/>
              <a:t>کم خونی در بیماران مبتلا به نارسایی کلیه می تواند منجر به اختلالات فیزیولوژیک شود از جمله :</a:t>
            </a:r>
            <a:endParaRPr lang="en-US" sz="2000" dirty="0"/>
          </a:p>
          <a:p>
            <a:pPr algn="r" rtl="1"/>
            <a:r>
              <a:rPr lang="fa-IR" sz="2000" dirty="0"/>
              <a:t>1-کاهش اکسیژن بافتی</a:t>
            </a:r>
            <a:endParaRPr lang="en-US" sz="2000" dirty="0"/>
          </a:p>
          <a:p>
            <a:pPr algn="r" rtl="1"/>
            <a:r>
              <a:rPr lang="fa-IR" sz="2000" dirty="0"/>
              <a:t>2- بزرگی قلب</a:t>
            </a:r>
            <a:endParaRPr lang="en-US" sz="2000" dirty="0"/>
          </a:p>
          <a:p>
            <a:pPr algn="r" rtl="1"/>
            <a:r>
              <a:rPr lang="fa-IR" sz="2000" dirty="0"/>
              <a:t>3- افزایش برون ده قلبی</a:t>
            </a:r>
            <a:endParaRPr lang="en-US" sz="2000" dirty="0"/>
          </a:p>
          <a:p>
            <a:pPr algn="r" rtl="1"/>
            <a:r>
              <a:rPr lang="fa-IR" sz="2000" dirty="0"/>
              <a:t>4-اختلالات شناختی و </a:t>
            </a:r>
            <a:r>
              <a:rPr lang="fa-IR" sz="2000" dirty="0" smtClean="0"/>
              <a:t>مغزی</a:t>
            </a:r>
          </a:p>
          <a:p>
            <a:pPr algn="r" rtl="1"/>
            <a:endParaRPr lang="en-US" sz="2000" dirty="0"/>
          </a:p>
          <a:p>
            <a:pPr algn="r" rtl="1"/>
            <a:r>
              <a:rPr lang="fa-IR" sz="2000" b="1" dirty="0"/>
              <a:t>کم خونی در بچه ها می تواند منجر به :</a:t>
            </a:r>
            <a:endParaRPr lang="en-US" sz="2000" b="1" dirty="0"/>
          </a:p>
          <a:p>
            <a:pPr algn="r" rtl="1"/>
            <a:r>
              <a:rPr lang="fa-IR" sz="2000" dirty="0"/>
              <a:t>اختلالات رشد و کاهش قدرت خلاقیت و هوش می شود.</a:t>
            </a:r>
            <a:endParaRPr lang="en-US" sz="2000" dirty="0"/>
          </a:p>
          <a:p>
            <a:pPr algn="r" rtl="1"/>
            <a:r>
              <a:rPr lang="fa-IR" sz="2000" dirty="0"/>
              <a:t> </a:t>
            </a:r>
            <a:endParaRPr lang="en-US" sz="2000" dirty="0"/>
          </a:p>
          <a:p>
            <a:pPr algn="r" rtl="1"/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407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9652EF2-F29B-4D4C-A3B9-9F1E3888742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907704" y="123478"/>
            <a:ext cx="6912768" cy="4752528"/>
          </a:xfrm>
        </p:spPr>
        <p:txBody>
          <a:bodyPr/>
          <a:lstStyle/>
          <a:p>
            <a:pPr algn="r" rtl="1"/>
            <a:endParaRPr lang="fa-IR" sz="2000" dirty="0" smtClean="0"/>
          </a:p>
          <a:p>
            <a:pPr algn="r" rtl="1"/>
            <a:endParaRPr lang="fa-IR" sz="2000" dirty="0"/>
          </a:p>
          <a:p>
            <a:pPr algn="r" rtl="1"/>
            <a:r>
              <a:rPr lang="fa-IR" sz="2000" dirty="0" smtClean="0"/>
              <a:t>علت </a:t>
            </a:r>
            <a:r>
              <a:rPr lang="fa-IR" sz="2000" dirty="0"/>
              <a:t>عمده و اولیه کم خونی در این بیماران </a:t>
            </a:r>
            <a:r>
              <a:rPr lang="fa-IR" sz="2000" u="sng" dirty="0"/>
              <a:t>کاهش ترشح هورمون اریتروپویتین</a:t>
            </a:r>
            <a:r>
              <a:rPr lang="fa-IR" sz="2000" dirty="0"/>
              <a:t> </a:t>
            </a:r>
            <a:endParaRPr lang="fa-IR" sz="2000" dirty="0" smtClean="0"/>
          </a:p>
          <a:p>
            <a:pPr algn="r" rtl="1"/>
            <a:r>
              <a:rPr lang="fa-IR" sz="2000" dirty="0" smtClean="0"/>
              <a:t>می </a:t>
            </a:r>
            <a:r>
              <a:rPr lang="fa-IR" sz="2000" dirty="0"/>
              <a:t>باشد</a:t>
            </a:r>
            <a:r>
              <a:rPr lang="fa-IR" sz="2000" dirty="0" smtClean="0"/>
              <a:t>.</a:t>
            </a:r>
          </a:p>
          <a:p>
            <a:pPr algn="r" rtl="1"/>
            <a:r>
              <a:rPr lang="fa-IR" sz="2000" dirty="0" smtClean="0"/>
              <a:t>خون </a:t>
            </a:r>
            <a:r>
              <a:rPr lang="fa-IR" sz="2000" dirty="0"/>
              <a:t>سازی به طور طبیعی تحت تاثیر این هورمون می باشد</a:t>
            </a:r>
            <a:r>
              <a:rPr lang="fa-IR" sz="2000" dirty="0" smtClean="0"/>
              <a:t>.</a:t>
            </a:r>
          </a:p>
          <a:p>
            <a:pPr algn="r" rtl="1"/>
            <a:endParaRPr lang="en-US" sz="2000" dirty="0"/>
          </a:p>
          <a:p>
            <a:pPr algn="r" rtl="1"/>
            <a:r>
              <a:rPr lang="fa-IR" sz="2000" dirty="0"/>
              <a:t>عوامل دیگر شامل :</a:t>
            </a:r>
            <a:endParaRPr lang="en-US" sz="2000" dirty="0"/>
          </a:p>
          <a:p>
            <a:pPr lvl="0" algn="r" rtl="1"/>
            <a:r>
              <a:rPr lang="fa-IR" sz="2000" dirty="0" smtClean="0"/>
              <a:t>*کمبود </a:t>
            </a:r>
            <a:r>
              <a:rPr lang="fa-IR" sz="2000" dirty="0"/>
              <a:t>آهن که می تواند به علت خون گیری های مکرر جهت آزمایشات و </a:t>
            </a:r>
            <a:endParaRPr lang="fa-IR" sz="2000" dirty="0" smtClean="0"/>
          </a:p>
          <a:p>
            <a:pPr lvl="0" algn="r" rtl="1"/>
            <a:r>
              <a:rPr lang="fa-IR" sz="2000" dirty="0" smtClean="0"/>
              <a:t>*اتلاف </a:t>
            </a:r>
            <a:r>
              <a:rPr lang="fa-IR" sz="2000" dirty="0"/>
              <a:t>خون در صافی و ست در جلسات دیالیز </a:t>
            </a:r>
            <a:endParaRPr lang="en-US" sz="2000" dirty="0"/>
          </a:p>
          <a:p>
            <a:pPr lvl="0" algn="r" rtl="1"/>
            <a:r>
              <a:rPr lang="fa-IR" sz="2000" dirty="0" smtClean="0"/>
              <a:t>*خون </a:t>
            </a:r>
            <a:r>
              <a:rPr lang="fa-IR" sz="2000" dirty="0"/>
              <a:t>ریزی از دستگاه گوارش</a:t>
            </a:r>
            <a:endParaRPr lang="en-US" sz="2000" dirty="0"/>
          </a:p>
          <a:p>
            <a:pPr lvl="0" algn="r" rtl="1"/>
            <a:r>
              <a:rPr lang="fa-IR" sz="2000" dirty="0" smtClean="0"/>
              <a:t>*شرایط </a:t>
            </a:r>
            <a:r>
              <a:rPr lang="fa-IR" sz="2000" dirty="0"/>
              <a:t>التهابی </a:t>
            </a:r>
            <a:endParaRPr lang="en-US" sz="2000" dirty="0"/>
          </a:p>
          <a:p>
            <a:pPr lvl="0" algn="r" rtl="1"/>
            <a:r>
              <a:rPr lang="fa-IR" sz="2000" dirty="0" smtClean="0"/>
              <a:t>*کاهش </a:t>
            </a:r>
            <a:r>
              <a:rPr lang="fa-IR" sz="2000" dirty="0"/>
              <a:t>طول عمر گلبول قرمز</a:t>
            </a:r>
            <a:endParaRPr lang="en-US" sz="2000" dirty="0"/>
          </a:p>
          <a:p>
            <a:pPr algn="r" rtl="1"/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483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D3D4755-BB85-48D3-98EA-3E02864F6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763688" y="339502"/>
            <a:ext cx="7200800" cy="4392488"/>
          </a:xfrm>
        </p:spPr>
        <p:txBody>
          <a:bodyPr/>
          <a:lstStyle/>
          <a:p>
            <a:pPr algn="ctr" rtl="1"/>
            <a:endParaRPr lang="fa-IR" sz="2400" b="1" dirty="0" smtClean="0">
              <a:cs typeface="B Nazanin" panose="00000400000000000000" pitchFamily="2" charset="-78"/>
            </a:endParaRPr>
          </a:p>
          <a:p>
            <a:pPr algn="ctr" rtl="1"/>
            <a:r>
              <a:rPr lang="fa-IR" sz="2400" b="1" dirty="0"/>
              <a:t>یا فته های آزمایشگاهی و علایم </a:t>
            </a:r>
            <a:r>
              <a:rPr lang="fa-IR" sz="2400" b="1" dirty="0" smtClean="0"/>
              <a:t>بالینی</a:t>
            </a:r>
            <a:endParaRPr lang="en-US" sz="2400" b="1" dirty="0"/>
          </a:p>
          <a:p>
            <a:pPr algn="r" rtl="1"/>
            <a:r>
              <a:rPr lang="fa-IR" sz="2400" dirty="0"/>
              <a:t>بررسی شامل </a:t>
            </a:r>
            <a:r>
              <a:rPr lang="fa-IR" sz="2400" dirty="0" smtClean="0"/>
              <a:t>:</a:t>
            </a:r>
            <a:endParaRPr lang="en-US" sz="2400" dirty="0"/>
          </a:p>
          <a:p>
            <a:pPr lvl="0" algn="r" rtl="1"/>
            <a:r>
              <a:rPr lang="fa-IR" sz="2400" dirty="0" smtClean="0"/>
              <a:t>*اندکس </a:t>
            </a:r>
            <a:r>
              <a:rPr lang="fa-IR" sz="2400" dirty="0"/>
              <a:t>های گلبول قرمز</a:t>
            </a:r>
            <a:endParaRPr lang="en-US" sz="2400" dirty="0"/>
          </a:p>
          <a:p>
            <a:pPr lvl="0" algn="r" rtl="1"/>
            <a:r>
              <a:rPr lang="fa-IR" sz="2400" dirty="0" smtClean="0"/>
              <a:t>*پارامترها </a:t>
            </a:r>
            <a:r>
              <a:rPr lang="fa-IR" sz="2400" dirty="0"/>
              <a:t>آهن شامل </a:t>
            </a:r>
            <a:r>
              <a:rPr lang="fa-IR" sz="2400" dirty="0" smtClean="0"/>
              <a:t> </a:t>
            </a:r>
            <a:r>
              <a:rPr lang="en-US" sz="2400" dirty="0"/>
              <a:t>TIBC –TSF-Iron- </a:t>
            </a:r>
            <a:r>
              <a:rPr lang="en-US" sz="2400" dirty="0" smtClean="0"/>
              <a:t>Ferritin</a:t>
            </a:r>
            <a:endParaRPr lang="en-US" sz="2400" dirty="0"/>
          </a:p>
          <a:p>
            <a:pPr lvl="0" algn="r" rtl="1"/>
            <a:r>
              <a:rPr lang="fa-IR" sz="2400" dirty="0" smtClean="0"/>
              <a:t>*تست </a:t>
            </a:r>
            <a:r>
              <a:rPr lang="fa-IR" sz="2400" dirty="0"/>
              <a:t>مدفوع</a:t>
            </a:r>
            <a:endParaRPr lang="en-US" sz="2400" dirty="0"/>
          </a:p>
          <a:p>
            <a:pPr algn="r" rtl="1"/>
            <a:r>
              <a:rPr lang="fa-IR" sz="2400" dirty="0"/>
              <a:t> </a:t>
            </a:r>
            <a:endParaRPr lang="en-US" sz="2400" dirty="0"/>
          </a:p>
          <a:p>
            <a:pPr algn="r" rtl="1"/>
            <a:r>
              <a:rPr lang="fa-IR" sz="2400" dirty="0"/>
              <a:t>هرچی شدت نارسایی </a:t>
            </a:r>
            <a:r>
              <a:rPr lang="fa-IR" sz="2400" dirty="0" smtClean="0"/>
              <a:t>بیشتر، </a:t>
            </a:r>
            <a:r>
              <a:rPr lang="fa-IR" sz="2400" dirty="0"/>
              <a:t>شدت کم خونی نیز افزایش می یابد</a:t>
            </a:r>
            <a:r>
              <a:rPr lang="fa-IR" sz="2400" dirty="0" smtClean="0"/>
              <a:t>.</a:t>
            </a:r>
          </a:p>
          <a:p>
            <a:pPr algn="r" rtl="1"/>
            <a:r>
              <a:rPr lang="fa-IR" sz="2400" dirty="0" smtClean="0"/>
              <a:t>البته </a:t>
            </a:r>
            <a:r>
              <a:rPr lang="fa-IR" sz="2400" dirty="0"/>
              <a:t>در بیمارانی مانند پلی کیستیک  افت هموگلوبین به ندرت اتفاق </a:t>
            </a:r>
            <a:endParaRPr lang="fa-IR" sz="2400" dirty="0" smtClean="0"/>
          </a:p>
          <a:p>
            <a:pPr algn="r" rtl="1"/>
            <a:r>
              <a:rPr lang="fa-IR" sz="2400" dirty="0" smtClean="0"/>
              <a:t>می </a:t>
            </a:r>
            <a:r>
              <a:rPr lang="fa-IR" sz="2400" dirty="0"/>
              <a:t>افتد.</a:t>
            </a:r>
            <a:endParaRPr lang="en-US" sz="2400" dirty="0"/>
          </a:p>
          <a:p>
            <a:pPr algn="r" rtl="1"/>
            <a:endParaRPr lang="en-US" sz="24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291231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1F4CC7B-00D9-4937-852E-05F835E33A8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403648" y="195486"/>
            <a:ext cx="7488832" cy="3600400"/>
          </a:xfrm>
        </p:spPr>
        <p:txBody>
          <a:bodyPr/>
          <a:lstStyle/>
          <a:p>
            <a:pPr algn="r" rtl="1"/>
            <a:endParaRPr lang="fa-IR" sz="2400" dirty="0" smtClean="0"/>
          </a:p>
          <a:p>
            <a:pPr algn="r" rtl="1"/>
            <a:endParaRPr lang="fa-IR" sz="2400" dirty="0"/>
          </a:p>
          <a:p>
            <a:pPr algn="r" rtl="1"/>
            <a:r>
              <a:rPr lang="fa-IR" sz="2800" b="1" dirty="0" smtClean="0"/>
              <a:t>علایم </a:t>
            </a:r>
            <a:r>
              <a:rPr lang="fa-IR" sz="2800" b="1" dirty="0"/>
              <a:t>آنمی شامل </a:t>
            </a:r>
            <a:r>
              <a:rPr lang="fa-IR" sz="2800" b="1" dirty="0" smtClean="0"/>
              <a:t>:</a:t>
            </a:r>
          </a:p>
          <a:p>
            <a:pPr algn="r" rtl="1"/>
            <a:endParaRPr lang="en-US" sz="2400" dirty="0"/>
          </a:p>
          <a:p>
            <a:pPr algn="r" rtl="1"/>
            <a:r>
              <a:rPr lang="fa-IR" sz="2400" dirty="0"/>
              <a:t>ضعف ، خستگی ، تنگی نفس فعالیتی ،اختلال در تمرکز و حافظه ، </a:t>
            </a:r>
            <a:endParaRPr lang="fa-IR" sz="2400" dirty="0" smtClean="0"/>
          </a:p>
          <a:p>
            <a:pPr algn="r" rtl="1"/>
            <a:r>
              <a:rPr lang="fa-IR" sz="2400" dirty="0" smtClean="0"/>
              <a:t>عدم </a:t>
            </a:r>
            <a:r>
              <a:rPr lang="fa-IR" sz="2400" dirty="0"/>
              <a:t>تحمل به سرما ،بی خوابی </a:t>
            </a:r>
            <a:endParaRPr lang="en-US" sz="2400" dirty="0"/>
          </a:p>
          <a:p>
            <a:pPr algn="r" rtl="1"/>
            <a:r>
              <a:rPr lang="fa-IR" sz="2400" dirty="0"/>
              <a:t> </a:t>
            </a:r>
            <a:endParaRPr lang="en-US" sz="2400" dirty="0"/>
          </a:p>
          <a:p>
            <a:pPr algn="r" rtl="1"/>
            <a:r>
              <a:rPr lang="fa-IR" sz="2400" dirty="0"/>
              <a:t> </a:t>
            </a:r>
            <a:endParaRPr lang="en-US" sz="2400" dirty="0"/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927541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55E9C952-747A-4092-9FC9-4D00A1E1B54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88024" y="483518"/>
            <a:ext cx="4032448" cy="4464496"/>
          </a:xfrm>
        </p:spPr>
        <p:txBody>
          <a:bodyPr/>
          <a:lstStyle/>
          <a:p>
            <a:pPr algn="r" rtl="1"/>
            <a:r>
              <a:rPr lang="fa-IR" sz="1800" dirty="0"/>
              <a:t>درمان :</a:t>
            </a:r>
            <a:endParaRPr lang="en-US" sz="1800" dirty="0"/>
          </a:p>
          <a:p>
            <a:pPr algn="r" rtl="1"/>
            <a:r>
              <a:rPr lang="fa-IR" sz="1800" dirty="0"/>
              <a:t>درمان آنمی </a:t>
            </a:r>
            <a:r>
              <a:rPr lang="fa-IR" sz="1800" dirty="0" smtClean="0"/>
              <a:t>بیماران </a:t>
            </a:r>
            <a:r>
              <a:rPr lang="fa-IR" sz="1800" dirty="0"/>
              <a:t>مبتلا به نارسایی </a:t>
            </a:r>
            <a:r>
              <a:rPr lang="fa-IR" sz="1800" dirty="0" smtClean="0"/>
              <a:t>کلیه</a:t>
            </a:r>
            <a:endParaRPr lang="en-US" sz="1800" dirty="0"/>
          </a:p>
          <a:p>
            <a:pPr algn="r" rtl="1"/>
            <a:r>
              <a:rPr lang="fa-IR" sz="1800" dirty="0"/>
              <a:t>*تجویز اریتروپویتین </a:t>
            </a:r>
            <a:endParaRPr lang="en-US" sz="1800" dirty="0"/>
          </a:p>
          <a:p>
            <a:pPr algn="r" rtl="1"/>
            <a:r>
              <a:rPr lang="fa-IR" sz="1800" dirty="0"/>
              <a:t>*تجویز </a:t>
            </a:r>
            <a:r>
              <a:rPr lang="fa-IR" sz="1800" dirty="0" smtClean="0"/>
              <a:t>خون</a:t>
            </a:r>
          </a:p>
          <a:p>
            <a:pPr algn="r" rtl="1"/>
            <a:endParaRPr lang="en-US" sz="1800" dirty="0"/>
          </a:p>
          <a:p>
            <a:pPr algn="r" rtl="1"/>
            <a:r>
              <a:rPr lang="fa-IR" sz="1800" dirty="0"/>
              <a:t>هموگلوبین هدف در درمان آنمی بیماران بین </a:t>
            </a:r>
            <a:endParaRPr lang="fa-IR" sz="1800" dirty="0" smtClean="0"/>
          </a:p>
          <a:p>
            <a:pPr algn="r" rtl="1"/>
            <a:r>
              <a:rPr lang="fa-IR" sz="1800" dirty="0" smtClean="0"/>
              <a:t>12-11 </a:t>
            </a:r>
            <a:r>
              <a:rPr lang="fa-IR" sz="1800" dirty="0"/>
              <a:t>و هماتوکریت 36-33 % </a:t>
            </a:r>
            <a:endParaRPr lang="en-US" sz="1800" dirty="0"/>
          </a:p>
          <a:p>
            <a:pPr algn="r" rtl="1"/>
            <a:endParaRPr lang="en-US" sz="1800" dirty="0"/>
          </a:p>
          <a:p>
            <a:pPr algn="r" rtl="1"/>
            <a:r>
              <a:rPr lang="fa-IR" sz="1800" dirty="0"/>
              <a:t>پاسخ دهی به اریتروپویتین به دوز دارو ، مسیر تجویز دارو  ، </a:t>
            </a:r>
            <a:r>
              <a:rPr lang="fa-IR" sz="1800" dirty="0" smtClean="0"/>
              <a:t>تعداد آن بستگی دارد.</a:t>
            </a:r>
          </a:p>
          <a:p>
            <a:pPr algn="r" rtl="1"/>
            <a:r>
              <a:rPr lang="fa-IR" sz="1800" dirty="0" smtClean="0"/>
              <a:t>  </a:t>
            </a:r>
            <a:endParaRPr lang="en-US" sz="1800" dirty="0"/>
          </a:p>
          <a:p>
            <a:pPr algn="r" rtl="1"/>
            <a:r>
              <a:rPr lang="fa-IR" sz="1800" dirty="0"/>
              <a:t> </a:t>
            </a:r>
            <a:endParaRPr lang="en-US" sz="1800" dirty="0"/>
          </a:p>
          <a:p>
            <a:pPr algn="r" rtl="1"/>
            <a:r>
              <a:rPr lang="fa-IR" sz="1800" dirty="0"/>
              <a:t> </a:t>
            </a:r>
            <a:endParaRPr lang="en-US" sz="1800" dirty="0"/>
          </a:p>
        </p:txBody>
      </p:sp>
      <p:pic>
        <p:nvPicPr>
          <p:cNvPr id="3" name="Content Placeholder 7">
            <a:extLst>
              <a:ext uri="{FF2B5EF4-FFF2-40B4-BE49-F238E27FC236}">
                <a16:creationId xmlns:a16="http://schemas.microsoft.com/office/drawing/2014/main" xmlns="" id="{364AC84A-A87D-484A-9620-D58B224CC3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00" b="34035"/>
          <a:stretch/>
        </p:blipFill>
        <p:spPr>
          <a:xfrm>
            <a:off x="1691680" y="843558"/>
            <a:ext cx="3096344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2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f55f7c378d59be63ca714ef4d7ac4dd4a6bc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1131</TotalTime>
  <Words>361</Words>
  <Application>Microsoft Office PowerPoint</Application>
  <PresentationFormat>On-screen Show (16:9)</PresentationFormat>
  <Paragraphs>169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www.Ghalamo.com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dc:description>www.Ghalamo.com</dc:description>
  <cp:lastModifiedBy>user1</cp:lastModifiedBy>
  <cp:revision>123</cp:revision>
  <dcterms:created xsi:type="dcterms:W3CDTF">2014-04-01T16:27:38Z</dcterms:created>
  <dcterms:modified xsi:type="dcterms:W3CDTF">2020-07-22T03:58:44Z</dcterms:modified>
</cp:coreProperties>
</file>