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0" r:id="rId2"/>
    <p:sldId id="271" r:id="rId3"/>
    <p:sldId id="257" r:id="rId4"/>
    <p:sldId id="258" r:id="rId5"/>
    <p:sldId id="274" r:id="rId6"/>
    <p:sldId id="276" r:id="rId7"/>
    <p:sldId id="260" r:id="rId8"/>
    <p:sldId id="262" r:id="rId9"/>
    <p:sldId id="263" r:id="rId10"/>
    <p:sldId id="259" r:id="rId11"/>
    <p:sldId id="268" r:id="rId12"/>
    <p:sldId id="272" r:id="rId13"/>
    <p:sldId id="273" r:id="rId14"/>
    <p:sldId id="278" r:id="rId15"/>
    <p:sldId id="279" r:id="rId16"/>
    <p:sldId id="280" r:id="rId17"/>
    <p:sldId id="275" r:id="rId18"/>
    <p:sldId id="281" r:id="rId19"/>
    <p:sldId id="282" r:id="rId20"/>
    <p:sldId id="265" r:id="rId21"/>
  </p:sldIdLst>
  <p:sldSz cx="12192000" cy="6858000"/>
  <p:notesSz cx="6858000" cy="9144000"/>
  <p:custShowLst>
    <p:custShow name="Custom Show 1" id="0">
      <p:sldLst>
        <p:sld r:id="rId2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FD45DC0-819F-41BE-8C8D-97BA02E9BC3F}">
          <p14:sldIdLst>
            <p14:sldId id="270"/>
            <p14:sldId id="271"/>
            <p14:sldId id="257"/>
            <p14:sldId id="258"/>
            <p14:sldId id="274"/>
            <p14:sldId id="276"/>
            <p14:sldId id="260"/>
            <p14:sldId id="262"/>
            <p14:sldId id="263"/>
            <p14:sldId id="259"/>
            <p14:sldId id="268"/>
            <p14:sldId id="272"/>
            <p14:sldId id="273"/>
          </p14:sldIdLst>
        </p14:section>
        <p14:section name="Untitled Section" id="{B205E5EC-1CDC-4B9D-96F8-183F6DC2382B}">
          <p14:sldIdLst>
            <p14:sldId id="278"/>
            <p14:sldId id="279"/>
            <p14:sldId id="280"/>
            <p14:sldId id="275"/>
            <p14:sldId id="281"/>
            <p14:sldId id="282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2020-06-24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2020-06-24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2020-06-24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2020-06-24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2020-06-24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2020-06-24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2020-06-24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2020-06-24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2020-06-24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2020-06-24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2020-06-24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2020-06-24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9FD4BB-A52E-4A48-B584-7E69B2BEC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13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02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06E2201-FE16-473F-B105-A11F5E5256CB}"/>
              </a:ext>
            </a:extLst>
          </p:cNvPr>
          <p:cNvSpPr/>
          <p:nvPr/>
        </p:nvSpPr>
        <p:spPr>
          <a:xfrm>
            <a:off x="439213" y="418012"/>
            <a:ext cx="107556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/>
              <a:t>وزن خشک چگونه تخمين زده ميشود؟</a:t>
            </a:r>
          </a:p>
          <a:p>
            <a:pPr algn="r" rtl="1"/>
            <a:endParaRPr lang="fa-IR" sz="2800" dirty="0"/>
          </a:p>
          <a:p>
            <a:pPr algn="r" rtl="1"/>
            <a:r>
              <a:rPr lang="fa-IR" sz="2800" dirty="0"/>
              <a:t>وزن خشک توسط پزشک </a:t>
            </a:r>
            <a:r>
              <a:rPr lang="fa-IR" sz="2800" dirty="0" smtClean="0"/>
              <a:t>و پرستاران </a:t>
            </a:r>
            <a:r>
              <a:rPr lang="fa-IR" sz="2800" dirty="0"/>
              <a:t>بر اساس تجربه بالينی و با توجه به معيارهای زير تخمين زده می شود.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1. فشار خون طبيعی</a:t>
            </a:r>
          </a:p>
          <a:p>
            <a:pPr algn="r" rtl="1"/>
            <a:r>
              <a:rPr lang="fa-IR" sz="2800" dirty="0" smtClean="0"/>
              <a:t>2. فقدان ادم</a:t>
            </a:r>
          </a:p>
          <a:p>
            <a:pPr algn="r" rtl="1"/>
            <a:r>
              <a:rPr lang="fa-IR" sz="2800" dirty="0" smtClean="0"/>
              <a:t>3</a:t>
            </a:r>
            <a:r>
              <a:rPr lang="fa-IR" sz="2800" dirty="0"/>
              <a:t>. عدم اتساع وريدهای گردنی</a:t>
            </a:r>
          </a:p>
          <a:p>
            <a:pPr algn="r" rtl="1"/>
            <a:r>
              <a:rPr lang="fa-IR" sz="2800" dirty="0"/>
              <a:t>4.فقدان رال و کراکل ناشی از احتباس مايعات در ريه ها</a:t>
            </a:r>
          </a:p>
          <a:p>
            <a:pPr algn="r" rtl="1"/>
            <a:r>
              <a:rPr lang="fa-IR" sz="2800" dirty="0"/>
              <a:t>5. فقدان تنگی نفس يا نارسايی احتقانی قلب</a:t>
            </a:r>
          </a:p>
          <a:p>
            <a:pPr algn="r" rtl="1"/>
            <a:r>
              <a:rPr lang="en-US" sz="2800" dirty="0"/>
              <a:t> </a:t>
            </a:r>
            <a:r>
              <a:rPr lang="fa-IR" sz="2800" dirty="0"/>
              <a:t>6. اندازه طبيعی قلب در</a:t>
            </a:r>
            <a:r>
              <a:rPr lang="en-US" sz="2800" dirty="0"/>
              <a:t>CXR</a:t>
            </a:r>
          </a:p>
          <a:p>
            <a:pPr algn="r" rt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3756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72639" y="741391"/>
            <a:ext cx="48109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b="1" dirty="0">
                <a:solidFill>
                  <a:srgbClr val="FF0000"/>
                </a:solidFill>
              </a:rPr>
              <a:t>تخمين وزن خشک</a:t>
            </a:r>
            <a:endParaRPr lang="en-US" sz="6000" b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55667" y="2026810"/>
            <a:ext cx="82121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a-IR" dirty="0"/>
          </a:p>
          <a:p>
            <a:pPr marL="571500" indent="-571500" algn="r" rtl="1">
              <a:buFont typeface="Wingdings" panose="05000000000000000000" pitchFamily="2" charset="2"/>
              <a:buChar char="q"/>
            </a:pPr>
            <a:r>
              <a:rPr lang="fa-IR" sz="3600" dirty="0"/>
              <a:t>وزن خشک باید هر سه </a:t>
            </a:r>
            <a:r>
              <a:rPr lang="fa-IR" sz="3600" dirty="0" smtClean="0"/>
              <a:t>یا </a:t>
            </a:r>
            <a:r>
              <a:rPr lang="fa-IR" sz="3600" dirty="0"/>
              <a:t>شش هفته مورد ارزیابی قرار گرفته و در  صورتیکه بیمار چاق یا لاغر شده است تصحیح </a:t>
            </a:r>
            <a:r>
              <a:rPr lang="fa-IR" sz="3600" dirty="0" smtClean="0"/>
              <a:t>گردد.</a:t>
            </a:r>
            <a:endParaRPr lang="fa-IR" sz="3600" dirty="0"/>
          </a:p>
        </p:txBody>
      </p:sp>
    </p:spTree>
    <p:extLst>
      <p:ext uri="{BB962C8B-B14F-4D97-AF65-F5344CB8AC3E}">
        <p14:creationId xmlns:p14="http://schemas.microsoft.com/office/powerpoint/2010/main" val="176890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EF8191-7FD0-4FCB-BA43-921CF71101C6}"/>
              </a:ext>
            </a:extLst>
          </p:cNvPr>
          <p:cNvSpPr/>
          <p:nvPr/>
        </p:nvSpPr>
        <p:spPr>
          <a:xfrm>
            <a:off x="-136378" y="2129246"/>
            <a:ext cx="65894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/>
              <a:t>اﻧﺪازه </a:t>
            </a:r>
            <a:r>
              <a:rPr lang="fa-IR" sz="3600" dirty="0"/>
              <a:t>ﮔﯿﺮي </a:t>
            </a:r>
            <a:endParaRPr lang="fa-IR" sz="3600" dirty="0" smtClean="0"/>
          </a:p>
          <a:p>
            <a:pPr algn="r" rtl="1"/>
            <a:r>
              <a:rPr lang="fa-IR" sz="3600" dirty="0" smtClean="0"/>
              <a:t>ﻣﯿﺰان </a:t>
            </a:r>
            <a:r>
              <a:rPr lang="fa-IR" sz="3600" dirty="0"/>
              <a:t>ﺳﺪﯾﻢ </a:t>
            </a:r>
            <a:endParaRPr lang="fa-IR" sz="3600" dirty="0" smtClean="0"/>
          </a:p>
          <a:p>
            <a:pPr algn="r" rtl="1"/>
            <a:r>
              <a:rPr lang="fa-IR" sz="3600" dirty="0" smtClean="0"/>
              <a:t>و وزن بیمار</a:t>
            </a:r>
          </a:p>
          <a:p>
            <a:pPr algn="r" rtl="1"/>
            <a:r>
              <a:rPr lang="fa-IR" sz="3600" dirty="0" smtClean="0"/>
              <a:t>ﻗﺒﻞ </a:t>
            </a:r>
            <a:r>
              <a:rPr lang="fa-IR" sz="3600" dirty="0"/>
              <a:t>ازدﯾالیز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828803" y="826918"/>
            <a:ext cx="7837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 smtClean="0"/>
              <a:t>روش تخمین وزن خشک توسط پرستار دیالیز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84677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85787C5-8259-4B9C-B7B5-91D8792F5E56}"/>
              </a:ext>
            </a:extLst>
          </p:cNvPr>
          <p:cNvSpPr/>
          <p:nvPr/>
        </p:nvSpPr>
        <p:spPr>
          <a:xfrm>
            <a:off x="2266121" y="774632"/>
            <a:ext cx="706340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/>
              <a:t>ﺻﺪ ﻧﺮﻣﺎل آب ﺑﺪن ﺑﺮاي آﻗﺎﯾﺎن 60% و ﺧﺎﻧﻢ ﻫﺎ 50% اﺳﺖ.  در ﺑﯿﻤﺎران ﭼﺎق و آﺗﺮوﻓﯽ ﻋﻀﻼﻧﯽ اﯾﻦ درﺻﺪ ﺑﻪ ﺗﺮﺗﯿﺐ 57% و 47% ﻣﺤﺎﺳﺒﻪ ﻣﯽ ﮔﺮد</a:t>
            </a:r>
          </a:p>
          <a:p>
            <a:pPr algn="r" rtl="1"/>
            <a:endParaRPr lang="fa-IR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8B3F5D-EDC8-4456-80DA-2C36E8A1D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522"/>
            <a:ext cx="3617843" cy="29028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0F0B64-88A2-4764-BB4D-D5A20CD65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875" y="3180522"/>
            <a:ext cx="3286125" cy="284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8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69E9E9-B645-4424-8DB3-65A01BB18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052" y="0"/>
            <a:ext cx="6254198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15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66205" y="862148"/>
                <a:ext cx="10985864" cy="38942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a-IR" sz="4400" b="0" i="0" smtClean="0">
                            <a:latin typeface="Cambria Math" panose="02040503050406030204" pitchFamily="18" charset="0"/>
                          </a:rPr>
                          <m:t>142</m:t>
                        </m:r>
                        <m:r>
                          <a:rPr lang="fa-IR" sz="4400" b="0" i="0" smtClean="0">
                            <a:latin typeface="Cambria Math" panose="02040503050406030204" pitchFamily="18" charset="0"/>
                          </a:rPr>
                          <m:t> ×(</m:t>
                        </m:r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NTBW</m:t>
                        </m:r>
                        <m:d>
                          <m:d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44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lit</m:t>
                            </m:r>
                          </m:e>
                        </m:d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</a:rPr>
                          <m:t>per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</a:rPr>
                          <m:t>dialysis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</a:rPr>
                          <m:t>serom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</a:rPr>
                          <m:t>na</m:t>
                        </m:r>
                      </m:den>
                    </m:f>
                  </m:oMath>
                </a14:m>
                <a:r>
                  <a:rPr lang="en-US" sz="4400" dirty="0" smtClean="0"/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𝑎𝑐𝑡𝑢𝑎𝑙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𝑏𝑜𝑑𝑦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𝑤𝑎𝑡𝑒𝑟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4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𝑙𝑖𝑡</m:t>
                        </m:r>
                      </m:e>
                    </m:d>
                  </m:oMath>
                </a14:m>
                <a:endParaRPr lang="en-US" sz="4400" b="0" dirty="0" smtClean="0">
                  <a:ea typeface="Cambria Math" panose="02040503050406030204" pitchFamily="18" charset="0"/>
                </a:endParaRPr>
              </a:p>
              <a:p>
                <a:pPr algn="ctr" rtl="1"/>
                <a:endParaRPr lang="en-US" sz="4400" dirty="0" smtClean="0"/>
              </a:p>
              <a:p>
                <a:pPr algn="ctr" rtl="1"/>
                <a:endParaRPr lang="en-US" sz="4400" dirty="0" smtClean="0"/>
              </a:p>
              <a:p>
                <a:pPr algn="ctr" rtl="1"/>
                <a:r>
                  <a:rPr lang="en-US" sz="4400" dirty="0" smtClean="0"/>
                  <a:t>NTBW </a:t>
                </a:r>
                <a14:m>
                  <m:oMath xmlns:m="http://schemas.openxmlformats.org/officeDocument/2006/math">
                    <m:r>
                      <a:rPr lang="en-US" sz="4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𝑛𝑜𝑟𝑚𝑎𝑙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𝑡𝑜𝑡𝑎𝑙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𝑏𝑜𝑑𝑦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𝑤𝑎𝑡𝑒𝑟</m:t>
                    </m:r>
                  </m:oMath>
                </a14:m>
                <a:endParaRPr lang="en-US" sz="4400" b="0" dirty="0" smtClean="0">
                  <a:ea typeface="Cambria Math" panose="02040503050406030204" pitchFamily="18" charset="0"/>
                </a:endParaRPr>
              </a:p>
              <a:p>
                <a:pPr algn="ctr" rtl="1"/>
                <a:endParaRPr lang="en-US" sz="4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205" y="862148"/>
                <a:ext cx="10985864" cy="389427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830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324026" y="276075"/>
                <a:ext cx="9588138" cy="5382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14:m>
                  <m:oMath xmlns:m="http://schemas.openxmlformats.org/officeDocument/2006/math">
                    <m:r>
                      <a:rPr lang="fa-IR" sz="440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a-IR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آب</m:t>
                    </m:r>
                    <m:r>
                      <a:rPr lang="fa-IR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fa-IR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توزیع</m:t>
                    </m:r>
                    <m:r>
                      <a:rPr lang="fa-IR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fa-IR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درصد</m:t>
                    </m:r>
                    <m:r>
                      <a:rPr lang="fa-IR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fa-IR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US" sz="4400" dirty="0" smtClean="0"/>
                  <a:t> </a:t>
                </a:r>
                <a:r>
                  <a:rPr lang="fa-IR" sz="4400" dirty="0" smtClean="0"/>
                  <a:t> </a:t>
                </a:r>
                <a:r>
                  <a:rPr lang="en-US" sz="4400" dirty="0" smtClean="0"/>
                  <a:t> </a:t>
                </a:r>
                <a:r>
                  <a:rPr lang="fa-IR" sz="4400" dirty="0" smtClean="0"/>
                  <a:t>وزن بیمار</a:t>
                </a:r>
                <a:endParaRPr lang="en-US" sz="4400" dirty="0" smtClean="0"/>
              </a:p>
              <a:p>
                <a:pPr algn="ctr" rtl="1"/>
                <a:endParaRPr lang="en-US" sz="4400" dirty="0"/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142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 × 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fa-IR" sz="4400" b="0" i="1" smtClean="0">
                            <a:latin typeface="Cambria Math" panose="02040503050406030204" pitchFamily="18" charset="0"/>
                          </a:rPr>
                          <m:t>دیالیز</m:t>
                        </m:r>
                        <m:r>
                          <a:rPr lang="fa-IR" sz="4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 sz="4400" b="0" i="1" smtClean="0">
                            <a:latin typeface="Cambria Math" panose="02040503050406030204" pitchFamily="18" charset="0"/>
                          </a:rPr>
                          <m:t>قبل</m:t>
                        </m:r>
                        <m:r>
                          <a:rPr lang="fa-IR" sz="4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 sz="4400" b="0" i="1" smtClean="0">
                            <a:latin typeface="Cambria Math" panose="02040503050406030204" pitchFamily="18" charset="0"/>
                          </a:rPr>
                          <m:t>سدیم</m:t>
                        </m:r>
                      </m:den>
                    </m:f>
                  </m:oMath>
                </a14:m>
                <a:r>
                  <a:rPr lang="fa-IR" sz="4400" dirty="0" smtClean="0"/>
                  <a:t>  </a:t>
                </a:r>
                <a14:m>
                  <m:oMath xmlns:m="http://schemas.openxmlformats.org/officeDocument/2006/math">
                    <m:r>
                      <a:rPr lang="fa-IR" sz="4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a-IR" sz="4400" dirty="0" smtClean="0"/>
                  <a:t> 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fa-IR" sz="44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4400" dirty="0" smtClean="0"/>
              </a:p>
              <a:p>
                <a:pPr algn="ctr"/>
                <a:endParaRPr lang="en-US" sz="4400" dirty="0" smtClean="0"/>
              </a:p>
              <a:p>
                <a:pPr algn="ctr"/>
                <a14:m>
                  <m:oMath xmlns:m="http://schemas.openxmlformats.org/officeDocument/2006/math">
                    <m:r>
                      <a:rPr lang="en-US" sz="4400" i="1" dirty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n-US" sz="4400" dirty="0" smtClean="0"/>
                  <a:t> –</a:t>
                </a:r>
                <a14:m>
                  <m:oMath xmlns:m="http://schemas.openxmlformats.org/officeDocument/2006/math"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4400" i="1" dirty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sz="4400" dirty="0" smtClean="0"/>
                  <a:t>= </a:t>
                </a:r>
                <a14:m>
                  <m:oMath xmlns:m="http://schemas.openxmlformats.org/officeDocument/2006/math">
                    <m:r>
                      <a:rPr lang="en-US" sz="4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endParaRPr lang="en-US" sz="4400" dirty="0" smtClean="0"/>
              </a:p>
              <a:p>
                <a:pPr algn="ctr"/>
                <a:endParaRPr lang="en-US" sz="4400" dirty="0"/>
              </a:p>
              <a:p>
                <a:pPr algn="ctr" rtl="1"/>
                <a14:m>
                  <m:oMath xmlns:m="http://schemas.openxmlformats.org/officeDocument/2006/math">
                    <m:r>
                      <a:rPr lang="fa-IR" sz="4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fa-I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 </m:t>
                    </m:r>
                    <m:r>
                      <a:rPr lang="fa-I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خشک</m:t>
                    </m:r>
                    <m:r>
                      <a:rPr lang="fa-I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fa-I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وزن</m:t>
                    </m:r>
                  </m:oMath>
                </a14:m>
                <a:r>
                  <a:rPr lang="fa-IR" sz="4400" dirty="0" smtClean="0"/>
                  <a:t> - وزن بیمار </a:t>
                </a:r>
                <a:endParaRPr lang="en-US" sz="4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4026" y="276075"/>
                <a:ext cx="9588138" cy="5382051"/>
              </a:xfrm>
              <a:prstGeom prst="rect">
                <a:avLst/>
              </a:prstGeom>
              <a:blipFill>
                <a:blip r:embed="rId2"/>
                <a:stretch>
                  <a:fillRect t="-793" b="-43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194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2844409-65F0-48F7-AB14-1B6312AA6CC5}"/>
              </a:ext>
            </a:extLst>
          </p:cNvPr>
          <p:cNvSpPr/>
          <p:nvPr/>
        </p:nvSpPr>
        <p:spPr>
          <a:xfrm>
            <a:off x="533451" y="651216"/>
            <a:ext cx="9601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/>
              <a:t>ﺑﻪ ﻋﻨﻮان ﻣﺜﺎل وزن ﺧﺸﮏ ﺑﯿﻤﺎر </a:t>
            </a:r>
            <a:r>
              <a:rPr lang="fa-IR" sz="2800" dirty="0" smtClean="0"/>
              <a:t>ﻣﺬﮐﺮ</a:t>
            </a:r>
            <a:r>
              <a:rPr lang="en-US" sz="2800" dirty="0" smtClean="0"/>
              <a:t> 83.5 </a:t>
            </a:r>
            <a:r>
              <a:rPr lang="fa-IR" sz="2800" dirty="0" smtClean="0"/>
              <a:t> ﮐﯿﻠﻮ </a:t>
            </a:r>
            <a:r>
              <a:rPr lang="fa-IR" sz="2800" dirty="0"/>
              <a:t>ﮔﺮم ﺑﺎ </a:t>
            </a:r>
            <a:r>
              <a:rPr lang="fa-IR" sz="2800" dirty="0" smtClean="0"/>
              <a:t>ﺳﺪﯾﻢ </a:t>
            </a:r>
            <a:r>
              <a:rPr lang="en-US" sz="2800" dirty="0" smtClean="0"/>
              <a:t> 135</a:t>
            </a:r>
            <a:endParaRPr lang="en-US" sz="2800" dirty="0"/>
          </a:p>
          <a:p>
            <a:pPr algn="r" rtl="1"/>
            <a:r>
              <a:rPr lang="fa-IR" sz="2800" dirty="0"/>
              <a:t> ﺑﻪ ﺷﮑﻞ زﯾﺮ ﻣﺤﺎﺳﺒﻪ می ﮔﺮدد</a:t>
            </a:r>
            <a:r>
              <a:rPr lang="fa-IR" sz="2800" dirty="0" smtClean="0"/>
              <a:t>.</a:t>
            </a:r>
            <a:endParaRPr lang="fa-IR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996864" y="1842447"/>
                <a:ext cx="5766764" cy="4245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 smtClean="0"/>
                  <a:t>83.5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3200" dirty="0"/>
                  <a:t> 60% </a:t>
                </a:r>
                <a14:m>
                  <m:oMath xmlns:m="http://schemas.openxmlformats.org/officeDocument/2006/math">
                    <m:r>
                      <a:rPr lang="en-US" sz="32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3200" dirty="0"/>
                  <a:t> </a:t>
                </a:r>
                <a:r>
                  <a:rPr lang="en-US" sz="3200" dirty="0" smtClean="0"/>
                  <a:t>50</a:t>
                </a:r>
              </a:p>
              <a:p>
                <a:pPr algn="ctr"/>
                <a:endParaRPr lang="en-US" sz="3200" dirty="0" smtClean="0"/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×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142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135</m:t>
                        </m:r>
                      </m:den>
                    </m:f>
                  </m:oMath>
                </a14:m>
                <a:r>
                  <a:rPr lang="en-US" sz="3200" dirty="0" smtClean="0"/>
                  <a:t> 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52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3200" dirty="0" smtClean="0"/>
              </a:p>
              <a:p>
                <a:pPr algn="ctr"/>
                <a:endParaRPr lang="en-US" sz="32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dirty="0" smtClean="0">
                          <a:latin typeface="Cambria Math" panose="02040503050406030204" pitchFamily="18" charset="0"/>
                        </a:rPr>
                        <m:t>52</m:t>
                      </m:r>
                      <m:r>
                        <a:rPr lang="en-US" sz="3200" i="1" dirty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i="1" dirty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3200" b="0" i="1" dirty="0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sz="3200" b="0" i="1" dirty="0" smtClean="0">
                          <a:latin typeface="Cambria Math" panose="02040503050406030204" pitchFamily="18" charset="0"/>
                        </a:rPr>
                        <m:t>50</m:t>
                      </m:r>
                      <m:r>
                        <a:rPr lang="en-US" sz="32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200" b="0" i="1" dirty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0" i="1" dirty="0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US" sz="3200" b="0" dirty="0" smtClean="0"/>
              </a:p>
              <a:p>
                <a:pPr algn="ctr"/>
                <a:endParaRPr lang="en-US" sz="32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83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81</m:t>
                      </m:r>
                    </m:oMath>
                  </m:oMathPara>
                </a14:m>
                <a:endParaRPr lang="en-US" sz="3200" dirty="0" smtClean="0"/>
              </a:p>
              <a:p>
                <a:pPr algn="ctr"/>
                <a:endParaRPr lang="en-US" sz="3200" dirty="0" smtClean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6864" y="1842447"/>
                <a:ext cx="5766764" cy="4245971"/>
              </a:xfrm>
              <a:prstGeom prst="rect">
                <a:avLst/>
              </a:prstGeom>
              <a:blipFill>
                <a:blip r:embed="rId2"/>
                <a:stretch>
                  <a:fillRect t="-1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916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3082" y="538285"/>
            <a:ext cx="11395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/>
              <a:t>مثال:       بیمار خانم      وزن 43  کیلوگرم   آتروفی عضلانی     سدیم   134</a:t>
            </a:r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390404" y="1960680"/>
                <a:ext cx="5735782" cy="3745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43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×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47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% 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20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21</m:t>
                      </m:r>
                    </m:oMath>
                  </m:oMathPara>
                </a14:m>
                <a:endParaRPr lang="en-US" sz="3200" b="0" dirty="0" smtClean="0">
                  <a:ea typeface="Cambria Math" panose="02040503050406030204" pitchFamily="18" charset="0"/>
                </a:endParaRPr>
              </a:p>
              <a:p>
                <a:pPr algn="ctr"/>
                <a:endParaRPr lang="en-US" sz="3200" dirty="0" smtClean="0"/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×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142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134</m:t>
                        </m:r>
                      </m:den>
                    </m:f>
                  </m:oMath>
                </a14:m>
                <a:r>
                  <a:rPr lang="en-US" sz="3200" dirty="0" smtClean="0"/>
                  <a:t>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21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41</m:t>
                    </m:r>
                  </m:oMath>
                </a14:m>
                <a:endParaRPr lang="en-US" sz="3200" b="0" dirty="0" smtClean="0">
                  <a:ea typeface="Cambria Math" panose="02040503050406030204" pitchFamily="18" charset="0"/>
                </a:endParaRPr>
              </a:p>
              <a:p>
                <a:pPr algn="ctr"/>
                <a:endParaRPr lang="en-US" sz="3200" dirty="0" smtClean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21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41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20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21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3200" b="0" dirty="0" smtClean="0">
                  <a:ea typeface="Cambria Math" panose="02040503050406030204" pitchFamily="18" charset="0"/>
                </a:endParaRPr>
              </a:p>
              <a:p>
                <a:pPr algn="ctr"/>
                <a:endParaRPr lang="en-US" sz="3200" dirty="0" smtClean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43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41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0404" y="1960680"/>
                <a:ext cx="5735782" cy="374589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764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182" y="504968"/>
            <a:ext cx="11723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 smtClean="0"/>
              <a:t>مثال : بیمار  آقای 103 کیلو گرم    دارای اضافه وزن    سدیم 136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156348" y="1637731"/>
                <a:ext cx="6964906" cy="3657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103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 ×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57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%=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58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US" sz="3600" b="0" dirty="0" smtClean="0">
                  <a:ea typeface="Cambria Math" panose="020405030504060302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58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 ×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142</m:t>
                        </m:r>
                      </m:num>
                      <m:den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136</m:t>
                        </m:r>
                      </m:den>
                    </m:f>
                  </m:oMath>
                </a14:m>
                <a:r>
                  <a:rPr lang="en-US" sz="3600" dirty="0" smtClean="0"/>
                  <a:t>  </a:t>
                </a:r>
                <a14:m>
                  <m:oMath xmlns:m="http://schemas.openxmlformats.org/officeDocument/2006/math">
                    <m:r>
                      <a:rPr lang="en-US" sz="36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0" i="1" dirty="0" smtClean="0">
                        <a:latin typeface="Cambria Math" panose="02040503050406030204" pitchFamily="18" charset="0"/>
                      </a:rPr>
                      <m:t>61</m:t>
                    </m:r>
                    <m:r>
                      <a:rPr lang="en-US" sz="3600" b="0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600" b="0" i="1" dirty="0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endParaRPr lang="en-US" sz="3600" b="0" dirty="0" smtClean="0"/>
              </a:p>
              <a:p>
                <a:pPr algn="ctr"/>
                <a:endParaRPr lang="en-US" sz="3600" dirty="0" smtClean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61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58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3600" b="0" dirty="0" smtClean="0"/>
              </a:p>
              <a:p>
                <a:pPr algn="ctr"/>
                <a:endParaRPr lang="en-US" sz="3600" dirty="0" smtClean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103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100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6348" y="1637731"/>
                <a:ext cx="6964906" cy="365715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636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766467-D06D-4479-98BA-EA7C09104990}"/>
              </a:ext>
            </a:extLst>
          </p:cNvPr>
          <p:cNvSpPr/>
          <p:nvPr/>
        </p:nvSpPr>
        <p:spPr>
          <a:xfrm>
            <a:off x="3383874" y="877139"/>
            <a:ext cx="6704144" cy="47397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en-US" sz="5400" b="1" dirty="0">
                <a:solidFill>
                  <a:srgbClr val="FF0000"/>
                </a:solidFill>
              </a:rPr>
              <a:t>Dry weight</a:t>
            </a:r>
            <a:endParaRPr lang="fa-IR" sz="5400" b="1" dirty="0">
              <a:solidFill>
                <a:srgbClr val="FF0000"/>
              </a:solidFill>
            </a:endParaRPr>
          </a:p>
          <a:p>
            <a:pPr algn="ctr" rtl="1"/>
            <a:endParaRPr lang="fa-IR" sz="5400" b="1" dirty="0"/>
          </a:p>
          <a:p>
            <a:pPr algn="ctr" rtl="1"/>
            <a:r>
              <a:rPr lang="fa-IR" sz="5400" b="1" dirty="0"/>
              <a:t>وزن خشک</a:t>
            </a:r>
          </a:p>
          <a:p>
            <a:pPr algn="r" rtl="1"/>
            <a:endParaRPr lang="fa-IR" sz="5400" b="1" dirty="0"/>
          </a:p>
          <a:p>
            <a:pPr algn="r" rtl="1"/>
            <a:r>
              <a:rPr lang="fa-IR" sz="3200" dirty="0"/>
              <a:t>ارائه دهنده: رویا </a:t>
            </a:r>
            <a:r>
              <a:rPr lang="fa-IR" sz="3200" dirty="0" smtClean="0"/>
              <a:t>ناصری</a:t>
            </a:r>
            <a:r>
              <a:rPr lang="en-US" sz="3200" dirty="0" smtClean="0"/>
              <a:t> </a:t>
            </a:r>
            <a:r>
              <a:rPr lang="fa-IR" sz="3200" dirty="0" smtClean="0"/>
              <a:t>فر- </a:t>
            </a:r>
            <a:r>
              <a:rPr lang="fa-IR" sz="3200" dirty="0"/>
              <a:t>کارشناس پرستاری</a:t>
            </a:r>
          </a:p>
          <a:p>
            <a:pPr algn="r" rtl="1"/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4122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FABB4ED-5618-4572-87A7-7DD2D0191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13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83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24BB2A-A6CA-4F67-8D80-225E67DE7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06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1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5E9799-2F7B-4BC6-A1F5-74C94C38AF29}"/>
              </a:ext>
            </a:extLst>
          </p:cNvPr>
          <p:cNvSpPr/>
          <p:nvPr/>
        </p:nvSpPr>
        <p:spPr>
          <a:xfrm>
            <a:off x="4300359" y="266192"/>
            <a:ext cx="37769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>
                <a:solidFill>
                  <a:srgbClr val="FF0000"/>
                </a:solidFill>
                <a:cs typeface="+mj-cs"/>
              </a:rPr>
              <a:t>وزن خشک چيست؟</a:t>
            </a:r>
            <a:endParaRPr lang="en-US" sz="4400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FA0AEC-B0CE-435C-8B6F-E6C9148B77E9}"/>
              </a:ext>
            </a:extLst>
          </p:cNvPr>
          <p:cNvSpPr/>
          <p:nvPr/>
        </p:nvSpPr>
        <p:spPr>
          <a:xfrm>
            <a:off x="1598808" y="1283827"/>
            <a:ext cx="87994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2  Baran" panose="00000400000000000000" pitchFamily="2" charset="-78"/>
              </a:rPr>
              <a:t>وزن خشک پايين ترين وزنی است که بیمار پس از دياليز به آن می رسد، بدون آنکه علايم کمبود حجم مانند افت فشار خون یا .... در بيمار بروز نمايد</a:t>
            </a:r>
            <a:r>
              <a:rPr lang="fa-IR" sz="2800" dirty="0" smtClean="0">
                <a:cs typeface="2  Baran" panose="00000400000000000000" pitchFamily="2" charset="-78"/>
              </a:rPr>
              <a:t>.</a:t>
            </a:r>
          </a:p>
          <a:p>
            <a:pPr marL="457200" indent="-457200" algn="r" rtl="1">
              <a:buFont typeface="Wingdings" panose="05000000000000000000" pitchFamily="2" charset="2"/>
              <a:buChar char="v"/>
            </a:pPr>
            <a:endParaRPr lang="fa-IR" sz="2800" dirty="0">
              <a:cs typeface="2  Baran" panose="00000400000000000000" pitchFamily="2" charset="-78"/>
            </a:endParaRPr>
          </a:p>
          <a:p>
            <a:pPr marL="457200" indent="-457200"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2  Baran" panose="00000400000000000000" pitchFamily="2" charset="-78"/>
              </a:rPr>
              <a:t>وزن خشک وزنی است که بيمار بدون آب اضافه جمع شده در بدن دارد.</a:t>
            </a:r>
            <a:endParaRPr lang="en-US" sz="2800" dirty="0">
              <a:cs typeface="2  Baran" panose="00000400000000000000" pitchFamily="2" charset="-78"/>
            </a:endParaRPr>
          </a:p>
          <a:p>
            <a:pPr marL="457200" indent="-457200" algn="r" rtl="1">
              <a:buFont typeface="Wingdings" panose="05000000000000000000" pitchFamily="2" charset="2"/>
              <a:buChar char="v"/>
            </a:pPr>
            <a:endParaRPr lang="en-US" sz="2800" dirty="0">
              <a:cs typeface="2  Bara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566A37-38C1-4F33-A5E5-40952FFBCBE4}"/>
              </a:ext>
            </a:extLst>
          </p:cNvPr>
          <p:cNvSpPr/>
          <p:nvPr/>
        </p:nvSpPr>
        <p:spPr>
          <a:xfrm>
            <a:off x="2400448" y="4721661"/>
            <a:ext cx="816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v"/>
            </a:pPr>
            <a:r>
              <a:rPr lang="fa-IR" sz="2800" dirty="0"/>
              <a:t>اين مانند وزن فردی با کليه های طبيعی پس از ادرار کردن است.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859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0F3858-8A4E-401D-9BF1-E22B941A9A5A}"/>
              </a:ext>
            </a:extLst>
          </p:cNvPr>
          <p:cNvSpPr/>
          <p:nvPr/>
        </p:nvSpPr>
        <p:spPr>
          <a:xfrm>
            <a:off x="3710609" y="547661"/>
            <a:ext cx="5035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5400" dirty="0"/>
              <a:t>اهمیت وزن خشک </a:t>
            </a:r>
            <a:endParaRPr lang="en-US" sz="5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2C5E87-F811-481E-9A82-F82FD2EA9C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45"/>
          <a:stretch/>
        </p:blipFill>
        <p:spPr>
          <a:xfrm>
            <a:off x="2971800" y="2107096"/>
            <a:ext cx="6248400" cy="399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0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078B4C44-8531-44B6-ACD6-88D5D364616F}"/>
                  </a:ext>
                </a:extLst>
              </p:cNvPr>
              <p:cNvSpPr/>
              <p:nvPr/>
            </p:nvSpPr>
            <p:spPr>
              <a:xfrm>
                <a:off x="1207477" y="1391706"/>
                <a:ext cx="9771017" cy="52014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r" rtl="1">
                  <a:buFont typeface="Wingdings" panose="05000000000000000000" pitchFamily="2" charset="2"/>
                  <a:buChar char="q"/>
                </a:pPr>
                <a:r>
                  <a:rPr lang="fa-IR" sz="2800" dirty="0" smtClean="0"/>
                  <a:t>کاهش بیش از حد وزن خشک دربیماری رخ میدهد که به تدریج افزایش وزن پیدا کرده(چاقی) و ازآن اطلاعی ندارد.</a:t>
                </a:r>
              </a:p>
              <a:p>
                <a:pPr marL="457200" indent="-457200" algn="r" rtl="1">
                  <a:buFont typeface="Wingdings" panose="05000000000000000000" pitchFamily="2" charset="2"/>
                  <a:buChar char="q"/>
                </a:pPr>
                <a:endParaRPr lang="fa-IR" sz="2800" dirty="0" smtClean="0"/>
              </a:p>
              <a:p>
                <a:pPr marL="457200" indent="-457200" algn="r" rtl="1">
                  <a:buFont typeface="Wingdings" panose="05000000000000000000" pitchFamily="2" charset="2"/>
                  <a:buChar char="q"/>
                </a:pPr>
                <a:r>
                  <a:rPr lang="fa-IR" sz="2800" dirty="0" smtClean="0">
                    <a:cs typeface="+mj-cs"/>
                  </a:rPr>
                  <a:t>این افزایش وزن سبب گمراهی بیمار و پرستار شده و میزان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  <a:cs typeface="+mj-cs"/>
                      </a:rPr>
                      <m:t>𝑢𝑓</m:t>
                    </m:r>
                  </m:oMath>
                </a14:m>
                <a:r>
                  <a:rPr lang="fa-IR" sz="2800" dirty="0" smtClean="0">
                    <a:cs typeface="+mj-cs"/>
                  </a:rPr>
                  <a:t> را افزایش داده و باعث هایپوولمی میشود</a:t>
                </a:r>
              </a:p>
              <a:p>
                <a:pPr marL="457200" indent="-457200" algn="r" rtl="1">
                  <a:buFont typeface="Wingdings" panose="05000000000000000000" pitchFamily="2" charset="2"/>
                  <a:buChar char="q"/>
                </a:pPr>
                <a:endParaRPr lang="fa-IR" sz="3200" dirty="0">
                  <a:cs typeface="+mj-cs"/>
                </a:endParaRPr>
              </a:p>
              <a:p>
                <a:pPr marL="457200" indent="-457200" algn="r" rtl="1">
                  <a:buFont typeface="Wingdings" panose="05000000000000000000" pitchFamily="2" charset="2"/>
                  <a:buChar char="q"/>
                </a:pPr>
                <a:r>
                  <a:rPr lang="fa-IR" sz="3200" dirty="0">
                    <a:cs typeface="+mj-cs"/>
                  </a:rPr>
                  <a:t>اگر کاهش وزن در زمان دیالیز بیشتر از معمول باشد و بیمار به زیر وزن خشک برسد علائم کاهش مایعات بدن بروز می کند، که این علالئم عبارتند از:</a:t>
                </a:r>
              </a:p>
              <a:p>
                <a:pPr algn="r" rtl="1"/>
                <a:endParaRPr lang="fa-IR" sz="3200" dirty="0">
                  <a:cs typeface="+mj-cs"/>
                </a:endParaRPr>
              </a:p>
              <a:p>
                <a:pPr algn="r" rtl="1"/>
                <a:r>
                  <a:rPr lang="en-US" sz="3200" dirty="0">
                    <a:cs typeface="+mj-cs"/>
                  </a:rPr>
                  <a:t>  </a:t>
                </a: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078B4C44-8531-44B6-ACD6-88D5D36461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7477" y="1391706"/>
                <a:ext cx="9771017" cy="5201424"/>
              </a:xfrm>
              <a:prstGeom prst="rect">
                <a:avLst/>
              </a:prstGeom>
              <a:blipFill>
                <a:blip r:embed="rId2"/>
                <a:stretch>
                  <a:fillRect l="-62" t="-1171" r="-14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2495687" y="388920"/>
            <a:ext cx="7194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b="1" dirty="0"/>
              <a:t>وقتی بیمار زیر وزن خشک است چه اتفاقی می افتد؟</a:t>
            </a:r>
          </a:p>
        </p:txBody>
      </p:sp>
    </p:spTree>
    <p:extLst>
      <p:ext uri="{BB962C8B-B14F-4D97-AF65-F5344CB8AC3E}">
        <p14:creationId xmlns:p14="http://schemas.microsoft.com/office/powerpoint/2010/main" val="195945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A96C95-1DA8-4C81-95FA-9E170A45AA94}"/>
              </a:ext>
            </a:extLst>
          </p:cNvPr>
          <p:cNvSpPr/>
          <p:nvPr/>
        </p:nvSpPr>
        <p:spPr>
          <a:xfrm>
            <a:off x="3539467" y="601737"/>
            <a:ext cx="6096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/>
            <a:r>
              <a:rPr lang="fa-IR" sz="2800" b="1" dirty="0"/>
              <a:t>علايم کاهش بيش از حد وزن خشک</a:t>
            </a:r>
          </a:p>
          <a:p>
            <a:pPr algn="r" rtl="1"/>
            <a:endParaRPr lang="fa-IR" sz="2800" b="1" dirty="0" smtClean="0"/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i="1" dirty="0" smtClean="0">
                <a:solidFill>
                  <a:srgbClr val="FF0000"/>
                </a:solidFill>
              </a:rPr>
              <a:t>هایپوتانسیون</a:t>
            </a:r>
            <a:endParaRPr lang="fa-IR" sz="2800" i="1" dirty="0">
              <a:solidFill>
                <a:srgbClr val="FF0000"/>
              </a:solidFill>
            </a:endParaRP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/>
              <a:t> تشنگی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/>
              <a:t> خشکی دهان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/>
              <a:t>سرگيجه که با استراحت بهتر می شود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 smtClean="0"/>
              <a:t>کرامپ عضلانی</a:t>
            </a:r>
            <a:endParaRPr lang="fa-IR" sz="2800" dirty="0"/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/>
              <a:t> تهوع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/>
              <a:t>بی قراری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/>
              <a:t> اندامهای سرد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/>
              <a:t>تاکی کاردی</a:t>
            </a: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4BA702-DBA9-4DBF-B5B3-A2C8E930A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2902226" cy="28227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01" y="3152845"/>
            <a:ext cx="3883214" cy="277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7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62D540-213E-4204-B7D4-DEB3A6690FF5}"/>
              </a:ext>
            </a:extLst>
          </p:cNvPr>
          <p:cNvSpPr/>
          <p:nvPr/>
        </p:nvSpPr>
        <p:spPr>
          <a:xfrm>
            <a:off x="2934072" y="1237857"/>
            <a:ext cx="874643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/>
              <a:t>علايم افزايش مايعات بدن</a:t>
            </a:r>
          </a:p>
          <a:p>
            <a:pPr algn="r" rtl="1"/>
            <a:endParaRPr lang="fa-IR" sz="2800" b="1" dirty="0"/>
          </a:p>
          <a:p>
            <a:pPr marL="514350" indent="-514350" algn="r" rtl="1">
              <a:buFont typeface="Wingdings" panose="05000000000000000000" pitchFamily="2" charset="2"/>
              <a:buChar char="Ø"/>
            </a:pPr>
            <a:r>
              <a:rPr lang="fa-IR" sz="2800" dirty="0"/>
              <a:t>افزايش وزن </a:t>
            </a:r>
            <a:endParaRPr lang="en-US" sz="2800" dirty="0"/>
          </a:p>
          <a:p>
            <a:pPr marL="514350" indent="-514350" algn="r" rtl="1">
              <a:buFont typeface="Wingdings" panose="05000000000000000000" pitchFamily="2" charset="2"/>
              <a:buChar char="Ø"/>
            </a:pPr>
            <a:r>
              <a:rPr lang="fa-IR" sz="2800" dirty="0"/>
              <a:t>افزايش فشار خون</a:t>
            </a:r>
            <a:endParaRPr lang="en-US" sz="2800" dirty="0"/>
          </a:p>
          <a:p>
            <a:pPr marL="514350" indent="-514350" algn="r" rtl="1">
              <a:buFont typeface="Wingdings" panose="05000000000000000000" pitchFamily="2" charset="2"/>
              <a:buChar char="Ø"/>
            </a:pPr>
            <a:r>
              <a:rPr lang="fa-IR" sz="2800" dirty="0"/>
              <a:t>ادم در پاها، مچ پاها، مچ دستها، صورت و اطراف چشمها</a:t>
            </a:r>
          </a:p>
          <a:p>
            <a:pPr marL="514350" indent="-514350" algn="r" rtl="1">
              <a:buFont typeface="Wingdings" panose="05000000000000000000" pitchFamily="2" charset="2"/>
              <a:buChar char="Ø"/>
            </a:pPr>
            <a:r>
              <a:rPr lang="fa-IR" sz="2800" dirty="0"/>
              <a:t>اتساع ونفخ شکم </a:t>
            </a:r>
            <a:endParaRPr lang="en-US" sz="2800" dirty="0"/>
          </a:p>
          <a:p>
            <a:pPr marL="514350" indent="-514350" algn="r" rtl="1">
              <a:buFont typeface="Wingdings" panose="05000000000000000000" pitchFamily="2" charset="2"/>
              <a:buChar char="Ø"/>
            </a:pPr>
            <a:r>
              <a:rPr lang="fa-IR" sz="2800" dirty="0"/>
              <a:t>تنگی نفس  و تنفس کوتاه به علت تجمع مايع در ريه ها</a:t>
            </a:r>
            <a:endParaRPr lang="en-US" sz="2800" dirty="0"/>
          </a:p>
          <a:p>
            <a:pPr marL="514350" indent="-514350" algn="r" rtl="1">
              <a:buFont typeface="Wingdings" panose="05000000000000000000" pitchFamily="2" charset="2"/>
              <a:buChar char="Ø"/>
            </a:pPr>
            <a:r>
              <a:rPr lang="fa-IR" sz="2800" dirty="0"/>
              <a:t>تاکی کاردی، بزرگ شدن قلب، نارسايی قلبی</a:t>
            </a:r>
            <a:endParaRPr 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3D0C15-4100-4DAA-A653-FE68620719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791"/>
          <a:stretch/>
        </p:blipFill>
        <p:spPr>
          <a:xfrm>
            <a:off x="1" y="2782957"/>
            <a:ext cx="2756452" cy="33335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51" y="128734"/>
            <a:ext cx="3193636" cy="24830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115" y="137452"/>
            <a:ext cx="4608963" cy="24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7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52018C-B91E-4CFF-BEAF-C942E2B8AC9D}"/>
              </a:ext>
            </a:extLst>
          </p:cNvPr>
          <p:cNvSpPr/>
          <p:nvPr/>
        </p:nvSpPr>
        <p:spPr>
          <a:xfrm>
            <a:off x="2981739" y="41517"/>
            <a:ext cx="62285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§"/>
            </a:pPr>
            <a:endParaRPr lang="fa-IR" sz="2800" dirty="0"/>
          </a:p>
          <a:p>
            <a:pPr marL="457200" indent="-457200" algn="r" rtl="1">
              <a:buFont typeface="Wingdings" panose="05000000000000000000" pitchFamily="2" charset="2"/>
              <a:buChar char="§"/>
            </a:pPr>
            <a:endParaRPr lang="fa-IR" sz="2800" dirty="0"/>
          </a:p>
          <a:p>
            <a:pPr algn="just" rtl="1"/>
            <a:r>
              <a:rPr lang="fa-IR" sz="2800" b="1" dirty="0"/>
              <a:t>پس بسيار ضروری است که بيمار با محدود کردن مصرف مايعات و نمک و توزين روزانه در منزل از افزايش وزن بيش از2 تا 2.5 کيلوگرم در بين دو جلسه دياليز پرهيز نمايد.</a:t>
            </a:r>
            <a:endParaRPr lang="en-US" sz="2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4BA287-775D-49C7-8DB9-E36ED4D11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522"/>
            <a:ext cx="3691145" cy="29417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03BDF2-E31F-4AD1-86B5-C2A7DC569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3913" y="3066326"/>
            <a:ext cx="3578087" cy="294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52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</TotalTime>
  <Words>492</Words>
  <Application>Microsoft Office PowerPoint</Application>
  <PresentationFormat>Widescreen</PresentationFormat>
  <Paragraphs>95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  <vt:variant>
        <vt:lpstr>Custom Shows</vt:lpstr>
      </vt:variant>
      <vt:variant>
        <vt:i4>1</vt:i4>
      </vt:variant>
    </vt:vector>
  </HeadingPairs>
  <TitlesOfParts>
    <vt:vector size="28" baseType="lpstr">
      <vt:lpstr>2  Baran</vt:lpstr>
      <vt:lpstr>Arial</vt:lpstr>
      <vt:lpstr>Cambria Math</vt:lpstr>
      <vt:lpstr>Gill Sans MT</vt:lpstr>
      <vt:lpstr>Times New Roman</vt:lpstr>
      <vt:lpstr>Wingdings</vt:lpstr>
      <vt:lpstr>Gallery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Custom Show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 Ghorbani</dc:creator>
  <cp:lastModifiedBy>Hadi</cp:lastModifiedBy>
  <cp:revision>48</cp:revision>
  <dcterms:created xsi:type="dcterms:W3CDTF">2020-06-12T18:14:39Z</dcterms:created>
  <dcterms:modified xsi:type="dcterms:W3CDTF">2020-06-23T19:34:43Z</dcterms:modified>
</cp:coreProperties>
</file>