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68" r:id="rId5"/>
    <p:sldId id="269" r:id="rId6"/>
    <p:sldId id="272" r:id="rId7"/>
    <p:sldId id="271" r:id="rId8"/>
    <p:sldId id="275" r:id="rId9"/>
    <p:sldId id="274" r:id="rId10"/>
    <p:sldId id="273" r:id="rId11"/>
    <p:sldId id="270" r:id="rId12"/>
    <p:sldId id="278" r:id="rId13"/>
    <p:sldId id="277" r:id="rId14"/>
    <p:sldId id="276" r:id="rId15"/>
    <p:sldId id="279" r:id="rId16"/>
    <p:sldId id="280" r:id="rId17"/>
    <p:sldId id="283" r:id="rId18"/>
    <p:sldId id="284" r:id="rId19"/>
    <p:sldId id="282" r:id="rId20"/>
    <p:sldId id="281" r:id="rId21"/>
    <p:sldId id="285" r:id="rId22"/>
    <p:sldId id="287" r:id="rId23"/>
    <p:sldId id="286" r:id="rId24"/>
    <p:sldId id="288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723" autoAdjust="0"/>
  </p:normalViewPr>
  <p:slideViewPr>
    <p:cSldViewPr>
      <p:cViewPr>
        <p:scale>
          <a:sx n="73" d="100"/>
          <a:sy n="73" d="100"/>
        </p:scale>
        <p:origin x="-1200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CA115B2-3A8F-4CB7-A910-E6D350E3BC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C3DD1-5EB9-493F-863E-2ECA1E5B8E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2C367-8F05-4AE1-852B-0AEB38411B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D64C6-48A1-435E-B468-FB0894A51A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93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28F6B-5846-4936-9EA5-8F5F1C6454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78D77-BAB9-426B-83BB-3EE95348FA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3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C62CF-CFC6-45C1-9B4A-2073158A7A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7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DB211-D173-4D4C-8650-C9F3E209EE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3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21006-9DFE-41F3-9C31-813596215C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D11CE-A5F8-49A5-841B-5185C81441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6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A461E-AAAF-4895-906D-8B65764B28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87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E85C46EB-1D74-4540-A3F9-CCD9555879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6283325" cy="2441575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NURSING CARE</a:t>
            </a:r>
            <a:br>
              <a:rPr lang="en-US" sz="6000" dirty="0" smtClean="0">
                <a:solidFill>
                  <a:srgbClr val="FF0000"/>
                </a:solidFill>
              </a:rPr>
            </a:br>
            <a:r>
              <a:rPr lang="en-US" sz="6000" dirty="0" smtClean="0">
                <a:solidFill>
                  <a:srgbClr val="FF0000"/>
                </a:solidFill>
              </a:rPr>
              <a:t>IN</a:t>
            </a:r>
            <a:r>
              <a:rPr lang="fa-IR" sz="6000" dirty="0" smtClean="0">
                <a:solidFill>
                  <a:srgbClr val="FF0000"/>
                </a:solidFill>
              </a:rPr>
              <a:t/>
            </a:r>
            <a:br>
              <a:rPr lang="fa-IR" sz="6000" dirty="0" smtClean="0">
                <a:solidFill>
                  <a:srgbClr val="FF0000"/>
                </a:solidFill>
              </a:rPr>
            </a:br>
            <a:r>
              <a:rPr lang="en-US" sz="6000" dirty="0" smtClean="0">
                <a:solidFill>
                  <a:srgbClr val="FF0000"/>
                </a:solidFill>
              </a:rPr>
              <a:t>Dialysis</a:t>
            </a:r>
            <a:r>
              <a:rPr lang="en-US" sz="6000" dirty="0" smtClean="0">
                <a:solidFill>
                  <a:srgbClr val="FF0000"/>
                </a:solidFill>
              </a:rPr>
              <a:t/>
            </a:r>
            <a:br>
              <a:rPr lang="en-US" sz="6000" dirty="0" smtClean="0">
                <a:solidFill>
                  <a:srgbClr val="FF0000"/>
                </a:solidFill>
              </a:rPr>
            </a:br>
            <a:r>
              <a:rPr lang="en-US" sz="6000" dirty="0" smtClean="0">
                <a:solidFill>
                  <a:srgbClr val="FF0000"/>
                </a:solidFill>
              </a:rPr>
              <a:t>PATIENTS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990600"/>
            <a:ext cx="5943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/>
              <a:t>در حدود يك سوم بیماران که با اریتروپویتین تحت درمان قرار می </a:t>
            </a:r>
            <a:r>
              <a:rPr lang="fa-IR" dirty="0" smtClean="0"/>
              <a:t>گیرند</a:t>
            </a:r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فشارخونشان در حد بیشتر از 10 میلی متر جیوه افزایش می یابد</a:t>
            </a:r>
            <a:r>
              <a:rPr lang="fa-IR" dirty="0" smtClean="0"/>
              <a:t>.</a:t>
            </a:r>
          </a:p>
          <a:p>
            <a:pPr algn="ctr" rtl="1"/>
            <a:endParaRPr lang="fa-IR" dirty="0" smtClean="0"/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ریسک افزایش فشارخون در این گروه در بیمارانی بیشتر است که قبلاً هایپرتنشن داشته </a:t>
            </a:r>
            <a:r>
              <a:rPr lang="fa-IR" dirty="0" smtClean="0"/>
              <a:t>اند</a:t>
            </a:r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یا خیلی سریع کم خونی آن ها با اریتروپویتین درمان شده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42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609600"/>
            <a:ext cx="6553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/>
              <a:t>درمان</a:t>
            </a:r>
            <a:r>
              <a:rPr lang="fa-IR" sz="3600" b="1" dirty="0" smtClean="0"/>
              <a:t>:</a:t>
            </a:r>
          </a:p>
          <a:p>
            <a:pPr algn="r" rtl="1"/>
            <a:endParaRPr lang="fa-IR" sz="3600" dirty="0"/>
          </a:p>
          <a:p>
            <a:pPr algn="r" rtl="1"/>
            <a:r>
              <a:rPr lang="fa-IR" dirty="0" smtClean="0"/>
              <a:t>1</a:t>
            </a:r>
            <a:r>
              <a:rPr lang="fa-IR" b="1" dirty="0" smtClean="0"/>
              <a:t>- </a:t>
            </a:r>
            <a:r>
              <a:rPr lang="fa-IR" dirty="0"/>
              <a:t>محدودیت مصرف آب و نمک به بیمار داده می شود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و </a:t>
            </a:r>
            <a:r>
              <a:rPr lang="fa-IR" dirty="0"/>
              <a:t>توصیه می شود که روزانه در فاصله هر دو دیالیز بیش از 1 لیتر مایعات مصرف نکند.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سدیم </a:t>
            </a:r>
            <a:r>
              <a:rPr lang="fa-IR" dirty="0"/>
              <a:t>محلول دیالیز به جهت عوارض حین دیالیز(مثل افت فشار) بالا نگه داشته نشود</a:t>
            </a:r>
            <a:r>
              <a:rPr lang="fa-IR" dirty="0" smtClean="0"/>
              <a:t>.</a:t>
            </a:r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533400"/>
            <a:ext cx="6400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/>
              <a:t>2</a:t>
            </a:r>
            <a:r>
              <a:rPr lang="fa-IR" sz="3200" b="1" dirty="0"/>
              <a:t>- </a:t>
            </a:r>
            <a:r>
              <a:rPr lang="fa-IR" sz="3200" dirty="0"/>
              <a:t>زمان دیالیز را طولانی تر </a:t>
            </a:r>
            <a:r>
              <a:rPr lang="fa-IR" sz="3200" dirty="0" smtClean="0"/>
              <a:t>کنیم</a:t>
            </a:r>
          </a:p>
          <a:p>
            <a:pPr algn="ctr" rtl="1"/>
            <a:r>
              <a:rPr lang="fa-IR" sz="3200" dirty="0" smtClean="0"/>
              <a:t> </a:t>
            </a:r>
            <a:r>
              <a:rPr lang="fa-IR" sz="3200" dirty="0"/>
              <a:t>و یا دفعات دیالیز را افزایش دهیم. </a:t>
            </a:r>
            <a:endParaRPr lang="fa-IR" sz="3200" dirty="0" smtClean="0"/>
          </a:p>
          <a:p>
            <a:pPr algn="ctr" rtl="1"/>
            <a:endParaRPr lang="fa-IR" sz="3200" dirty="0"/>
          </a:p>
          <a:p>
            <a:pPr algn="ctr" rtl="1"/>
            <a:endParaRPr lang="fa-IR" sz="3200" dirty="0" smtClean="0"/>
          </a:p>
          <a:p>
            <a:pPr algn="ctr" rtl="1"/>
            <a:endParaRPr lang="fa-IR" sz="3200" dirty="0"/>
          </a:p>
          <a:p>
            <a:pPr algn="ctr" rtl="1"/>
            <a:r>
              <a:rPr lang="fa-IR" sz="3200" dirty="0" smtClean="0"/>
              <a:t>بیماری </a:t>
            </a:r>
            <a:r>
              <a:rPr lang="fa-IR" sz="3200" dirty="0"/>
              <a:t>که حجم وی قابل کنترل نمی باشد حتی تا 6 بار در هفته می توان دیالیز را انجام داد.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8844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1676400"/>
            <a:ext cx="655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/>
              <a:t>3- بیماری که عملکرد باقی مانده کلیوی دارد، لوپ دیورتیک با دوز بالا جهت حفظ </a:t>
            </a:r>
            <a:r>
              <a:rPr lang="fa-IR" sz="3600" dirty="0" smtClean="0"/>
              <a:t>ادرار </a:t>
            </a:r>
            <a:r>
              <a:rPr lang="fa-IR" sz="3600" dirty="0"/>
              <a:t>بیمار کمک کننده است.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8844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609600"/>
            <a:ext cx="6629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3200" dirty="0" smtClean="0"/>
          </a:p>
          <a:p>
            <a:pPr algn="ctr" rtl="1"/>
            <a:r>
              <a:rPr lang="fa-IR" sz="3200" dirty="0" smtClean="0"/>
              <a:t>وزن </a:t>
            </a:r>
            <a:r>
              <a:rPr lang="fa-IR" sz="3200" dirty="0"/>
              <a:t>خشک بیمار به طور صحیح تعیین شود</a:t>
            </a:r>
            <a:r>
              <a:rPr lang="fa-IR" sz="3200" dirty="0" smtClean="0"/>
              <a:t>.</a:t>
            </a:r>
          </a:p>
          <a:p>
            <a:pPr algn="ctr" rtl="1"/>
            <a:endParaRPr lang="fa-IR" sz="3200" dirty="0"/>
          </a:p>
          <a:p>
            <a:pPr algn="ctr" rtl="1"/>
            <a:r>
              <a:rPr lang="fa-IR" sz="3200" dirty="0" smtClean="0"/>
              <a:t> </a:t>
            </a:r>
            <a:r>
              <a:rPr lang="fa-IR" sz="3200" dirty="0"/>
              <a:t>وزن خشک وزنی است </a:t>
            </a:r>
            <a:endParaRPr lang="fa-IR" sz="3200" dirty="0" smtClean="0"/>
          </a:p>
          <a:p>
            <a:pPr algn="ctr" rtl="1"/>
            <a:r>
              <a:rPr lang="fa-IR" sz="3200" dirty="0" smtClean="0"/>
              <a:t>که </a:t>
            </a:r>
            <a:r>
              <a:rPr lang="fa-IR" sz="3200" dirty="0"/>
              <a:t>اگر سطح آن به دلیل برداشت زیاد مایع در طی دیالیز پائین باشد بیمار دچار علائم افت فشار، گرفنگی عضلانی، تهوع و استفراغ و سرگیجه و بی حالی می شود</a:t>
            </a:r>
            <a:r>
              <a:rPr lang="fa-IR" sz="3200" dirty="0" smtClean="0"/>
              <a:t>.</a:t>
            </a:r>
          </a:p>
          <a:p>
            <a:pPr algn="ctr" rtl="1"/>
            <a:endParaRPr lang="fa-IR" sz="3200" dirty="0"/>
          </a:p>
          <a:p>
            <a:pPr algn="ctr" rtl="1"/>
            <a:endParaRPr lang="fa-IR" sz="3200" dirty="0" smtClean="0"/>
          </a:p>
          <a:p>
            <a:pPr algn="ctr" rtl="1"/>
            <a:endParaRPr lang="fa-IR" sz="3200" dirty="0"/>
          </a:p>
          <a:p>
            <a:pPr algn="ctr" rt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8844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838200"/>
            <a:ext cx="6477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/>
              <a:t>لذا وزن خشک باید مرتباً ارزیابی شود و میزان مناسب مایع از بیمار برداشت شود</a:t>
            </a:r>
            <a:r>
              <a:rPr lang="fa-IR" dirty="0" smtClean="0"/>
              <a:t>.</a:t>
            </a:r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r>
              <a:rPr lang="fa-IR" dirty="0"/>
              <a:t>توجه به این نکته لازم است که بیماران بعد از شروع دیالیز به جهت برداشت سم های اورمیک قادر به تغذیه مناسب می باشند و وزن می </a:t>
            </a:r>
            <a:r>
              <a:rPr lang="fa-IR" dirty="0" smtClean="0"/>
              <a:t>گیرند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و افزایش وزن فوق را نباید با افزایش آب بدن اشتباه کرد و وزن خشک بیمار را هم چنان پائین نگه داشت.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این مورد وزن خشک لازم است بالا آورده شود تا بیش از اندازه از بیمار آب برداشت نشود.</a:t>
            </a:r>
            <a:endParaRPr lang="en-US" dirty="0"/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50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990600"/>
            <a:ext cx="6858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/>
              <a:t>نکته دیگر که لازم به توجه می باشد این است که اولترافیلتراسیون زیاد می تواند </a:t>
            </a:r>
            <a:endParaRPr lang="fa-IR" sz="2000" b="1" dirty="0" smtClean="0"/>
          </a:p>
          <a:p>
            <a:pPr algn="ctr" rtl="1"/>
            <a:endParaRPr lang="fa-IR" sz="2000" b="1" dirty="0" smtClean="0"/>
          </a:p>
          <a:p>
            <a:pPr algn="ctr" rtl="1"/>
            <a:endParaRPr lang="fa-IR" sz="2000" b="1" dirty="0"/>
          </a:p>
          <a:p>
            <a:pPr algn="ctr" rtl="1"/>
            <a:r>
              <a:rPr lang="fa-IR" sz="2000" b="1" dirty="0" smtClean="0"/>
              <a:t>سبب </a:t>
            </a:r>
            <a:r>
              <a:rPr lang="fa-IR" sz="2000" b="1" dirty="0"/>
              <a:t>افت فشارخون شدید شود و </a:t>
            </a:r>
            <a:endParaRPr lang="fa-IR" sz="2000" b="1" dirty="0" smtClean="0"/>
          </a:p>
          <a:p>
            <a:pPr algn="ctr" rtl="1"/>
            <a:endParaRPr lang="fa-IR" sz="2000" b="1" dirty="0"/>
          </a:p>
          <a:p>
            <a:pPr algn="ctr" rtl="1"/>
            <a:endParaRPr lang="fa-IR" sz="2000" b="1" dirty="0" smtClean="0"/>
          </a:p>
          <a:p>
            <a:pPr algn="ctr" rtl="1"/>
            <a:endParaRPr lang="fa-IR" sz="2000" b="1" dirty="0" smtClean="0"/>
          </a:p>
          <a:p>
            <a:pPr algn="ctr" rtl="1"/>
            <a:r>
              <a:rPr lang="fa-IR" sz="2000" b="1" dirty="0" smtClean="0"/>
              <a:t>منجر </a:t>
            </a:r>
            <a:r>
              <a:rPr lang="fa-IR" sz="2000" b="1" dirty="0"/>
              <a:t>به سکته قلبی و مغزی و حتی ایسکمی مزانتر </a:t>
            </a:r>
            <a:r>
              <a:rPr lang="fa-IR" sz="2000" b="1" dirty="0" smtClean="0"/>
              <a:t>و</a:t>
            </a:r>
          </a:p>
          <a:p>
            <a:pPr algn="ctr" rtl="1"/>
            <a:endParaRPr lang="fa-IR" sz="2000" b="1" dirty="0"/>
          </a:p>
          <a:p>
            <a:pPr algn="ctr" rtl="1"/>
            <a:endParaRPr lang="fa-IR" sz="2000" b="1" dirty="0" smtClean="0"/>
          </a:p>
          <a:p>
            <a:pPr algn="ctr" rtl="1"/>
            <a:endParaRPr lang="fa-IR" sz="2000" b="1" dirty="0"/>
          </a:p>
          <a:p>
            <a:pPr algn="ctr" rtl="1"/>
            <a:endParaRPr lang="fa-IR" sz="2000" b="1" dirty="0" smtClean="0"/>
          </a:p>
          <a:p>
            <a:pPr algn="ctr" rtl="1"/>
            <a:r>
              <a:rPr lang="fa-IR" sz="2000" b="1" dirty="0" smtClean="0"/>
              <a:t> </a:t>
            </a:r>
            <a:r>
              <a:rPr lang="fa-IR" sz="2000" b="1" dirty="0"/>
              <a:t>از کارافتادن فیستول شریانی ـ وریدی بیمار گردد.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2150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609600"/>
            <a:ext cx="662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/>
              <a:t>بیماری که در انتهای دیالیز افزایش فشارخون پیدا می کند، نشانگر آن است که </a:t>
            </a:r>
            <a:endParaRPr lang="fa-IR" sz="2800" dirty="0" smtClean="0"/>
          </a:p>
          <a:p>
            <a:pPr algn="ctr" rtl="1"/>
            <a:r>
              <a:rPr lang="fa-IR" sz="2800" dirty="0" smtClean="0"/>
              <a:t>آب </a:t>
            </a:r>
            <a:r>
              <a:rPr lang="fa-IR" sz="2800" dirty="0"/>
              <a:t>از وی بیش از حد گرفته شده است و فشارخون به طور متناقض بالا رفته است، که در این صورت لازم است وزن خشک بالا آورده شود</a:t>
            </a:r>
            <a:r>
              <a:rPr lang="fa-IR" sz="2800" dirty="0" smtClean="0"/>
              <a:t>.</a:t>
            </a:r>
          </a:p>
          <a:p>
            <a:pPr algn="ctr" rtl="1"/>
            <a:endParaRPr lang="en-US" sz="2800" dirty="0"/>
          </a:p>
          <a:p>
            <a:pPr algn="ctr"/>
            <a:r>
              <a:rPr lang="fa-IR" sz="2800" dirty="0"/>
              <a:t>از طرفی گاهی افزایش فشار در انتهای دیالیز به جهت افزایش تحریک سیستم سمپاتیک و رنین ـ آنژیوتانسین می باشد.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967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762000"/>
            <a:ext cx="678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/>
              <a:t>نکته دیگر این که بیماری که قبلاً فشارخون کنترل شده </a:t>
            </a:r>
            <a:r>
              <a:rPr lang="fa-IR" sz="3200" dirty="0" smtClean="0"/>
              <a:t>داشته</a:t>
            </a:r>
          </a:p>
          <a:p>
            <a:pPr algn="r" rtl="1"/>
            <a:endParaRPr lang="fa-IR" sz="3200" dirty="0"/>
          </a:p>
          <a:p>
            <a:pPr algn="r" rtl="1"/>
            <a:endParaRPr lang="fa-IR" sz="3200" dirty="0" smtClean="0"/>
          </a:p>
          <a:p>
            <a:pPr algn="ctr" rtl="1"/>
            <a:r>
              <a:rPr lang="fa-IR" sz="3200" dirty="0" smtClean="0"/>
              <a:t> </a:t>
            </a:r>
            <a:r>
              <a:rPr lang="fa-IR" sz="3200" dirty="0"/>
              <a:t>و اخیراً فشار افزایش یافته دارد می تواند به علت افزایش حجم باشد.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5967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609600"/>
            <a:ext cx="7239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/>
              <a:t>درمان </a:t>
            </a:r>
            <a:r>
              <a:rPr lang="fa-IR" sz="3600" b="1" dirty="0" smtClean="0"/>
              <a:t>دارویی</a:t>
            </a:r>
            <a:endParaRPr lang="en-US" sz="3600" b="1" dirty="0" smtClean="0"/>
          </a:p>
          <a:p>
            <a:pPr algn="ctr" rtl="1"/>
            <a:endParaRPr lang="en-US" sz="3600" dirty="0"/>
          </a:p>
          <a:p>
            <a:pPr algn="r" rtl="1"/>
            <a:r>
              <a:rPr lang="fa-IR" b="1" dirty="0"/>
              <a:t>1- مهارکننده های آنزیم تبديل كننده آنژیوتانسین(</a:t>
            </a:r>
            <a:r>
              <a:rPr lang="en-US" b="1" dirty="0" err="1"/>
              <a:t>ACE.i</a:t>
            </a:r>
            <a:r>
              <a:rPr lang="fa-IR" b="1" dirty="0"/>
              <a:t>) و بلاک کننده های رسپتورـ­­آنژیوتانسین</a:t>
            </a:r>
            <a:r>
              <a:rPr lang="en-US" b="1" dirty="0"/>
              <a:t>II</a:t>
            </a:r>
            <a:r>
              <a:rPr lang="fa-IR" b="1" dirty="0"/>
              <a:t> (</a:t>
            </a:r>
            <a:r>
              <a:rPr lang="en-US" b="1" dirty="0"/>
              <a:t>ARB</a:t>
            </a:r>
            <a:r>
              <a:rPr lang="fa-IR" b="1" dirty="0"/>
              <a:t>)</a:t>
            </a:r>
            <a:r>
              <a:rPr lang="fa-IR" dirty="0"/>
              <a:t> 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بیماران دیالیزی خوب تحمل می شوند. </a:t>
            </a:r>
            <a:endParaRPr lang="en-US" dirty="0" smtClean="0"/>
          </a:p>
          <a:p>
            <a:pPr algn="r" rtl="1"/>
            <a:r>
              <a:rPr lang="fa-IR" dirty="0" smtClean="0"/>
              <a:t>مرکز </a:t>
            </a:r>
            <a:r>
              <a:rPr lang="fa-IR" dirty="0"/>
              <a:t>تشنگی بیمار را مهار می </a:t>
            </a:r>
            <a:r>
              <a:rPr lang="fa-IR" dirty="0" smtClean="0"/>
              <a:t>کنند</a:t>
            </a:r>
            <a:endParaRPr lang="en-US" dirty="0" smtClean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و از آب خوردن بیش از حد بیمار ممانعت می کنند. </a:t>
            </a:r>
            <a:endParaRPr lang="en-US" dirty="0" smtClean="0"/>
          </a:p>
          <a:p>
            <a:pPr algn="r" rtl="1"/>
            <a:r>
              <a:rPr lang="fa-IR" dirty="0" smtClean="0"/>
              <a:t>هیپرتروفی </a:t>
            </a:r>
            <a:r>
              <a:rPr lang="fa-IR" dirty="0"/>
              <a:t>بطن چپ را معکوس می کنند </a:t>
            </a:r>
            <a:endParaRPr lang="en-US" dirty="0" smtClean="0"/>
          </a:p>
          <a:p>
            <a:pPr algn="r" rtl="1"/>
            <a:r>
              <a:rPr lang="en-US" dirty="0" smtClean="0"/>
              <a:t> </a:t>
            </a:r>
            <a:r>
              <a:rPr lang="en-US" dirty="0" err="1"/>
              <a:t>ACE.i</a:t>
            </a:r>
            <a:r>
              <a:rPr lang="fa-IR" dirty="0"/>
              <a:t>ها در بیماران دیالیزی نیاز به کاهش دوز دارند </a:t>
            </a:r>
            <a:endParaRPr lang="en-US" dirty="0" smtClean="0"/>
          </a:p>
          <a:p>
            <a:pPr algn="r" rtl="1"/>
            <a:r>
              <a:rPr lang="fa-IR" dirty="0" smtClean="0"/>
              <a:t>ولی </a:t>
            </a:r>
            <a:r>
              <a:rPr lang="fa-IR" dirty="0"/>
              <a:t>بلوک کننده های رسپتور آنژیوتانسین</a:t>
            </a:r>
            <a:r>
              <a:rPr lang="en-US" dirty="0"/>
              <a:t>II</a:t>
            </a:r>
            <a:r>
              <a:rPr lang="fa-IR" dirty="0"/>
              <a:t>  نیاز به کاهش دوز ندارند</a:t>
            </a:r>
            <a:r>
              <a:rPr lang="fa-IR" dirty="0" smtClean="0"/>
              <a:t>.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fa-IR" dirty="0"/>
              <a:t>عوارض جانبی: واکنش های آنافیلاکسی، هیپرکالمی، سرفه، آنژیوادم و آگرانولوسیتوز­­(ندرتاً) رخ می دهند. </a:t>
            </a:r>
            <a:r>
              <a:rPr lang="en-US" dirty="0"/>
              <a:t>ARB</a:t>
            </a:r>
            <a:r>
              <a:rPr lang="fa-IR" dirty="0"/>
              <a:t> ها کمتر آنژیوادم و سرفه می دهند. </a:t>
            </a:r>
            <a:endParaRPr lang="en-US" dirty="0" smtClean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صورت مقاومت به اریتروپویتین و بدتر شدن کم خونی، کاهش دوز دارو لازم می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67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8909" y="1828800"/>
            <a:ext cx="6934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/>
              <a:t>فشارخون بالا یکی از عوامل خطر در بیماری قلبی – عروقی ، سکته مغزی و نارسایی کلیه می باشد.</a:t>
            </a:r>
          </a:p>
          <a:p>
            <a:pPr algn="ctr" rtl="1"/>
            <a:endParaRPr lang="fa-IR" sz="2400" dirty="0"/>
          </a:p>
          <a:p>
            <a:pPr algn="ctr" rtl="1"/>
            <a:r>
              <a:rPr lang="fa-IR" sz="2400" dirty="0" smtClean="0"/>
              <a:t>درمان با داروهای ضد فشارخون خطر بیماری قلبی – عروقی و کلیوی را کاهش می دهد.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533400"/>
            <a:ext cx="7010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/>
              <a:t>2-  بتا </a:t>
            </a:r>
            <a:r>
              <a:rPr lang="fa-IR" b="1" dirty="0" smtClean="0"/>
              <a:t>بلاکرها</a:t>
            </a:r>
            <a:endParaRPr lang="en-US" b="1" dirty="0" smtClean="0"/>
          </a:p>
          <a:p>
            <a:pPr algn="ctr" rtl="1"/>
            <a:endParaRPr lang="en-US" dirty="0"/>
          </a:p>
          <a:p>
            <a:pPr algn="r" rtl="1"/>
            <a:r>
              <a:rPr lang="fa-IR" dirty="0"/>
              <a:t>با افزایش فعالیت سمپاتیک بر سطح قلب و عروق مقابله می کنند، </a:t>
            </a:r>
            <a:endParaRPr lang="en-US" dirty="0" smtClean="0"/>
          </a:p>
          <a:p>
            <a:pPr algn="r" rtl="1"/>
            <a:r>
              <a:rPr lang="fa-IR" dirty="0" smtClean="0"/>
              <a:t>سطح </a:t>
            </a:r>
            <a:r>
              <a:rPr lang="fa-IR" dirty="0"/>
              <a:t>رنین – آنژیوتانسین را پایین می آورند و در کاهش فشارخون موثرند. 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fa-IR" dirty="0" smtClean="0"/>
              <a:t>اثر </a:t>
            </a:r>
            <a:r>
              <a:rPr lang="fa-IR" dirty="0"/>
              <a:t>حمایتی بر قلب در موارد ایسکمی و سکته دارند. </a:t>
            </a:r>
            <a:endParaRPr lang="en-US" dirty="0" smtClean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بیمار دیالیزی نیاز به تصحیح دوز دارند و قطع ناگهانی آن ها سبب افزایش فشارخون و تاکی کاردی می شود و قلب را در معرض خطر قرار می دهد. </a:t>
            </a:r>
            <a:endParaRPr lang="en-US" dirty="0" smtClean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صورت نیاز به قطع آن تدریجاً باید دوز دارو کاهش داده شود و سپس قطع گردد</a:t>
            </a:r>
            <a:r>
              <a:rPr lang="fa-IR" dirty="0" smtClean="0"/>
              <a:t>.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endParaRPr lang="en-US" dirty="0"/>
          </a:p>
          <a:p>
            <a:pPr algn="r" rtl="1"/>
            <a:r>
              <a:rPr lang="fa-IR" dirty="0"/>
              <a:t>عوارض جانبی: سبب گیجی و سستی و افسردگی می شود. </a:t>
            </a:r>
            <a:endParaRPr lang="en-US" dirty="0" smtClean="0"/>
          </a:p>
          <a:p>
            <a:pPr algn="r" rtl="1"/>
            <a:r>
              <a:rPr lang="fa-IR" dirty="0" smtClean="0"/>
              <a:t>سبب </a:t>
            </a:r>
            <a:r>
              <a:rPr lang="fa-IR" dirty="0"/>
              <a:t>افزایش چربی سرم و پتاسیم سرم می شود و علائم هیپوگلیسمی را هم پنهان می کند</a:t>
            </a:r>
            <a:r>
              <a:rPr lang="fa-IR" dirty="0" smtClean="0"/>
              <a:t>.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در بیماری که آسم دارد یا مهارکننده های کانال کلسیم می گیرد، باید به دقت بکار رود.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50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6096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/>
              <a:t>مهارکننده های کا نال کلسیم</a:t>
            </a:r>
            <a:r>
              <a:rPr lang="fa-IR" sz="2400" b="1" dirty="0" smtClean="0"/>
              <a:t>:</a:t>
            </a:r>
            <a:endParaRPr lang="en-US" sz="2400" b="1" dirty="0" smtClean="0"/>
          </a:p>
          <a:p>
            <a:pPr algn="ctr" rtl="1"/>
            <a:endParaRPr lang="en-US" sz="2400" dirty="0"/>
          </a:p>
          <a:p>
            <a:pPr algn="ctr" rtl="1"/>
            <a:r>
              <a:rPr lang="fa-IR" sz="2400" dirty="0"/>
              <a:t>شایترین داروهایی هستند که برای افزایش فشارخون مقاوم به حجم به کار می روند. </a:t>
            </a:r>
            <a:endParaRPr lang="en-US" sz="2400" dirty="0" smtClean="0"/>
          </a:p>
          <a:p>
            <a:pPr algn="ctr" rtl="1"/>
            <a:r>
              <a:rPr lang="fa-IR" sz="2400" dirty="0" smtClean="0"/>
              <a:t>نسبت </a:t>
            </a:r>
            <a:r>
              <a:rPr lang="fa-IR" sz="2400" dirty="0"/>
              <a:t>به بتا بلاکرها در کاهش خطر سکته مغزی موثرتر می باشند ولی β بلاکرها در کاهش ایسکمی قلب موثرتر هستند و احتیاج به اصلاح دوز ندارند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ctr" rtl="1"/>
            <a:endParaRPr lang="en-US" sz="2400" dirty="0"/>
          </a:p>
          <a:p>
            <a:pPr algn="ctr"/>
            <a:r>
              <a:rPr lang="fa-IR" sz="2400" dirty="0"/>
              <a:t>عارضه جانبی: در همراهی با بتابلاکرها باید با دقت بکار روند چون سبب تسریع نارسایی احتقانی قلب می شوند، سبب تپش قلب و ادم مچ پا می شوند.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857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762000"/>
            <a:ext cx="6477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/>
              <a:t>داروهای سمپاتولیتیک(مانند متیل دوپا ـ کلونیدین): </a:t>
            </a:r>
            <a:endParaRPr lang="en-US" sz="2800" b="1" dirty="0" smtClean="0"/>
          </a:p>
          <a:p>
            <a:pPr algn="r" rtl="1"/>
            <a:endParaRPr lang="en-US" sz="2000" dirty="0"/>
          </a:p>
          <a:p>
            <a:pPr algn="r" rtl="1"/>
            <a:r>
              <a:rPr lang="fa-IR" sz="2000" dirty="0"/>
              <a:t>مهار فعالیت سمپاتیک در بیماران دیالیزی می دهند. </a:t>
            </a:r>
            <a:endParaRPr lang="en-US" sz="2000" dirty="0" smtClean="0"/>
          </a:p>
          <a:p>
            <a:pPr algn="r" rtl="1"/>
            <a:r>
              <a:rPr lang="fa-IR" sz="2000" dirty="0" smtClean="0"/>
              <a:t>کلونیدین </a:t>
            </a:r>
            <a:r>
              <a:rPr lang="fa-IR" sz="2000" dirty="0"/>
              <a:t>در مواردی که فشارخون به درمان های دیگر مقاوم است انتخاب مناسبی می باشد</a:t>
            </a:r>
            <a:r>
              <a:rPr lang="fa-IR" sz="2000" dirty="0" smtClean="0"/>
              <a:t>.</a:t>
            </a:r>
            <a:endParaRPr lang="en-US" sz="2000" dirty="0" smtClean="0"/>
          </a:p>
          <a:p>
            <a:pPr algn="r" rtl="1"/>
            <a:r>
              <a:rPr lang="fa-IR" sz="2000" dirty="0" smtClean="0"/>
              <a:t> </a:t>
            </a:r>
            <a:r>
              <a:rPr lang="fa-IR" sz="2000" dirty="0"/>
              <a:t>قطع ناگهانی آن سبب بازگشت فشارخون بالا می </a:t>
            </a:r>
            <a:r>
              <a:rPr lang="fa-IR" sz="2000" dirty="0" smtClean="0"/>
              <a:t>شود</a:t>
            </a:r>
            <a:endParaRPr lang="en-US" sz="2000" dirty="0" smtClean="0"/>
          </a:p>
          <a:p>
            <a:pPr algn="r" rtl="1"/>
            <a:endParaRPr lang="en-US" sz="2000" dirty="0"/>
          </a:p>
          <a:p>
            <a:pPr algn="r" rtl="1"/>
            <a:r>
              <a:rPr lang="fa-IR" sz="2000" dirty="0" smtClean="0"/>
              <a:t> </a:t>
            </a:r>
            <a:r>
              <a:rPr lang="fa-IR" sz="2000" dirty="0"/>
              <a:t>و در بیمار دیالیزی تنظیم دوز لازم است</a:t>
            </a:r>
            <a:r>
              <a:rPr lang="fa-IR" sz="2000" dirty="0" smtClean="0"/>
              <a:t>.</a:t>
            </a:r>
            <a:endParaRPr lang="en-US" sz="2000" dirty="0" smtClean="0"/>
          </a:p>
          <a:p>
            <a:pPr algn="r" rtl="1"/>
            <a:endParaRPr lang="en-US" sz="2000" dirty="0"/>
          </a:p>
          <a:p>
            <a:pPr algn="r" rtl="1"/>
            <a:endParaRPr lang="en-US" sz="2000" dirty="0" smtClean="0"/>
          </a:p>
          <a:p>
            <a:pPr algn="r" rtl="1"/>
            <a:r>
              <a:rPr lang="fa-IR" sz="2000" dirty="0"/>
              <a:t>عارضه جانبی: سبب خواب آلودگی، افسردگی و خشکی دهان و افت فشار خون وضعیتی می شود.</a:t>
            </a:r>
            <a:endParaRPr lang="en-US" sz="2000" dirty="0"/>
          </a:p>
          <a:p>
            <a:pPr algn="r" rtl="1"/>
            <a:endParaRPr lang="en-US" sz="2000" dirty="0"/>
          </a:p>
          <a:p>
            <a:pPr algn="r" rt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3857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766354"/>
            <a:ext cx="754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/>
              <a:t>داروهای گشادکننده عروق( ماننده هیدرالازین و مینوکسیدیل</a:t>
            </a:r>
            <a:r>
              <a:rPr lang="fa-IR" sz="2400" b="1" dirty="0" smtClean="0"/>
              <a:t>):</a:t>
            </a:r>
            <a:endParaRPr lang="en-US" sz="2400" b="1" dirty="0" smtClean="0"/>
          </a:p>
          <a:p>
            <a:pPr algn="ctr" rtl="1"/>
            <a:endParaRPr lang="en-US" sz="2400" b="1" dirty="0"/>
          </a:p>
          <a:p>
            <a:pPr algn="ctr" rtl="1"/>
            <a:endParaRPr lang="en-US" sz="2400" dirty="0"/>
          </a:p>
          <a:p>
            <a:pPr algn="ctr" rtl="1"/>
            <a:r>
              <a:rPr lang="fa-IR" sz="2400" dirty="0"/>
              <a:t>داروهای خط سوم هستند و همراه با بتابلاکرها باید به کار روند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ctr" rtl="1"/>
            <a:endParaRPr lang="en-US" sz="2400" dirty="0"/>
          </a:p>
          <a:p>
            <a:pPr algn="ctr" rtl="1"/>
            <a:endParaRPr lang="en-US" sz="2400" dirty="0"/>
          </a:p>
          <a:p>
            <a:pPr algn="ctr" rtl="1"/>
            <a:r>
              <a:rPr lang="fa-IR" sz="2400" dirty="0"/>
              <a:t>عارضه جانبی: تاکی کاردی رفلکسی و تپش قلب است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ctr" rtl="1"/>
            <a:r>
              <a:rPr lang="fa-IR" sz="2400" dirty="0" smtClean="0"/>
              <a:t> </a:t>
            </a:r>
            <a:r>
              <a:rPr lang="fa-IR" sz="2400" dirty="0"/>
              <a:t>مینوکسیدیل، هیپرتریکوز و پریکاردیت می دهد و هیدرالازین</a:t>
            </a:r>
            <a:r>
              <a:rPr lang="fa-IR" sz="2400" dirty="0" smtClean="0"/>
              <a:t>،</a:t>
            </a:r>
            <a:endParaRPr lang="en-US" sz="2400" dirty="0" smtClean="0"/>
          </a:p>
          <a:p>
            <a:pPr algn="ctr" rtl="1"/>
            <a:r>
              <a:rPr lang="fa-IR" sz="2400" dirty="0" smtClean="0"/>
              <a:t> </a:t>
            </a:r>
            <a:r>
              <a:rPr lang="en-US" sz="2400" dirty="0"/>
              <a:t>Lupus like </a:t>
            </a:r>
            <a:r>
              <a:rPr lang="en-US" sz="2400" dirty="0" err="1"/>
              <a:t>Syndrom</a:t>
            </a:r>
            <a:r>
              <a:rPr lang="fa-IR" sz="2400" dirty="0"/>
              <a:t> می دهد.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857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7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742015"/>
            <a:ext cx="5943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/>
              <a:t>فشارخون بالا مسئول 6 درصد از موارد مگ و میر در دنیا می باشد.</a:t>
            </a:r>
          </a:p>
          <a:p>
            <a:pPr algn="r" rtl="1"/>
            <a:endParaRPr lang="fa-IR" b="1" dirty="0" smtClean="0"/>
          </a:p>
          <a:p>
            <a:pPr algn="r" rtl="1"/>
            <a:r>
              <a:rPr lang="fa-IR" b="1" dirty="0" smtClean="0"/>
              <a:t>در زمان بزرگسالی فشار خون در مردان بیشتر از زنان می باشد.</a:t>
            </a:r>
          </a:p>
          <a:p>
            <a:pPr algn="r" rtl="1"/>
            <a:endParaRPr lang="fa-IR" b="1" dirty="0" smtClean="0"/>
          </a:p>
          <a:p>
            <a:pPr algn="r" rtl="1"/>
            <a:r>
              <a:rPr lang="fa-IR" dirty="0"/>
              <a:t>ولی در سن 60 و بیشتر از آن فشارخون سیستولیک بالا در خانم ها بیشتر دیده می </a:t>
            </a:r>
            <a:r>
              <a:rPr lang="fa-IR" dirty="0" smtClean="0"/>
              <a:t>شود.</a:t>
            </a:r>
            <a:r>
              <a:rPr lang="fa-IR" dirty="0"/>
              <a:t> </a:t>
            </a:r>
            <a:endParaRPr lang="fa-IR" dirty="0" smtClean="0"/>
          </a:p>
          <a:p>
            <a:pPr algn="r" rtl="1"/>
            <a:r>
              <a:rPr lang="fa-IR" dirty="0" smtClean="0"/>
              <a:t>شیوع </a:t>
            </a:r>
            <a:r>
              <a:rPr lang="fa-IR" dirty="0"/>
              <a:t>افزایش فشارخون به جهت افزایش چاقی بالا رفته است و 60% بیماران هایپرتانسیو، حدود 20% افزایش وزن </a:t>
            </a:r>
            <a:r>
              <a:rPr lang="fa-IR" dirty="0" smtClean="0"/>
              <a:t>دارند.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/>
              <a:t>ارث نیز در بالا بردن فشار خون موثر است و 55- 15%  موارد فامیلی </a:t>
            </a:r>
            <a:endParaRPr lang="fa-IR" dirty="0" smtClean="0"/>
          </a:p>
          <a:p>
            <a:pPr algn="r" rtl="1"/>
            <a:r>
              <a:rPr lang="fa-IR" dirty="0" smtClean="0"/>
              <a:t>می </a:t>
            </a:r>
            <a:r>
              <a:rPr lang="fa-IR" dirty="0"/>
              <a:t>باشد و احتمالاً افزایش فشار خون یک بیماری پلی ژنیک است و عوامل محیطی تنها اثر کمی بر افزایش فشارخون دارند.</a:t>
            </a:r>
            <a:endParaRPr lang="en-US" dirty="0"/>
          </a:p>
          <a:p>
            <a:pPr algn="r" rtl="1"/>
            <a:endParaRPr lang="en-US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55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914400"/>
            <a:ext cx="6400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/>
              <a:t>بیش از 90 % موارد هایپرتنشن از نوع فشارخون بالای اولیه(</a:t>
            </a:r>
            <a:r>
              <a:rPr lang="en-US" dirty="0"/>
              <a:t>essential</a:t>
            </a:r>
            <a:r>
              <a:rPr lang="fa-IR" dirty="0"/>
              <a:t>) می باشد که نقش پلی ژنیک بودن این بیماری را تائید می کند.</a:t>
            </a:r>
            <a:endParaRPr lang="en-US" dirty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r>
              <a:rPr lang="fa-IR" sz="2000" dirty="0"/>
              <a:t>20- 5% از بیماران هایپرتنشن، بیماری زمینه ای دارند که سبب افزایش فشارخون در آن ها شده است که تحت عنوان فشارخون بالای ثانویه نامیده می شوند.</a:t>
            </a:r>
            <a:endParaRPr lang="en-US" sz="2000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21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914400"/>
            <a:ext cx="693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/>
              <a:t>علل ثانویه فشارخون که سبب فشار سیستولیک بالا می شوند شامل: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آرتریواسکلروز</a:t>
            </a:r>
            <a:r>
              <a:rPr lang="fa-IR" dirty="0"/>
              <a:t>، موارد بابرون ده قلبی بالا(رگورژیتاسیون آئورت، تیروتوکسیوز، تب، فیستول شریانی- وریدی) می باشند</a:t>
            </a:r>
            <a:r>
              <a:rPr lang="fa-IR" dirty="0" smtClean="0"/>
              <a:t>.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  <a:p>
            <a:pPr algn="ctr" rtl="1"/>
            <a:r>
              <a:rPr lang="fa-IR" dirty="0"/>
              <a:t>و علل ثانویه فشارخون بالا که سبب فشار سیستولیک و دیاستولیک بالا می شوند شامل</a:t>
            </a:r>
            <a:r>
              <a:rPr lang="fa-IR" dirty="0" smtClean="0"/>
              <a:t>:</a:t>
            </a:r>
          </a:p>
          <a:p>
            <a:pPr algn="ctr" rtl="1"/>
            <a:endParaRPr lang="fa-IR" dirty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بیماری پارانشیمال کلیه، بیماری رنوواسکولار کلیه، درگیری آدرنال، </a:t>
            </a:r>
            <a:r>
              <a:rPr lang="fa-IR" dirty="0" smtClean="0"/>
              <a:t>کئوارکتاسیون</a:t>
            </a:r>
          </a:p>
          <a:p>
            <a:pPr algn="ctr" rtl="1"/>
            <a:endParaRPr lang="fa-IR" dirty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آئورت، پره اکلامپسی ـ اکلامپسی، نوروژنیک، هیپوتیروئیدی، هیپرتیروئیدی، هیپرکلسمی، </a:t>
            </a:r>
            <a:endParaRPr lang="fa-IR" dirty="0" smtClean="0"/>
          </a:p>
          <a:p>
            <a:pPr algn="ctr" rtl="1"/>
            <a:endParaRPr lang="fa-IR" dirty="0"/>
          </a:p>
          <a:p>
            <a:pPr algn="ctr" rtl="1"/>
            <a:r>
              <a:rPr lang="fa-IR" dirty="0" smtClean="0"/>
              <a:t>آکرومگالی</a:t>
            </a:r>
            <a:r>
              <a:rPr lang="fa-IR" dirty="0"/>
              <a:t>، تعدادي از داروها مثل قرص ضدبارداری می باشند.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1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609600"/>
            <a:ext cx="6781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/>
              <a:t>بیماری پارانشیمال کلیه شایع ترین علت فشارخون ثانویه است</a:t>
            </a:r>
            <a:r>
              <a:rPr lang="fa-IR" dirty="0" smtClean="0"/>
              <a:t>.</a:t>
            </a:r>
          </a:p>
          <a:p>
            <a:pPr algn="ctr" rtl="1"/>
            <a:endParaRPr lang="fa-IR" dirty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فشارخون بالا در بیش از 80% بیماران با بیماری مزمن کلیه دیده می شود</a:t>
            </a:r>
            <a:r>
              <a:rPr lang="fa-IR" dirty="0" smtClean="0"/>
              <a:t>.</a:t>
            </a:r>
          </a:p>
          <a:p>
            <a:pPr algn="ctr" rtl="1"/>
            <a:endParaRPr lang="fa-IR" dirty="0"/>
          </a:p>
          <a:p>
            <a:pPr algn="ctr" rtl="1"/>
            <a:endParaRPr lang="en-US" dirty="0"/>
          </a:p>
          <a:p>
            <a:pPr algn="ctr" rtl="1"/>
            <a:r>
              <a:rPr lang="fa-IR" dirty="0"/>
              <a:t>بیماران با فشارخون بیش از 90/140  میلی متر جیوه تحت درمان دارویی قرار </a:t>
            </a:r>
            <a:endParaRPr lang="fa-IR" dirty="0" smtClean="0"/>
          </a:p>
          <a:p>
            <a:pPr algn="ctr" rtl="1"/>
            <a:r>
              <a:rPr lang="fa-IR" dirty="0" smtClean="0"/>
              <a:t>می </a:t>
            </a:r>
            <a:r>
              <a:rPr lang="fa-IR" dirty="0"/>
              <a:t>گیرند</a:t>
            </a:r>
            <a:r>
              <a:rPr lang="fa-IR" dirty="0" smtClean="0"/>
              <a:t>.</a:t>
            </a:r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r>
              <a:rPr lang="fa-IR" dirty="0"/>
              <a:t>در بیماران با نارسایی مزمن کلیه فشارخون هدف کمتر از 80/130 میلی متر جیوه می باشد</a:t>
            </a:r>
            <a:r>
              <a:rPr lang="fa-IR" dirty="0" smtClean="0"/>
              <a:t>.</a:t>
            </a:r>
          </a:p>
          <a:p>
            <a:pPr algn="ctr" rtl="1"/>
            <a:endParaRPr lang="fa-IR" dirty="0"/>
          </a:p>
          <a:p>
            <a:pPr algn="ctr" rtl="1"/>
            <a:endParaRPr lang="en-US" dirty="0"/>
          </a:p>
          <a:p>
            <a:pPr algn="ctr"/>
            <a:r>
              <a:rPr lang="fa-IR" dirty="0"/>
              <a:t>در بیماران دیالیری فشارخون قبل از دیالیز بیشتر از 90/140میلی متر جیوه در زمانی که بیمار در شرایط وزن خشک باشد بالا محسوب می شود.</a:t>
            </a:r>
            <a:endParaRPr lang="fa-IR" dirty="0"/>
          </a:p>
          <a:p>
            <a:pPr algn="ctr" rtl="1"/>
            <a:endParaRPr lang="fa-IR" dirty="0" smtClean="0"/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685800"/>
            <a:ext cx="6248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dirty="0" smtClean="0"/>
          </a:p>
          <a:p>
            <a:pPr algn="ctr" rtl="1"/>
            <a:endParaRPr lang="fa-IR" dirty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در بیماران </a:t>
            </a:r>
            <a:r>
              <a:rPr lang="fa-IR" dirty="0" smtClean="0"/>
              <a:t>مسن </a:t>
            </a:r>
            <a:r>
              <a:rPr lang="fa-IR" dirty="0"/>
              <a:t>دیالیزی با عارضه آترواسکلروز </a:t>
            </a:r>
            <a:endParaRPr lang="fa-IR" dirty="0" smtClean="0"/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پائین </a:t>
            </a:r>
            <a:r>
              <a:rPr lang="fa-IR" dirty="0"/>
              <a:t>آوردن بیش از اندازه فشارخون خطرناک </a:t>
            </a:r>
            <a:r>
              <a:rPr lang="fa-IR" dirty="0" smtClean="0"/>
              <a:t>است</a:t>
            </a:r>
          </a:p>
          <a:p>
            <a:pPr algn="ctr" rtl="1"/>
            <a:endParaRPr lang="fa-IR" dirty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 </a:t>
            </a:r>
            <a:r>
              <a:rPr lang="fa-IR" dirty="0"/>
              <a:t>و فشار سیستولیک قبل از دیالیز حدود 150-140 میلی متر جیوه قابل قبول می باشد</a:t>
            </a:r>
            <a:r>
              <a:rPr lang="fa-IR" dirty="0" smtClean="0"/>
              <a:t>.</a:t>
            </a:r>
          </a:p>
          <a:p>
            <a:pPr algn="ctr" rtl="1"/>
            <a:endParaRPr lang="fa-IR" dirty="0" smtClean="0"/>
          </a:p>
          <a:p>
            <a:pPr algn="ctr" rtl="1"/>
            <a:endParaRPr lang="fa-IR" dirty="0"/>
          </a:p>
          <a:p>
            <a:pPr algn="ct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685800"/>
            <a:ext cx="7239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/>
              <a:t>مکانیسم </a:t>
            </a:r>
            <a:r>
              <a:rPr lang="fa-IR" sz="2800" b="1" dirty="0"/>
              <a:t>های هایپرتا نسيون </a:t>
            </a:r>
            <a:endParaRPr lang="fa-IR" sz="2800" b="1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فاکتورهای </a:t>
            </a:r>
            <a:r>
              <a:rPr lang="fa-IR" dirty="0"/>
              <a:t>مسئول در تنظیم فشارخون شریانی، </a:t>
            </a:r>
            <a:endParaRPr lang="fa-IR" dirty="0" smtClean="0"/>
          </a:p>
          <a:p>
            <a:pPr algn="r" rtl="1"/>
            <a:r>
              <a:rPr lang="fa-IR" dirty="0" smtClean="0"/>
              <a:t>برون </a:t>
            </a:r>
            <a:r>
              <a:rPr lang="fa-IR" dirty="0"/>
              <a:t>ده قلبی و مقاومت عروق محیطی می باشند، (</a:t>
            </a:r>
            <a:r>
              <a:rPr lang="en-US" dirty="0"/>
              <a:t>BP=</a:t>
            </a:r>
            <a:r>
              <a:rPr lang="en-US" dirty="0" err="1"/>
              <a:t>Co×PVR</a:t>
            </a:r>
            <a:r>
              <a:rPr lang="fa-IR" dirty="0"/>
              <a:t>).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r>
              <a:rPr lang="fa-IR" b="1" dirty="0" smtClean="0"/>
              <a:t>برون </a:t>
            </a:r>
            <a:r>
              <a:rPr lang="fa-IR" b="1" dirty="0"/>
              <a:t>ده قلبی</a:t>
            </a:r>
            <a:r>
              <a:rPr lang="fa-IR" dirty="0"/>
              <a:t> توسط حجم ضربه ای(</a:t>
            </a:r>
            <a:r>
              <a:rPr lang="en-US" dirty="0"/>
              <a:t>Stroke volume</a:t>
            </a:r>
            <a:r>
              <a:rPr lang="fa-IR" dirty="0"/>
              <a:t>) و ضربان قلب(</a:t>
            </a:r>
            <a:r>
              <a:rPr lang="en-US" dirty="0"/>
              <a:t>Heart rate</a:t>
            </a:r>
            <a:r>
              <a:rPr lang="fa-IR" dirty="0"/>
              <a:t>) تعیین می شود، (</a:t>
            </a:r>
            <a:r>
              <a:rPr lang="en-US" dirty="0"/>
              <a:t>Co=SV×HR</a:t>
            </a:r>
            <a:r>
              <a:rPr lang="fa-IR" dirty="0" smtClean="0"/>
              <a:t>).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  <a:p>
            <a:pPr algn="r" rtl="1"/>
            <a:r>
              <a:rPr lang="fa-IR" dirty="0"/>
              <a:t>حجم ضربه ای خود تحت اثر قدرت انقباض میوکارد و سایز رگ می باشد</a:t>
            </a:r>
            <a:r>
              <a:rPr lang="fa-IR" dirty="0" smtClean="0"/>
              <a:t>.</a:t>
            </a:r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مقاومت محیطی هم تحت تأثیر ساختمان رگ و عملکرد رگ می باشد.</a:t>
            </a:r>
            <a:endParaRPr lang="en-US" dirty="0"/>
          </a:p>
          <a:p>
            <a:pPr algn="r" rtl="1"/>
            <a:endParaRPr lang="fa-IR" b="1" dirty="0"/>
          </a:p>
          <a:p>
            <a:endParaRPr lang="fa-IR" b="1" dirty="0" smtClean="0"/>
          </a:p>
          <a:p>
            <a:endParaRPr lang="fa-IR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42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457200"/>
            <a:ext cx="75438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/>
              <a:t>پاتوفیزیولوژی فشار خون در بیماران </a:t>
            </a:r>
            <a:r>
              <a:rPr lang="fa-IR" sz="3200" b="1" dirty="0" smtClean="0"/>
              <a:t>دیالیزی</a:t>
            </a:r>
          </a:p>
          <a:p>
            <a:pPr algn="ctr" rtl="1"/>
            <a:endParaRPr lang="fa-IR" sz="3200" b="1" dirty="0"/>
          </a:p>
          <a:p>
            <a:pPr algn="r" rtl="1"/>
            <a:r>
              <a:rPr lang="fa-IR" dirty="0"/>
              <a:t>دو علت اصلی افزایش فشارخون در بیماران دیالیزی عبارتند از:  احتباس سدیم و آب و انقباض بالای </a:t>
            </a:r>
            <a:r>
              <a:rPr lang="fa-IR" dirty="0" smtClean="0"/>
              <a:t>عروق</a:t>
            </a:r>
          </a:p>
          <a:p>
            <a:pPr algn="r" rtl="1"/>
            <a:endParaRPr lang="en-US" dirty="0"/>
          </a:p>
          <a:p>
            <a:pPr algn="ctr" rtl="1"/>
            <a:r>
              <a:rPr lang="fa-IR" b="1" dirty="0"/>
              <a:t>احتباس سدیم و آب</a:t>
            </a:r>
            <a:r>
              <a:rPr lang="fa-IR" dirty="0"/>
              <a:t>: سبب اصلی افزایش فشارخون در بیماران دیالیزی است و انجام اولترافیلتراسیون طولانی مدت در طی دیالیز(به صورت دیالیز روزانه یا دیالیز شبانه) سبب کنترل خوب فشارخون می شود. افزایش حجم سبب هیپرتروفی بطن چپ و افزایش مرگ و میر می شود</a:t>
            </a:r>
            <a:r>
              <a:rPr lang="fa-IR" dirty="0" smtClean="0"/>
              <a:t>.</a:t>
            </a:r>
          </a:p>
          <a:p>
            <a:pPr algn="ctr" rtl="1"/>
            <a:endParaRPr lang="fa-IR" dirty="0"/>
          </a:p>
          <a:p>
            <a:pPr algn="ctr" rtl="1"/>
            <a:endParaRPr lang="en-US" dirty="0"/>
          </a:p>
          <a:p>
            <a:pPr algn="ctr" rtl="1"/>
            <a:r>
              <a:rPr lang="fa-IR" b="1" dirty="0"/>
              <a:t>افزایش انقباض عروق: </a:t>
            </a:r>
            <a:r>
              <a:rPr lang="fa-IR" dirty="0"/>
              <a:t>سیستم رنین ـ آنژیوتانسین و افزایش فعالیت سمپاتیک و اندوتلین سبب افزایش انقباض عروق</a:t>
            </a:r>
            <a:r>
              <a:rPr lang="fa-IR" b="1" dirty="0"/>
              <a:t> </a:t>
            </a:r>
            <a:r>
              <a:rPr lang="fa-IR" dirty="0"/>
              <a:t>می شوند.</a:t>
            </a:r>
            <a:endParaRPr lang="en-US" dirty="0"/>
          </a:p>
          <a:p>
            <a:pPr algn="ctr" rtl="1"/>
            <a:endParaRPr lang="fa-IR" sz="3200" b="1" dirty="0" smtClean="0"/>
          </a:p>
          <a:p>
            <a:pPr algn="ctr" rtl="1"/>
            <a:endParaRPr lang="fa-IR" sz="3200" b="1" dirty="0" smtClean="0"/>
          </a:p>
          <a:p>
            <a:pPr algn="ctr" rtl="1"/>
            <a:endParaRPr lang="fa-IR" b="1" dirty="0"/>
          </a:p>
          <a:p>
            <a:pPr algn="ct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42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med_0135_slide">
  <a:themeElements>
    <a:clrScheme name="ffffff_white_01 2">
      <a:dk1>
        <a:srgbClr val="000000"/>
      </a:dk1>
      <a:lt1>
        <a:srgbClr val="FFFFFF"/>
      </a:lt1>
      <a:dk2>
        <a:srgbClr val="000000"/>
      </a:dk2>
      <a:lt2>
        <a:srgbClr val="828282"/>
      </a:lt2>
      <a:accent1>
        <a:srgbClr val="128ED0"/>
      </a:accent1>
      <a:accent2>
        <a:srgbClr val="8D70DE"/>
      </a:accent2>
      <a:accent3>
        <a:srgbClr val="FFFFFF"/>
      </a:accent3>
      <a:accent4>
        <a:srgbClr val="000000"/>
      </a:accent4>
      <a:accent5>
        <a:srgbClr val="AAC6E4"/>
      </a:accent5>
      <a:accent6>
        <a:srgbClr val="7F65C9"/>
      </a:accent6>
      <a:hlink>
        <a:srgbClr val="004E9C"/>
      </a:hlink>
      <a:folHlink>
        <a:srgbClr val="1E008C"/>
      </a:folHlink>
    </a:clrScheme>
    <a:fontScheme name="ffffff_white_0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fffff_white_01 1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0052C0"/>
        </a:accent1>
        <a:accent2>
          <a:srgbClr val="0FA1C8"/>
        </a:accent2>
        <a:accent3>
          <a:srgbClr val="FFFFFF"/>
        </a:accent3>
        <a:accent4>
          <a:srgbClr val="000000"/>
        </a:accent4>
        <a:accent5>
          <a:srgbClr val="AAB3DC"/>
        </a:accent5>
        <a:accent6>
          <a:srgbClr val="0C91B5"/>
        </a:accent6>
        <a:hlink>
          <a:srgbClr val="004D9E"/>
        </a:hlink>
        <a:folHlink>
          <a:srgbClr val="0968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2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128ED0"/>
        </a:accent1>
        <a:accent2>
          <a:srgbClr val="8D70DE"/>
        </a:accent2>
        <a:accent3>
          <a:srgbClr val="FFFFFF"/>
        </a:accent3>
        <a:accent4>
          <a:srgbClr val="000000"/>
        </a:accent4>
        <a:accent5>
          <a:srgbClr val="AAC6E4"/>
        </a:accent5>
        <a:accent6>
          <a:srgbClr val="7F65C9"/>
        </a:accent6>
        <a:hlink>
          <a:srgbClr val="004E9C"/>
        </a:hlink>
        <a:folHlink>
          <a:srgbClr val="1E0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3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AF6036"/>
        </a:accent1>
        <a:accent2>
          <a:srgbClr val="998733"/>
        </a:accent2>
        <a:accent3>
          <a:srgbClr val="FFFFFF"/>
        </a:accent3>
        <a:accent4>
          <a:srgbClr val="000000"/>
        </a:accent4>
        <a:accent5>
          <a:srgbClr val="D4B6AE"/>
        </a:accent5>
        <a:accent6>
          <a:srgbClr val="8A7A2D"/>
        </a:accent6>
        <a:hlink>
          <a:srgbClr val="355B7D"/>
        </a:hlink>
        <a:folHlink>
          <a:srgbClr val="7B1F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4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669BCC"/>
        </a:accent1>
        <a:accent2>
          <a:srgbClr val="8B9933"/>
        </a:accent2>
        <a:accent3>
          <a:srgbClr val="FFFFFF"/>
        </a:accent3>
        <a:accent4>
          <a:srgbClr val="000000"/>
        </a:accent4>
        <a:accent5>
          <a:srgbClr val="B8CBE2"/>
        </a:accent5>
        <a:accent6>
          <a:srgbClr val="7D8A2D"/>
        </a:accent6>
        <a:hlink>
          <a:srgbClr val="905690"/>
        </a:hlink>
        <a:folHlink>
          <a:srgbClr val="7A60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5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0052C0"/>
        </a:accent1>
        <a:accent2>
          <a:srgbClr val="0FA1C8"/>
        </a:accent2>
        <a:accent3>
          <a:srgbClr val="FFFFFF"/>
        </a:accent3>
        <a:accent4>
          <a:srgbClr val="000000"/>
        </a:accent4>
        <a:accent5>
          <a:srgbClr val="AAB3DC"/>
        </a:accent5>
        <a:accent6>
          <a:srgbClr val="0C91B5"/>
        </a:accent6>
        <a:hlink>
          <a:srgbClr val="004D9E"/>
        </a:hlink>
        <a:folHlink>
          <a:srgbClr val="0968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6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128ED0"/>
        </a:accent1>
        <a:accent2>
          <a:srgbClr val="8D70DE"/>
        </a:accent2>
        <a:accent3>
          <a:srgbClr val="FFFFFF"/>
        </a:accent3>
        <a:accent4>
          <a:srgbClr val="000000"/>
        </a:accent4>
        <a:accent5>
          <a:srgbClr val="AAC6E4"/>
        </a:accent5>
        <a:accent6>
          <a:srgbClr val="7F65C9"/>
        </a:accent6>
        <a:hlink>
          <a:srgbClr val="004E9C"/>
        </a:hlink>
        <a:folHlink>
          <a:srgbClr val="1E0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7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AF6036"/>
        </a:accent1>
        <a:accent2>
          <a:srgbClr val="998733"/>
        </a:accent2>
        <a:accent3>
          <a:srgbClr val="FFFFFF"/>
        </a:accent3>
        <a:accent4>
          <a:srgbClr val="000000"/>
        </a:accent4>
        <a:accent5>
          <a:srgbClr val="D4B6AE"/>
        </a:accent5>
        <a:accent6>
          <a:srgbClr val="8A7A2D"/>
        </a:accent6>
        <a:hlink>
          <a:srgbClr val="355B7D"/>
        </a:hlink>
        <a:folHlink>
          <a:srgbClr val="7B1F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ffff_white_01 8">
        <a:dk1>
          <a:srgbClr val="000000"/>
        </a:dk1>
        <a:lt1>
          <a:srgbClr val="FFFFFF"/>
        </a:lt1>
        <a:dk2>
          <a:srgbClr val="000000"/>
        </a:dk2>
        <a:lt2>
          <a:srgbClr val="828282"/>
        </a:lt2>
        <a:accent1>
          <a:srgbClr val="669BCC"/>
        </a:accent1>
        <a:accent2>
          <a:srgbClr val="8B9933"/>
        </a:accent2>
        <a:accent3>
          <a:srgbClr val="FFFFFF"/>
        </a:accent3>
        <a:accent4>
          <a:srgbClr val="000000"/>
        </a:accent4>
        <a:accent5>
          <a:srgbClr val="B8CBE2"/>
        </a:accent5>
        <a:accent6>
          <a:srgbClr val="7D8A2D"/>
        </a:accent6>
        <a:hlink>
          <a:srgbClr val="905690"/>
        </a:hlink>
        <a:folHlink>
          <a:srgbClr val="7A60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med_0135_slide</Template>
  <TotalTime>114</TotalTime>
  <Words>1487</Words>
  <Application>Microsoft Office PowerPoint</Application>
  <PresentationFormat>On-screen Show (4:3)</PresentationFormat>
  <Paragraphs>210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med_0135_slide</vt:lpstr>
      <vt:lpstr>NURSING CARE IN Dialysis PATIENTS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shahram</dc:creator>
  <cp:lastModifiedBy>Sepehr Commer</cp:lastModifiedBy>
  <cp:revision>29</cp:revision>
  <dcterms:created xsi:type="dcterms:W3CDTF">2012-03-03T13:20:04Z</dcterms:created>
  <dcterms:modified xsi:type="dcterms:W3CDTF">2020-07-16T02:18:10Z</dcterms:modified>
</cp:coreProperties>
</file>