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6"/>
  </p:notesMasterIdLst>
  <p:sldIdLst>
    <p:sldId id="256" r:id="rId2"/>
    <p:sldId id="257" r:id="rId3"/>
    <p:sldId id="296" r:id="rId4"/>
    <p:sldId id="297" r:id="rId5"/>
    <p:sldId id="298" r:id="rId6"/>
    <p:sldId id="299" r:id="rId7"/>
    <p:sldId id="300" r:id="rId8"/>
    <p:sldId id="301" r:id="rId9"/>
    <p:sldId id="302" r:id="rId10"/>
    <p:sldId id="303" r:id="rId11"/>
    <p:sldId id="304" r:id="rId12"/>
    <p:sldId id="305" r:id="rId13"/>
    <p:sldId id="306" r:id="rId14"/>
    <p:sldId id="311" r:id="rId15"/>
    <p:sldId id="312" r:id="rId16"/>
    <p:sldId id="313" r:id="rId17"/>
    <p:sldId id="307" r:id="rId18"/>
    <p:sldId id="308" r:id="rId19"/>
    <p:sldId id="309" r:id="rId20"/>
    <p:sldId id="310" r:id="rId21"/>
    <p:sldId id="314" r:id="rId22"/>
    <p:sldId id="292" r:id="rId23"/>
    <p:sldId id="295" r:id="rId24"/>
    <p:sldId id="294"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1C0AAEC-27C7-4203-A55A-433B91A6FFEC}" type="datetimeFigureOut">
              <a:rPr lang="fa-IR" smtClean="0"/>
              <a:t>11/10/1441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798376DD-CBAE-4335-90EB-9BBB79C86411}" type="slidenum">
              <a:rPr lang="fa-IR" smtClean="0"/>
              <a:t>‹#›</a:t>
            </a:fld>
            <a:endParaRPr lang="fa-IR"/>
          </a:p>
        </p:txBody>
      </p:sp>
    </p:spTree>
    <p:extLst>
      <p:ext uri="{BB962C8B-B14F-4D97-AF65-F5344CB8AC3E}">
        <p14:creationId xmlns:p14="http://schemas.microsoft.com/office/powerpoint/2010/main" val="489025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E202877-1F22-4123-93D9-DC16BB1F093F}" type="datetime1">
              <a:rPr lang="en-US" smtClean="0"/>
              <a:t>6/30/2020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BECC10C-803A-4D0B-B17D-A3E2DBAF685A}" type="datetime1">
              <a:rPr lang="en-US" smtClean="0"/>
              <a:t>6/30/2020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C544F73-AD0E-45A1-BDD8-80D332C5527D}" type="datetime1">
              <a:rPr lang="en-US" smtClean="0"/>
              <a:t>6/30/2020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8C3EC97-0845-45AB-8E3B-3EC587D15A91}" type="datetime1">
              <a:rPr lang="en-US" smtClean="0"/>
              <a:t>6/30/2020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F5031074-9DF3-44B8-9447-508A26369532}" type="datetime1">
              <a:rPr lang="en-US" smtClean="0"/>
              <a:t>6/30/2020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09704F4E-BBE2-40E0-98B7-6568BA7CA19D}" type="datetime1">
              <a:rPr lang="en-US" smtClean="0"/>
              <a:t>6/30/2020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D7E195C-09DD-4C2B-9C5A-DCFEFEDF63B0}" type="datetime1">
              <a:rPr lang="en-US" smtClean="0"/>
              <a:t>6/30/2020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851B6F-DE83-4F27-BC2C-57FF1AD990A2}" type="datetime1">
              <a:rPr lang="en-US" smtClean="0"/>
              <a:t>6/30/2020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C5DF27-F4E2-4286-8760-D97785563447}" type="datetime1">
              <a:rPr lang="en-US" smtClean="0"/>
              <a:t>6/30/2020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DF32344-A4A7-4C59-8113-A0EBCA17685A}" type="datetime1">
              <a:rPr lang="en-US" smtClean="0"/>
              <a:t>6/30/2020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4C700F-C90F-4571-824A-A20FC5281362}" type="datetime1">
              <a:rPr lang="en-US" smtClean="0"/>
              <a:t>6/30/2020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4A8F9AA-8A9B-4B0B-86E7-D119E68D2CC2}" type="datetime1">
              <a:rPr lang="en-US" smtClean="0"/>
              <a:t>6/30/2020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3DCEF39-3242-4373-BB51-A8A363D56712}" type="datetime1">
              <a:rPr lang="en-US" smtClean="0"/>
              <a:t>6/30/2020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6C23A4-07E1-4CE7-B1E5-4F9E2797E75E}" type="datetime1">
              <a:rPr lang="en-US" smtClean="0"/>
              <a:t>6/30/2020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A4A2A5A2-DCD7-4AEB-9D43-95583EA77899}" type="datetime1">
              <a:rPr lang="en-US" smtClean="0"/>
              <a:t>6/30/2020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1B7FEC41-D1DD-4311-8DF9-E41913B927D4}" type="datetime1">
              <a:rPr lang="en-US" smtClean="0"/>
              <a:t>6/30/2020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276489B8-D9F3-4299-BAA6-5A3D296B1EA8}" type="datetime1">
              <a:rPr lang="en-US" smtClean="0"/>
              <a:t>6/30/2020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ftr="0" dt="0"/>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24344" y="160337"/>
            <a:ext cx="8915399" cy="881741"/>
          </a:xfrm>
        </p:spPr>
        <p:txBody>
          <a:bodyPr>
            <a:normAutofit fontScale="90000"/>
          </a:bodyPr>
          <a:lstStyle/>
          <a:p>
            <a:pPr algn="r"/>
            <a:r>
              <a:rPr lang="fa-IR" dirty="0" smtClean="0">
                <a:cs typeface="B Mitra" panose="00000400000000000000" pitchFamily="2" charset="-78"/>
              </a:rPr>
              <a:t>عوارض حاد دیالیز و مراقبت های پرستاری</a:t>
            </a:r>
            <a:endParaRPr lang="fa-IR" dirty="0">
              <a:cs typeface="B Mitra" panose="00000400000000000000" pitchFamily="2" charset="-78"/>
            </a:endParaRPr>
          </a:p>
        </p:txBody>
      </p:sp>
      <p:sp>
        <p:nvSpPr>
          <p:cNvPr id="5" name="TextBox 4"/>
          <p:cNvSpPr txBox="1"/>
          <p:nvPr/>
        </p:nvSpPr>
        <p:spPr>
          <a:xfrm>
            <a:off x="6622868" y="6211669"/>
            <a:ext cx="5473337" cy="646331"/>
          </a:xfrm>
          <a:prstGeom prst="rect">
            <a:avLst/>
          </a:prstGeom>
          <a:noFill/>
        </p:spPr>
        <p:txBody>
          <a:bodyPr wrap="square" rtlCol="1">
            <a:spAutoFit/>
          </a:bodyPr>
          <a:lstStyle/>
          <a:p>
            <a:pPr algn="r"/>
            <a:r>
              <a:rPr lang="fa-IR" dirty="0" smtClean="0"/>
              <a:t>ارائه </a:t>
            </a:r>
            <a:r>
              <a:rPr lang="fa-IR" dirty="0" smtClean="0"/>
              <a:t>دهنده: </a:t>
            </a:r>
            <a:r>
              <a:rPr lang="fa-IR" dirty="0" smtClean="0"/>
              <a:t>صالحی کارشناس ارشد مراقبت های ویژه بزرگسالان</a:t>
            </a:r>
            <a:endParaRPr lang="fa-IR" dirty="0"/>
          </a:p>
        </p:txBody>
      </p:sp>
      <p:sp>
        <p:nvSpPr>
          <p:cNvPr id="6" name="AutoShape 2" descr="Image result for gi bleedi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sp>
        <p:nvSpPr>
          <p:cNvPr id="7" name="AutoShape 4" descr="Image result for gi bleedi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sp>
        <p:nvSpPr>
          <p:cNvPr id="3" name="Slide Number Placeholder 2"/>
          <p:cNvSpPr>
            <a:spLocks noGrp="1"/>
          </p:cNvSpPr>
          <p:nvPr>
            <p:ph type="sldNum" sz="quarter" idx="12"/>
          </p:nvPr>
        </p:nvSpPr>
        <p:spPr/>
        <p:txBody>
          <a:bodyPr/>
          <a:lstStyle/>
          <a:p>
            <a:fld id="{D57F1E4F-1CFF-5643-939E-217C01CDF565}" type="slidenum">
              <a:rPr lang="en-US" smtClean="0"/>
              <a:pPr/>
              <a:t>1</a:t>
            </a:fld>
            <a:endParaRPr lang="en-US" dirty="0"/>
          </a:p>
        </p:txBody>
      </p:sp>
      <p:pic>
        <p:nvPicPr>
          <p:cNvPr id="4" name="Picture 3"/>
          <p:cNvPicPr>
            <a:picLocks noChangeAspect="1"/>
          </p:cNvPicPr>
          <p:nvPr/>
        </p:nvPicPr>
        <p:blipFill>
          <a:blip r:embed="rId2"/>
          <a:stretch>
            <a:fillRect/>
          </a:stretch>
        </p:blipFill>
        <p:spPr>
          <a:xfrm>
            <a:off x="155575" y="7937"/>
            <a:ext cx="2466975" cy="1781175"/>
          </a:xfrm>
          <a:prstGeom prst="rect">
            <a:avLst/>
          </a:prstGeom>
        </p:spPr>
      </p:pic>
      <p:pic>
        <p:nvPicPr>
          <p:cNvPr id="8" name="Picture 7"/>
          <p:cNvPicPr>
            <a:picLocks noChangeAspect="1"/>
          </p:cNvPicPr>
          <p:nvPr/>
        </p:nvPicPr>
        <p:blipFill>
          <a:blip r:embed="rId3"/>
          <a:stretch>
            <a:fillRect/>
          </a:stretch>
        </p:blipFill>
        <p:spPr>
          <a:xfrm>
            <a:off x="2824344" y="1214846"/>
            <a:ext cx="8915399" cy="4846319"/>
          </a:xfrm>
          <a:prstGeom prst="rect">
            <a:avLst/>
          </a:prstGeom>
        </p:spPr>
      </p:pic>
    </p:spTree>
    <p:extLst>
      <p:ext uri="{BB962C8B-B14F-4D97-AF65-F5344CB8AC3E}">
        <p14:creationId xmlns:p14="http://schemas.microsoft.com/office/powerpoint/2010/main" val="28895231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Mitra" panose="00000400000000000000" pitchFamily="2" charset="-78"/>
              </a:rPr>
              <a:t>کرامپ های </a:t>
            </a:r>
            <a:r>
              <a:rPr lang="fa-IR" b="1" dirty="0" smtClean="0">
                <a:cs typeface="B Mitra" panose="00000400000000000000" pitchFamily="2" charset="-78"/>
              </a:rPr>
              <a:t>عضلانی</a:t>
            </a:r>
            <a:endParaRPr lang="fa-IR" dirty="0">
              <a:cs typeface="B Mitra" panose="00000400000000000000" pitchFamily="2" charset="-78"/>
            </a:endParaRPr>
          </a:p>
        </p:txBody>
      </p:sp>
      <p:sp>
        <p:nvSpPr>
          <p:cNvPr id="3" name="Content Placeholder 2"/>
          <p:cNvSpPr>
            <a:spLocks noGrp="1"/>
          </p:cNvSpPr>
          <p:nvPr>
            <p:ph idx="1"/>
          </p:nvPr>
        </p:nvSpPr>
        <p:spPr>
          <a:xfrm>
            <a:off x="2589212" y="1463040"/>
            <a:ext cx="8915400" cy="5003074"/>
          </a:xfrm>
        </p:spPr>
        <p:txBody>
          <a:bodyPr>
            <a:normAutofit/>
          </a:bodyPr>
          <a:lstStyle/>
          <a:p>
            <a:endParaRPr lang="fa-IR" sz="2800" dirty="0" smtClean="0">
              <a:cs typeface="B Mitra" panose="00000400000000000000" pitchFamily="2" charset="-78"/>
            </a:endParaRPr>
          </a:p>
          <a:p>
            <a:pPr marL="0" indent="0">
              <a:buNone/>
            </a:pPr>
            <a:r>
              <a:rPr lang="fa-IR" sz="2800" dirty="0">
                <a:cs typeface="B Mitra" panose="00000400000000000000" pitchFamily="2" charset="-78"/>
              </a:rPr>
              <a:t>یکی از عوارض شایع در بیماران همودیالیزی است که 33 تا 86% بیماران دچار این علامت حین دیالیز می شوند. علت اصلی آن ناشناخته است. و بیشتر در ساعات انتهایی جلسات دیالیز اتفاق می افتد به همین علت یکی از علل ذکر شده در این رابطه تغییرات اسمولاسیتی پلاسما و حجم می باشد. </a:t>
            </a:r>
            <a:endParaRPr lang="en-US" sz="2800" dirty="0">
              <a:cs typeface="B Mitra" panose="00000400000000000000" pitchFamily="2" charset="-78"/>
            </a:endParaRPr>
          </a:p>
          <a:p>
            <a:pPr marL="0" indent="0">
              <a:buNone/>
            </a:pP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a:blip r:embed="rId2"/>
          <a:stretch>
            <a:fillRect/>
          </a:stretch>
        </p:blipFill>
        <p:spPr>
          <a:xfrm>
            <a:off x="2207624" y="3605349"/>
            <a:ext cx="5159828" cy="3082834"/>
          </a:xfrm>
          <a:prstGeom prst="rect">
            <a:avLst/>
          </a:prstGeom>
        </p:spPr>
      </p:pic>
    </p:spTree>
    <p:extLst>
      <p:ext uri="{BB962C8B-B14F-4D97-AF65-F5344CB8AC3E}">
        <p14:creationId xmlns:p14="http://schemas.microsoft.com/office/powerpoint/2010/main" val="16437218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cs typeface="B Mitra" panose="00000400000000000000" pitchFamily="2" charset="-78"/>
              </a:rPr>
              <a:t>علل کرامپ حین دیالیز</a:t>
            </a:r>
            <a:endParaRPr lang="fa-IR" b="1" dirty="0">
              <a:cs typeface="B Mitra" panose="00000400000000000000" pitchFamily="2" charset="-78"/>
            </a:endParaRPr>
          </a:p>
        </p:txBody>
      </p:sp>
      <p:sp>
        <p:nvSpPr>
          <p:cNvPr id="3" name="Content Placeholder 2"/>
          <p:cNvSpPr>
            <a:spLocks noGrp="1"/>
          </p:cNvSpPr>
          <p:nvPr>
            <p:ph idx="1"/>
          </p:nvPr>
        </p:nvSpPr>
        <p:spPr/>
        <p:txBody>
          <a:bodyPr>
            <a:normAutofit/>
          </a:bodyPr>
          <a:lstStyle/>
          <a:p>
            <a:r>
              <a:rPr lang="fa-IR" sz="2800" dirty="0">
                <a:cs typeface="B Mitra" panose="00000400000000000000" pitchFamily="2" charset="-78"/>
              </a:rPr>
              <a:t>کاهش فشار </a:t>
            </a:r>
            <a:r>
              <a:rPr lang="fa-IR" sz="2800" dirty="0" smtClean="0">
                <a:cs typeface="B Mitra" panose="00000400000000000000" pitchFamily="2" charset="-78"/>
              </a:rPr>
              <a:t>خون</a:t>
            </a:r>
          </a:p>
          <a:p>
            <a:r>
              <a:rPr lang="fa-IR" sz="2800" dirty="0">
                <a:cs typeface="B Mitra" panose="00000400000000000000" pitchFamily="2" charset="-78"/>
              </a:rPr>
              <a:t>بیماران زیر وزن </a:t>
            </a:r>
            <a:r>
              <a:rPr lang="fa-IR" sz="2800" dirty="0" smtClean="0">
                <a:cs typeface="B Mitra" panose="00000400000000000000" pitchFamily="2" charset="-78"/>
              </a:rPr>
              <a:t>خشک</a:t>
            </a:r>
            <a:endParaRPr lang="fa-IR" sz="2800" dirty="0">
              <a:cs typeface="B Mitra" panose="00000400000000000000" pitchFamily="2" charset="-78"/>
            </a:endParaRPr>
          </a:p>
          <a:p>
            <a:r>
              <a:rPr lang="fa-IR" sz="2800" dirty="0" smtClean="0">
                <a:cs typeface="B Mitra" panose="00000400000000000000" pitchFamily="2" charset="-78"/>
              </a:rPr>
              <a:t>استفاده </a:t>
            </a:r>
            <a:r>
              <a:rPr lang="fa-IR" sz="2800" dirty="0">
                <a:cs typeface="B Mitra" panose="00000400000000000000" pitchFamily="2" charset="-78"/>
              </a:rPr>
              <a:t>از محلول دیالیز با سدیم کم</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2050" name="Picture 2" descr="تفاوت کرامپ عضلانی و اسپاسم عضلانی چیست – علم فیتنس"/>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4011" y="2769326"/>
            <a:ext cx="4376058" cy="4088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4968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Mitra" panose="00000400000000000000" pitchFamily="2" charset="-78"/>
              </a:rPr>
              <a:t>پیشگیری از </a:t>
            </a:r>
            <a:r>
              <a:rPr lang="fa-IR" b="1" dirty="0" smtClean="0">
                <a:cs typeface="B Mitra" panose="00000400000000000000" pitchFamily="2" charset="-78"/>
              </a:rPr>
              <a:t>کرامپ</a:t>
            </a:r>
            <a:r>
              <a:rPr lang="en-US" dirty="0">
                <a:cs typeface="B Mitra" panose="00000400000000000000" pitchFamily="2" charset="-78"/>
              </a:rPr>
              <a:t/>
            </a:r>
            <a:br>
              <a:rPr lang="en-US" dirty="0">
                <a:cs typeface="B Mitra" panose="00000400000000000000" pitchFamily="2" charset="-78"/>
              </a:rPr>
            </a:br>
            <a:endParaRPr lang="fa-IR" dirty="0">
              <a:cs typeface="B Mitra" panose="00000400000000000000" pitchFamily="2" charset="-78"/>
            </a:endParaRPr>
          </a:p>
        </p:txBody>
      </p:sp>
      <p:sp>
        <p:nvSpPr>
          <p:cNvPr id="3" name="Content Placeholder 2"/>
          <p:cNvSpPr>
            <a:spLocks noGrp="1"/>
          </p:cNvSpPr>
          <p:nvPr>
            <p:ph idx="1"/>
          </p:nvPr>
        </p:nvSpPr>
        <p:spPr>
          <a:xfrm>
            <a:off x="2592925" y="1905000"/>
            <a:ext cx="8915400" cy="4213051"/>
          </a:xfrm>
        </p:spPr>
        <p:txBody>
          <a:bodyPr>
            <a:normAutofit/>
          </a:bodyPr>
          <a:lstStyle/>
          <a:p>
            <a:r>
              <a:rPr lang="fa-IR" sz="2800" dirty="0">
                <a:cs typeface="B Mitra" panose="00000400000000000000" pitchFamily="2" charset="-78"/>
              </a:rPr>
              <a:t>پیشگیری از حملات کاهش فشار خون </a:t>
            </a:r>
            <a:endParaRPr lang="en-US" sz="2800" dirty="0" smtClean="0">
              <a:cs typeface="B Mitra" panose="00000400000000000000" pitchFamily="2" charset="-78"/>
            </a:endParaRPr>
          </a:p>
          <a:p>
            <a:r>
              <a:rPr lang="fa-IR" sz="2800" dirty="0">
                <a:cs typeface="B Mitra" panose="00000400000000000000" pitchFamily="2" charset="-78"/>
              </a:rPr>
              <a:t>کاهش خطی سدیم محلول دیالیز </a:t>
            </a:r>
            <a:r>
              <a:rPr lang="fa-IR" sz="2800" dirty="0" smtClean="0">
                <a:cs typeface="B Mitra" panose="00000400000000000000" pitchFamily="2" charset="-78"/>
              </a:rPr>
              <a:t>(پروفایل)</a:t>
            </a:r>
          </a:p>
          <a:p>
            <a:r>
              <a:rPr lang="fa-IR" sz="2800" dirty="0">
                <a:cs typeface="B Mitra" panose="00000400000000000000" pitchFamily="2" charset="-78"/>
              </a:rPr>
              <a:t>ویتامین </a:t>
            </a:r>
            <a:r>
              <a:rPr lang="en-US" sz="2800" dirty="0">
                <a:cs typeface="B Mitra" panose="00000400000000000000" pitchFamily="2" charset="-78"/>
              </a:rPr>
              <a:t>E </a:t>
            </a:r>
            <a:endParaRPr lang="fa-IR" sz="2800" dirty="0" smtClean="0">
              <a:cs typeface="B Mitra" panose="00000400000000000000" pitchFamily="2" charset="-78"/>
            </a:endParaRPr>
          </a:p>
          <a:p>
            <a:r>
              <a:rPr lang="fa-IR" sz="2800" dirty="0">
                <a:cs typeface="B Mitra" panose="00000400000000000000" pitchFamily="2" charset="-78"/>
              </a:rPr>
              <a:t>کارنیتین</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3074" name="Picture 2" descr="گرفتگی عضلات پا در شب: علائم، علت و درمان - فروشگاه تجهیزات پزشکی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9429" y="3822783"/>
            <a:ext cx="4632139" cy="3035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8534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Mitra" panose="00000400000000000000" pitchFamily="2" charset="-78"/>
              </a:rPr>
              <a:t>درد سینه و درد </a:t>
            </a:r>
            <a:r>
              <a:rPr lang="fa-IR" b="1" dirty="0" smtClean="0">
                <a:cs typeface="B Mitra" panose="00000400000000000000" pitchFamily="2" charset="-78"/>
              </a:rPr>
              <a:t>پشت</a:t>
            </a:r>
            <a:endParaRPr lang="fa-IR" dirty="0">
              <a:cs typeface="B Mitra" panose="00000400000000000000" pitchFamily="2" charset="-78"/>
            </a:endParaRPr>
          </a:p>
        </p:txBody>
      </p:sp>
      <p:sp>
        <p:nvSpPr>
          <p:cNvPr id="3" name="Content Placeholder 2"/>
          <p:cNvSpPr>
            <a:spLocks noGrp="1"/>
          </p:cNvSpPr>
          <p:nvPr>
            <p:ph idx="1"/>
          </p:nvPr>
        </p:nvSpPr>
        <p:spPr>
          <a:xfrm>
            <a:off x="2592925" y="1532709"/>
            <a:ext cx="8915400" cy="3777622"/>
          </a:xfrm>
        </p:spPr>
        <p:txBody>
          <a:bodyPr>
            <a:normAutofit/>
          </a:bodyPr>
          <a:lstStyle/>
          <a:p>
            <a:r>
              <a:rPr lang="fa-IR" sz="2800" dirty="0">
                <a:cs typeface="B Mitra" panose="00000400000000000000" pitchFamily="2" charset="-78"/>
              </a:rPr>
              <a:t>درد سینه خفیف(غالبا همراه با کمر درد خفیف ) در 1 تا 4% موارد درمان های دیالیز اتفاق می افتد. که علت آن ناشناخته است. تدبیر درمانی خاص یا استراتژی پیشگیری کنترل غیر از تعویض غشای صافی وجود ندارد(در این که آیا این تغییر به بیمار کمک می کند یا نه، اختلاف نظر وجود دارد). </a:t>
            </a:r>
            <a:endParaRPr lang="en-US" sz="2800" dirty="0">
              <a:cs typeface="B Mitra" panose="00000400000000000000" pitchFamily="2" charset="-78"/>
            </a:endParaRPr>
          </a:p>
          <a:p>
            <a:r>
              <a:rPr lang="fa-IR" sz="2800" dirty="0">
                <a:cs typeface="B Mitra" panose="00000400000000000000" pitchFamily="2" charset="-78"/>
              </a:rPr>
              <a:t>آنژین صدری باید در کنار علت های دیگر درد قفسه سینه در تشخیص های افتراقی قرار </a:t>
            </a:r>
            <a:r>
              <a:rPr lang="fa-IR" sz="2800" dirty="0" smtClean="0">
                <a:cs typeface="B Mitra" panose="00000400000000000000" pitchFamily="2" charset="-78"/>
              </a:rPr>
              <a:t>گیرد.</a:t>
            </a:r>
          </a:p>
          <a:p>
            <a:r>
              <a:rPr lang="fa-IR" sz="2800" b="1" dirty="0" smtClean="0">
                <a:cs typeface="B Mitra" panose="00000400000000000000" pitchFamily="2" charset="-78"/>
              </a:rPr>
              <a:t>نکته</a:t>
            </a:r>
            <a:r>
              <a:rPr lang="fa-IR" sz="2800" dirty="0" smtClean="0">
                <a:cs typeface="B Mitra" panose="00000400000000000000" pitchFamily="2" charset="-78"/>
              </a:rPr>
              <a:t>: اکسیژن درمانی حین درد و دادن پوزیشن می تواند کمک کننده باشد.</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13375252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آمبولی هوا</a:t>
            </a:r>
            <a:endParaRPr lang="fa-IR" dirty="0"/>
          </a:p>
        </p:txBody>
      </p:sp>
      <p:sp>
        <p:nvSpPr>
          <p:cNvPr id="3" name="Content Placeholder 2"/>
          <p:cNvSpPr>
            <a:spLocks noGrp="1"/>
          </p:cNvSpPr>
          <p:nvPr>
            <p:ph idx="1"/>
          </p:nvPr>
        </p:nvSpPr>
        <p:spPr>
          <a:xfrm>
            <a:off x="2589212" y="1580606"/>
            <a:ext cx="8915400" cy="4330616"/>
          </a:xfrm>
        </p:spPr>
        <p:txBody>
          <a:bodyPr>
            <a:normAutofit/>
          </a:bodyPr>
          <a:lstStyle/>
          <a:p>
            <a:r>
              <a:rPr lang="fa-IR" sz="3200" dirty="0">
                <a:cs typeface="B Mitra" panose="00000400000000000000" pitchFamily="2" charset="-78"/>
              </a:rPr>
              <a:t>حادثه ای بالقوه خطرناک است که بیمار را به سوی مرگ می </a:t>
            </a:r>
            <a:r>
              <a:rPr lang="fa-IR" sz="3200" dirty="0" smtClean="0">
                <a:cs typeface="B Mitra" panose="00000400000000000000" pitchFamily="2" charset="-78"/>
              </a:rPr>
              <a:t>برد......</a:t>
            </a:r>
          </a:p>
          <a:p>
            <a:r>
              <a:rPr lang="fa-IR" sz="3200" dirty="0" smtClean="0">
                <a:cs typeface="B Mitra" panose="00000400000000000000" pitchFamily="2" charset="-78"/>
              </a:rPr>
              <a:t>نشانه ها:</a:t>
            </a:r>
          </a:p>
          <a:p>
            <a:pPr marL="0" indent="0">
              <a:buNone/>
            </a:pPr>
            <a:r>
              <a:rPr lang="fa-IR" sz="3200" b="1" dirty="0" smtClean="0">
                <a:cs typeface="B Mitra" panose="00000400000000000000" pitchFamily="2" charset="-78"/>
              </a:rPr>
              <a:t>بستگی به پوزیشن بیمار دارد!!!!!!!</a:t>
            </a:r>
            <a:endParaRPr lang="fa-IR" sz="3200" b="1"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 name="Picture 5"/>
          <p:cNvPicPr>
            <a:picLocks noChangeAspect="1"/>
          </p:cNvPicPr>
          <p:nvPr/>
        </p:nvPicPr>
        <p:blipFill>
          <a:blip r:embed="rId2"/>
          <a:stretch>
            <a:fillRect/>
          </a:stretch>
        </p:blipFill>
        <p:spPr>
          <a:xfrm>
            <a:off x="2403566" y="2377440"/>
            <a:ext cx="4088674" cy="4362994"/>
          </a:xfrm>
          <a:prstGeom prst="rect">
            <a:avLst/>
          </a:prstGeom>
        </p:spPr>
      </p:pic>
    </p:spTree>
    <p:extLst>
      <p:ext uri="{BB962C8B-B14F-4D97-AF65-F5344CB8AC3E}">
        <p14:creationId xmlns:p14="http://schemas.microsoft.com/office/powerpoint/2010/main" val="32214896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9678" y="787782"/>
            <a:ext cx="8911687" cy="1280890"/>
          </a:xfrm>
        </p:spPr>
        <p:txBody>
          <a:bodyPr>
            <a:noAutofit/>
          </a:bodyPr>
          <a:lstStyle/>
          <a:p>
            <a:pPr algn="r"/>
            <a:r>
              <a:rPr lang="fa-IR" sz="3200" b="1" dirty="0" smtClean="0">
                <a:cs typeface="B Mitra" panose="00000400000000000000" pitchFamily="2" charset="-78"/>
              </a:rPr>
              <a:t>بیمار نشسته:</a:t>
            </a:r>
            <a:r>
              <a:rPr lang="fa-IR" sz="2800" dirty="0" smtClean="0">
                <a:cs typeface="B Mitra" panose="00000400000000000000" pitchFamily="2" charset="-78"/>
              </a:rPr>
              <a:t/>
            </a:r>
            <a:br>
              <a:rPr lang="fa-IR" sz="2800" dirty="0" smtClean="0">
                <a:cs typeface="B Mitra" panose="00000400000000000000" pitchFamily="2" charset="-78"/>
              </a:rPr>
            </a:br>
            <a:r>
              <a:rPr lang="fa-IR" sz="2800" dirty="0" smtClean="0">
                <a:cs typeface="B Mitra" panose="00000400000000000000" pitchFamily="2" charset="-78"/>
              </a:rPr>
              <a:t>هوای </a:t>
            </a:r>
            <a:r>
              <a:rPr lang="fa-IR" sz="2800" dirty="0">
                <a:cs typeface="B Mitra" panose="00000400000000000000" pitchFamily="2" charset="-78"/>
              </a:rPr>
              <a:t>تزریق شده به قلب وارد سیستم وریدی مغز می شود که ایجاد انسداد در بازگشت وریدی از مغز کرده و باعث کاهش سطح هوشیاری، تشنج و حتی مرگ می شود.</a:t>
            </a:r>
            <a:r>
              <a:rPr lang="fa-IR" sz="2800" dirty="0" smtClean="0">
                <a:cs typeface="B Mitra" panose="00000400000000000000" pitchFamily="2" charset="-78"/>
              </a:rPr>
              <a:t/>
            </a:r>
            <a:br>
              <a:rPr lang="fa-IR" sz="2800" dirty="0" smtClean="0">
                <a:cs typeface="B Mitra" panose="00000400000000000000" pitchFamily="2" charset="-78"/>
              </a:rPr>
            </a:br>
            <a:r>
              <a:rPr lang="fa-IR" sz="3200" b="1" dirty="0" smtClean="0">
                <a:cs typeface="B Mitra" panose="00000400000000000000" pitchFamily="2" charset="-78"/>
              </a:rPr>
              <a:t>بیمار خوابیده:</a:t>
            </a:r>
            <a:r>
              <a:rPr lang="fa-IR" sz="2800" dirty="0" smtClean="0">
                <a:cs typeface="B Mitra" panose="00000400000000000000" pitchFamily="2" charset="-78"/>
              </a:rPr>
              <a:t/>
            </a:r>
            <a:br>
              <a:rPr lang="fa-IR" sz="2800" dirty="0" smtClean="0">
                <a:cs typeface="B Mitra" panose="00000400000000000000" pitchFamily="2" charset="-78"/>
              </a:rPr>
            </a:br>
            <a:r>
              <a:rPr lang="fa-IR" sz="2800" dirty="0">
                <a:cs typeface="B Mitra" panose="00000400000000000000" pitchFamily="2" charset="-78"/>
              </a:rPr>
              <a:t>هوا وارد قلب شده در بطن راست، کف(</a:t>
            </a:r>
            <a:r>
              <a:rPr lang="en-US" sz="2800" dirty="0">
                <a:cs typeface="B Mitra" panose="00000400000000000000" pitchFamily="2" charset="-78"/>
              </a:rPr>
              <a:t>Foam</a:t>
            </a:r>
            <a:r>
              <a:rPr lang="fa-IR" sz="2800" dirty="0">
                <a:cs typeface="B Mitra" panose="00000400000000000000" pitchFamily="2" charset="-78"/>
              </a:rPr>
              <a:t>) ایجاد می کند که به سوی </a:t>
            </a:r>
            <a:r>
              <a:rPr lang="fa-IR" sz="2800" dirty="0" smtClean="0">
                <a:cs typeface="B Mitra" panose="00000400000000000000" pitchFamily="2" charset="-78"/>
              </a:rPr>
              <a:t>ریه </a:t>
            </a:r>
            <a:r>
              <a:rPr lang="fa-IR" sz="2800" dirty="0">
                <a:cs typeface="B Mitra" panose="00000400000000000000" pitchFamily="2" charset="-78"/>
              </a:rPr>
              <a:t>می رود. در این زمان می توان انتظار تنگی نفس، سرفه و احساس فشار در قفسه سینه را داشت. علاوه بر این عبور هوا از بستر کاپیلری ریه و ورود به بطن چپ می تواند منجر به آمبولی هوا در شریان های مغز و قلب و اختلالات عملکردی نورولوژیک و قلبی حاد شود.</a:t>
            </a:r>
            <a:r>
              <a:rPr lang="en-US" sz="2800" dirty="0">
                <a:cs typeface="B Mitra" panose="00000400000000000000" pitchFamily="2" charset="-78"/>
              </a:rPr>
              <a:t/>
            </a:r>
            <a:br>
              <a:rPr lang="en-US" sz="2800" dirty="0">
                <a:cs typeface="B Mitra" panose="00000400000000000000" pitchFamily="2" charset="-78"/>
              </a:rPr>
            </a:br>
            <a:endParaRPr lang="fa-IR" sz="2800" dirty="0">
              <a:cs typeface="B Mitra" panose="00000400000000000000" pitchFamily="2" charset="-78"/>
            </a:endParaRPr>
          </a:p>
        </p:txBody>
      </p:sp>
      <p:sp>
        <p:nvSpPr>
          <p:cNvPr id="3" name="Slide Number Placeholder 2"/>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4" name="Picture 3"/>
          <p:cNvPicPr>
            <a:picLocks noChangeAspect="1"/>
          </p:cNvPicPr>
          <p:nvPr/>
        </p:nvPicPr>
        <p:blipFill>
          <a:blip r:embed="rId2"/>
          <a:stretch>
            <a:fillRect/>
          </a:stretch>
        </p:blipFill>
        <p:spPr>
          <a:xfrm>
            <a:off x="2024743" y="4454434"/>
            <a:ext cx="7498080" cy="2403566"/>
          </a:xfrm>
          <a:prstGeom prst="rect">
            <a:avLst/>
          </a:prstGeom>
        </p:spPr>
      </p:pic>
    </p:spTree>
    <p:extLst>
      <p:ext uri="{BB962C8B-B14F-4D97-AF65-F5344CB8AC3E}">
        <p14:creationId xmlns:p14="http://schemas.microsoft.com/office/powerpoint/2010/main" val="8123223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آمبولی هوا....</a:t>
            </a:r>
            <a:endParaRPr lang="fa-IR" dirty="0"/>
          </a:p>
        </p:txBody>
      </p:sp>
      <p:sp>
        <p:nvSpPr>
          <p:cNvPr id="3" name="Content Placeholder 2"/>
          <p:cNvSpPr>
            <a:spLocks noGrp="1"/>
          </p:cNvSpPr>
          <p:nvPr>
            <p:ph idx="1"/>
          </p:nvPr>
        </p:nvSpPr>
        <p:spPr>
          <a:xfrm>
            <a:off x="2589212" y="1789611"/>
            <a:ext cx="8915400" cy="4121611"/>
          </a:xfrm>
        </p:spPr>
        <p:txBody>
          <a:bodyPr>
            <a:normAutofit/>
          </a:bodyPr>
          <a:lstStyle/>
          <a:p>
            <a:r>
              <a:rPr lang="fa-IR" sz="2800" b="1" dirty="0" smtClean="0">
                <a:cs typeface="B Mitra" panose="00000400000000000000" pitchFamily="2" charset="-78"/>
              </a:rPr>
              <a:t>نکته</a:t>
            </a:r>
            <a:r>
              <a:rPr lang="fa-IR" sz="2800" dirty="0" smtClean="0">
                <a:cs typeface="B Mitra" panose="00000400000000000000" pitchFamily="2" charset="-78"/>
              </a:rPr>
              <a:t>: شایع </a:t>
            </a:r>
            <a:r>
              <a:rPr lang="fa-IR" sz="2800" dirty="0">
                <a:cs typeface="B Mitra" panose="00000400000000000000" pitchFamily="2" charset="-78"/>
              </a:rPr>
              <a:t>ترین مناطق ورود هوا عبارت است از </a:t>
            </a:r>
            <a:r>
              <a:rPr lang="fa-IR" sz="2800" dirty="0" smtClean="0">
                <a:cs typeface="B Mitra" panose="00000400000000000000" pitchFamily="2" charset="-78"/>
              </a:rPr>
              <a:t>سوزن، </a:t>
            </a:r>
            <a:r>
              <a:rPr lang="fa-IR" sz="2800" dirty="0">
                <a:cs typeface="B Mitra" panose="00000400000000000000" pitchFamily="2" charset="-78"/>
              </a:rPr>
              <a:t>قسمتی از لوله شریانی قبل از پمپ و پایانه کاتتر ورید مرکزی که سهوا بازمانده است می </a:t>
            </a:r>
            <a:r>
              <a:rPr lang="fa-IR" sz="2800" dirty="0" smtClean="0">
                <a:cs typeface="B Mitra" panose="00000400000000000000" pitchFamily="2" charset="-78"/>
              </a:rPr>
              <a:t>باشد.</a:t>
            </a:r>
          </a:p>
          <a:p>
            <a:r>
              <a:rPr lang="fa-IR" sz="2800" b="1" dirty="0">
                <a:cs typeface="B Mitra" panose="00000400000000000000" pitchFamily="2" charset="-78"/>
              </a:rPr>
              <a:t>درمان</a:t>
            </a:r>
            <a:r>
              <a:rPr lang="fa-IR" sz="2800" b="1" dirty="0" smtClean="0">
                <a:cs typeface="B Mitra" panose="00000400000000000000" pitchFamily="2" charset="-78"/>
              </a:rPr>
              <a:t>:</a:t>
            </a:r>
          </a:p>
          <a:p>
            <a:pPr marL="0" indent="0">
              <a:buNone/>
            </a:pPr>
            <a:r>
              <a:rPr lang="fa-IR" sz="2800" b="1" dirty="0" smtClean="0">
                <a:cs typeface="B Mitra" panose="00000400000000000000" pitchFamily="2" charset="-78"/>
              </a:rPr>
              <a:t> </a:t>
            </a:r>
            <a:r>
              <a:rPr lang="fa-IR" sz="2800" dirty="0">
                <a:cs typeface="B Mitra" panose="00000400000000000000" pitchFamily="2" charset="-78"/>
              </a:rPr>
              <a:t>اولین قدم بستن مسیر خون وریدی و متوقف کردن پمپ است. بیمار فورا در وضعیت خوابیده به پهلوی چپ در حالی که سر و قفسه سینه رو به پایین خم شده اند قرار داده می شود. درمان بعدی شامل حمایت های قلبی ریوی شامل تجویز اکسیژن صد در صد با ماسک یا از راه لوله آندوتراکئال می </a:t>
            </a:r>
            <a:r>
              <a:rPr lang="fa-IR" sz="2800" dirty="0" smtClean="0">
                <a:cs typeface="B Mitra" panose="00000400000000000000" pitchFamily="2" charset="-78"/>
              </a:rPr>
              <a:t>باشد.</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31458523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Mitra" panose="00000400000000000000" pitchFamily="2" charset="-78"/>
              </a:rPr>
              <a:t>سندرم عدم تعادل</a:t>
            </a:r>
            <a:endParaRPr lang="fa-IR" dirty="0">
              <a:cs typeface="B Mitra" panose="00000400000000000000" pitchFamily="2" charset="-78"/>
            </a:endParaRPr>
          </a:p>
        </p:txBody>
      </p:sp>
      <p:sp>
        <p:nvSpPr>
          <p:cNvPr id="3" name="Content Placeholder 2"/>
          <p:cNvSpPr>
            <a:spLocks noGrp="1"/>
          </p:cNvSpPr>
          <p:nvPr>
            <p:ph idx="1"/>
          </p:nvPr>
        </p:nvSpPr>
        <p:spPr/>
        <p:txBody>
          <a:bodyPr>
            <a:normAutofit/>
          </a:bodyPr>
          <a:lstStyle/>
          <a:p>
            <a:r>
              <a:rPr lang="fa-IR" sz="2800" dirty="0">
                <a:cs typeface="B Mitra" panose="00000400000000000000" pitchFamily="2" charset="-78"/>
              </a:rPr>
              <a:t>این سندرم مجموعه ای از نشانه های سیستیمیک و نورولوژیک است که غالبا در حین دیالیز و یا می تواند بعد از دیالیز اتفاق بیافتد. که اغلب همراه با تغییرات الکتروآنسفالوگرافی است</a:t>
            </a:r>
            <a:r>
              <a:rPr lang="fa-IR" sz="2800" dirty="0" smtClean="0">
                <a:cs typeface="B Mitra" panose="00000400000000000000" pitchFamily="2" charset="-78"/>
              </a:rPr>
              <a:t>.</a:t>
            </a:r>
          </a:p>
          <a:p>
            <a:r>
              <a:rPr lang="fa-IR" sz="2800" u="sng" dirty="0">
                <a:cs typeface="B Mitra" panose="00000400000000000000" pitchFamily="2" charset="-78"/>
              </a:rPr>
              <a:t>تظاهرات اولیه </a:t>
            </a:r>
            <a:r>
              <a:rPr lang="fa-IR" sz="2800" dirty="0" smtClean="0">
                <a:cs typeface="B Mitra" panose="00000400000000000000" pitchFamily="2" charset="-78"/>
              </a:rPr>
              <a:t>: </a:t>
            </a:r>
            <a:r>
              <a:rPr lang="fa-IR" sz="2800" dirty="0">
                <a:cs typeface="B Mitra" panose="00000400000000000000" pitchFamily="2" charset="-78"/>
              </a:rPr>
              <a:t>تهوع و استفراغ، خستگی، سر </a:t>
            </a:r>
            <a:r>
              <a:rPr lang="fa-IR" sz="2800" dirty="0" smtClean="0">
                <a:cs typeface="B Mitra" panose="00000400000000000000" pitchFamily="2" charset="-78"/>
              </a:rPr>
              <a:t>درد،بی قراری،تنگی نفس و...</a:t>
            </a:r>
          </a:p>
          <a:p>
            <a:endParaRPr lang="fa-IR" sz="2800" dirty="0">
              <a:cs typeface="B Mitra" panose="00000400000000000000" pitchFamily="2" charset="-78"/>
            </a:endParaRPr>
          </a:p>
          <a:p>
            <a:r>
              <a:rPr lang="fa-IR" sz="2800" u="sng" dirty="0" smtClean="0">
                <a:cs typeface="B Mitra" panose="00000400000000000000" pitchFamily="2" charset="-78"/>
              </a:rPr>
              <a:t>تظاهرات </a:t>
            </a:r>
            <a:r>
              <a:rPr lang="fa-IR" sz="2800" u="sng" dirty="0">
                <a:cs typeface="B Mitra" panose="00000400000000000000" pitchFamily="2" charset="-78"/>
              </a:rPr>
              <a:t>جدی </a:t>
            </a:r>
            <a:r>
              <a:rPr lang="fa-IR" sz="2800" dirty="0" smtClean="0">
                <a:cs typeface="B Mitra" panose="00000400000000000000" pitchFamily="2" charset="-78"/>
              </a:rPr>
              <a:t>:تشنج </a:t>
            </a:r>
            <a:r>
              <a:rPr lang="fa-IR" sz="2800" dirty="0">
                <a:cs typeface="B Mitra" panose="00000400000000000000" pitchFamily="2" charset="-78"/>
              </a:rPr>
              <a:t>و کوما</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15598614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1669" y="147337"/>
            <a:ext cx="8911687" cy="1280890"/>
          </a:xfrm>
        </p:spPr>
        <p:txBody>
          <a:bodyPr>
            <a:normAutofit/>
          </a:bodyPr>
          <a:lstStyle/>
          <a:p>
            <a:pPr algn="ctr"/>
            <a:r>
              <a:rPr lang="fa-IR" b="1" dirty="0" smtClean="0">
                <a:cs typeface="B Mitra" panose="00000400000000000000" pitchFamily="2" charset="-78"/>
              </a:rPr>
              <a:t>پیشگیری از سندرم عدم تعادل</a:t>
            </a:r>
            <a:endParaRPr lang="fa-IR" b="1" dirty="0">
              <a:cs typeface="B Mitra" panose="00000400000000000000" pitchFamily="2" charset="-78"/>
            </a:endParaRPr>
          </a:p>
        </p:txBody>
      </p:sp>
      <p:sp>
        <p:nvSpPr>
          <p:cNvPr id="3" name="Content Placeholder 2"/>
          <p:cNvSpPr>
            <a:spLocks noGrp="1"/>
          </p:cNvSpPr>
          <p:nvPr>
            <p:ph idx="1"/>
          </p:nvPr>
        </p:nvSpPr>
        <p:spPr>
          <a:xfrm>
            <a:off x="1645920" y="970344"/>
            <a:ext cx="9845629" cy="5290457"/>
          </a:xfrm>
        </p:spPr>
        <p:txBody>
          <a:bodyPr>
            <a:noAutofit/>
          </a:bodyPr>
          <a:lstStyle/>
          <a:p>
            <a:r>
              <a:rPr lang="fa-IR" sz="2800" dirty="0" smtClean="0">
                <a:cs typeface="B Mitra" panose="00000400000000000000" pitchFamily="2" charset="-78"/>
              </a:rPr>
              <a:t> </a:t>
            </a:r>
            <a:r>
              <a:rPr lang="fa-IR" sz="2800" dirty="0">
                <a:cs typeface="B Mitra" panose="00000400000000000000" pitchFamily="2" charset="-78"/>
              </a:rPr>
              <a:t>استفاده از صافی دیالیز با سطح مقطع کوچکتر </a:t>
            </a:r>
            <a:endParaRPr lang="en-US" sz="2800" dirty="0">
              <a:cs typeface="B Mitra" panose="00000400000000000000" pitchFamily="2" charset="-78"/>
            </a:endParaRPr>
          </a:p>
          <a:p>
            <a:r>
              <a:rPr lang="fa-IR" sz="2800" dirty="0" smtClean="0">
                <a:cs typeface="B Mitra" panose="00000400000000000000" pitchFamily="2" charset="-78"/>
              </a:rPr>
              <a:t> </a:t>
            </a:r>
            <a:r>
              <a:rPr lang="fa-IR" sz="2800" dirty="0">
                <a:cs typeface="B Mitra" panose="00000400000000000000" pitchFamily="2" charset="-78"/>
              </a:rPr>
              <a:t>کاهش سرعت جریان خون </a:t>
            </a:r>
            <a:endParaRPr lang="en-US" sz="2800" dirty="0">
              <a:cs typeface="B Mitra" panose="00000400000000000000" pitchFamily="2" charset="-78"/>
            </a:endParaRPr>
          </a:p>
          <a:p>
            <a:r>
              <a:rPr lang="fa-IR" sz="2800" dirty="0" smtClean="0">
                <a:cs typeface="B Mitra" panose="00000400000000000000" pitchFamily="2" charset="-78"/>
              </a:rPr>
              <a:t>هم </a:t>
            </a:r>
            <a:r>
              <a:rPr lang="fa-IR" sz="2800" dirty="0">
                <a:cs typeface="B Mitra" panose="00000400000000000000" pitchFamily="2" charset="-78"/>
              </a:rPr>
              <a:t>جهت کردن مایع دیالیز و خون در صافی( که به طور معمول خلاف جهت هم حرکت می کنند )</a:t>
            </a:r>
            <a:endParaRPr lang="en-US" sz="2800" dirty="0">
              <a:cs typeface="B Mitra" panose="00000400000000000000" pitchFamily="2" charset="-78"/>
            </a:endParaRPr>
          </a:p>
          <a:p>
            <a:r>
              <a:rPr lang="fa-IR" sz="2800" dirty="0" smtClean="0">
                <a:cs typeface="B Mitra" panose="00000400000000000000" pitchFamily="2" charset="-78"/>
              </a:rPr>
              <a:t> </a:t>
            </a:r>
            <a:r>
              <a:rPr lang="fa-IR" sz="2800" dirty="0">
                <a:cs typeface="B Mitra" panose="00000400000000000000" pitchFamily="2" charset="-78"/>
              </a:rPr>
              <a:t>بهتر است که در 4-3 روز اول روزانه دیالیز شود و به تدریج زمان هر جلسه دیالیز افزایش یابد. </a:t>
            </a:r>
            <a:endParaRPr lang="en-US" sz="2800" dirty="0">
              <a:cs typeface="B Mitra" panose="00000400000000000000" pitchFamily="2" charset="-78"/>
            </a:endParaRPr>
          </a:p>
          <a:p>
            <a:r>
              <a:rPr lang="fa-IR" sz="2800" dirty="0" smtClean="0">
                <a:cs typeface="B Mitra" panose="00000400000000000000" pitchFamily="2" charset="-78"/>
              </a:rPr>
              <a:t> </a:t>
            </a:r>
            <a:r>
              <a:rPr lang="fa-IR" sz="2800" dirty="0">
                <a:cs typeface="B Mitra" panose="00000400000000000000" pitchFamily="2" charset="-78"/>
              </a:rPr>
              <a:t>استفاده از محلول دیالیز با سدیم پائین( غلظت سدیم محلول دیالیز چند میلی اکی والان در لیتر کمتر از سطح سدیم پلاسما ) ممکن است ادم مغزی را بدتر کند و در صورت امکان باید از آن پرهیز کرد. </a:t>
            </a:r>
            <a:endParaRPr lang="en-US" sz="2800" dirty="0">
              <a:cs typeface="B Mitra" panose="00000400000000000000" pitchFamily="2" charset="-78"/>
            </a:endParaRPr>
          </a:p>
          <a:p>
            <a:r>
              <a:rPr lang="fa-IR" sz="2800" dirty="0" smtClean="0">
                <a:cs typeface="B Mitra" panose="00000400000000000000" pitchFamily="2" charset="-78"/>
              </a:rPr>
              <a:t>در </a:t>
            </a:r>
            <a:r>
              <a:rPr lang="fa-IR" sz="2800" dirty="0">
                <a:cs typeface="B Mitra" panose="00000400000000000000" pitchFamily="2" charset="-78"/>
              </a:rPr>
              <a:t>بیماران هیپرناترمی نباید غلظت سدیم پلاسما و اوره را هم زمان اصلاح کرد مطمئن ترین روش، آن است که در بیمار هایپرناترمی ابتدا با محلول دیالیز با سطح سدیمی نزدیک به پلاسمای هیپرناترمی دیالیز </a:t>
            </a:r>
            <a:r>
              <a:rPr lang="fa-IR" sz="2800" dirty="0" smtClean="0">
                <a:cs typeface="B Mitra" panose="00000400000000000000" pitchFamily="2" charset="-78"/>
              </a:rPr>
              <a:t>شود.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39752298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329899"/>
            <a:ext cx="8911687" cy="1280890"/>
          </a:xfrm>
        </p:spPr>
        <p:txBody>
          <a:bodyPr/>
          <a:lstStyle/>
          <a:p>
            <a:pPr algn="ctr"/>
            <a:r>
              <a:rPr lang="fa-IR" b="1" dirty="0">
                <a:cs typeface="B Mitra" panose="00000400000000000000" pitchFamily="2" charset="-78"/>
              </a:rPr>
              <a:t>واکنش های مربوط به صافی</a:t>
            </a:r>
            <a:endParaRPr lang="fa-IR" dirty="0">
              <a:cs typeface="B Mitra" panose="00000400000000000000" pitchFamily="2" charset="-78"/>
            </a:endParaRPr>
          </a:p>
        </p:txBody>
      </p:sp>
      <p:sp>
        <p:nvSpPr>
          <p:cNvPr id="3" name="Content Placeholder 2"/>
          <p:cNvSpPr>
            <a:spLocks noGrp="1"/>
          </p:cNvSpPr>
          <p:nvPr>
            <p:ph idx="1"/>
          </p:nvPr>
        </p:nvSpPr>
        <p:spPr>
          <a:xfrm>
            <a:off x="2589212" y="1152907"/>
            <a:ext cx="8915400" cy="5221767"/>
          </a:xfrm>
        </p:spPr>
        <p:txBody>
          <a:bodyPr>
            <a:noAutofit/>
          </a:bodyPr>
          <a:lstStyle/>
          <a:p>
            <a:pPr marL="0" indent="0">
              <a:buNone/>
            </a:pPr>
            <a:r>
              <a:rPr lang="fa-IR" sz="2800" dirty="0">
                <a:cs typeface="B Mitra" panose="00000400000000000000" pitchFamily="2" charset="-78"/>
              </a:rPr>
              <a:t> </a:t>
            </a:r>
            <a:r>
              <a:rPr lang="fa-IR" sz="2800" b="1" u="sng" dirty="0" smtClean="0">
                <a:cs typeface="B Mitra" panose="00000400000000000000" pitchFamily="2" charset="-78"/>
              </a:rPr>
              <a:t>نوع </a:t>
            </a:r>
            <a:r>
              <a:rPr lang="en-US" sz="2800" b="1" u="sng" dirty="0" smtClean="0">
                <a:cs typeface="B Mitra" panose="00000400000000000000" pitchFamily="2" charset="-78"/>
              </a:rPr>
              <a:t> A</a:t>
            </a:r>
            <a:r>
              <a:rPr lang="fa-IR" sz="2800" b="1" u="sng" dirty="0">
                <a:cs typeface="B Mitra" panose="00000400000000000000" pitchFamily="2" charset="-78"/>
              </a:rPr>
              <a:t>(نوع آنافیلاکتیک</a:t>
            </a:r>
            <a:r>
              <a:rPr lang="fa-IR" sz="2800" b="1" u="sng" dirty="0" smtClean="0">
                <a:cs typeface="B Mitra" panose="00000400000000000000" pitchFamily="2" charset="-78"/>
              </a:rPr>
              <a:t>)</a:t>
            </a:r>
          </a:p>
          <a:p>
            <a:r>
              <a:rPr lang="fa-IR" sz="2800" dirty="0">
                <a:cs typeface="B Mitra" panose="00000400000000000000" pitchFamily="2" charset="-78"/>
              </a:rPr>
              <a:t>تنگی نفس، احساس حالت تهدید کننده و مرگ، احساس گرمی در محل فیستول یا سراسر بدن </a:t>
            </a:r>
            <a:r>
              <a:rPr lang="fa-IR" sz="2800" dirty="0" smtClean="0">
                <a:cs typeface="B Mitra" panose="00000400000000000000" pitchFamily="2" charset="-78"/>
              </a:rPr>
              <a:t>،ایست </a:t>
            </a:r>
            <a:r>
              <a:rPr lang="fa-IR" sz="2800" dirty="0">
                <a:cs typeface="B Mitra" panose="00000400000000000000" pitchFamily="2" charset="-78"/>
              </a:rPr>
              <a:t>قلبی و حتی </a:t>
            </a:r>
            <a:r>
              <a:rPr lang="fa-IR" sz="2800" dirty="0" smtClean="0">
                <a:cs typeface="B Mitra" panose="00000400000000000000" pitchFamily="2" charset="-78"/>
              </a:rPr>
              <a:t>مرگ....</a:t>
            </a:r>
          </a:p>
          <a:p>
            <a:r>
              <a:rPr lang="fa-IR" sz="2800" dirty="0">
                <a:cs typeface="B Mitra" panose="00000400000000000000" pitchFamily="2" charset="-78"/>
              </a:rPr>
              <a:t>موارد خفیف تر نیز ممکن است فقط با خارش و کهیر، سرفه، عطسه، زکام و یا چشمان اشک آلود همراه باشند. تظاهرات روده ای معده ای از قبیل کرامپ های شکمی یا اسهال </a:t>
            </a:r>
            <a:endParaRPr lang="en-US" sz="2800" dirty="0">
              <a:cs typeface="B Mitra" panose="00000400000000000000" pitchFamily="2" charset="-78"/>
            </a:endParaRPr>
          </a:p>
          <a:p>
            <a:pPr marL="0" indent="0">
              <a:buNone/>
            </a:pPr>
            <a:r>
              <a:rPr lang="fa-IR" sz="2800" b="1" u="sng" dirty="0" smtClean="0">
                <a:cs typeface="B Mitra" panose="00000400000000000000" pitchFamily="2" charset="-78"/>
              </a:rPr>
              <a:t> نوع </a:t>
            </a:r>
            <a:r>
              <a:rPr lang="en-US" sz="2800" b="1" u="sng" dirty="0" smtClean="0">
                <a:cs typeface="B Mitra" panose="00000400000000000000" pitchFamily="2" charset="-78"/>
              </a:rPr>
              <a:t>)B</a:t>
            </a:r>
            <a:r>
              <a:rPr lang="fa-IR" sz="2800" b="1" u="sng" dirty="0" smtClean="0">
                <a:cs typeface="B Mitra" panose="00000400000000000000" pitchFamily="2" charset="-78"/>
              </a:rPr>
              <a:t>واکنش </a:t>
            </a:r>
            <a:r>
              <a:rPr lang="fa-IR" sz="2800" b="1" u="sng" dirty="0">
                <a:cs typeface="B Mitra" panose="00000400000000000000" pitchFamily="2" charset="-78"/>
              </a:rPr>
              <a:t>های </a:t>
            </a:r>
            <a:r>
              <a:rPr lang="fa-IR" sz="2800" b="1" u="sng" dirty="0" smtClean="0">
                <a:cs typeface="B Mitra" panose="00000400000000000000" pitchFamily="2" charset="-78"/>
              </a:rPr>
              <a:t>غیر اختصاصی)</a:t>
            </a:r>
          </a:p>
          <a:p>
            <a:r>
              <a:rPr lang="fa-IR" sz="2800" dirty="0">
                <a:cs typeface="B Mitra" panose="00000400000000000000" pitchFamily="2" charset="-78"/>
              </a:rPr>
              <a:t>تظاهرات اصلی </a:t>
            </a:r>
            <a:r>
              <a:rPr lang="fa-IR" sz="2800" dirty="0" smtClean="0">
                <a:cs typeface="B Mitra" panose="00000400000000000000" pitchFamily="2" charset="-78"/>
              </a:rPr>
              <a:t>درد </a:t>
            </a:r>
            <a:r>
              <a:rPr lang="fa-IR" sz="2800" dirty="0">
                <a:cs typeface="B Mitra" panose="00000400000000000000" pitchFamily="2" charset="-78"/>
              </a:rPr>
              <a:t>سینه و درد پشت است. شروع نشانه ها چند دقیقه پس از شروع دیالیز است. اما ممکن است برای یک ساعت یا بیشتر هم تاخیر داشته باشد. واکنش های نوع </a:t>
            </a:r>
            <a:r>
              <a:rPr lang="en-US" sz="2800" dirty="0">
                <a:cs typeface="B Mitra" panose="00000400000000000000" pitchFamily="2" charset="-78"/>
              </a:rPr>
              <a:t>B</a:t>
            </a:r>
            <a:r>
              <a:rPr lang="fa-IR" sz="2800" dirty="0">
                <a:cs typeface="B Mitra" panose="00000400000000000000" pitchFamily="2" charset="-78"/>
              </a:rPr>
              <a:t> شدت کمتری از واکنش های نوع </a:t>
            </a:r>
            <a:r>
              <a:rPr lang="en-US" sz="2800" dirty="0">
                <a:cs typeface="B Mitra" panose="00000400000000000000" pitchFamily="2" charset="-78"/>
              </a:rPr>
              <a:t>A</a:t>
            </a:r>
            <a:r>
              <a:rPr lang="fa-IR" sz="2800" dirty="0">
                <a:cs typeface="B Mitra" panose="00000400000000000000" pitchFamily="2" charset="-78"/>
              </a:rPr>
              <a:t> دارند و عموما دیالیز را می توان ادامه داد.</a:t>
            </a:r>
            <a:endParaRPr lang="fa-IR" sz="2800" dirty="0" smtClean="0">
              <a:cs typeface="B Mitra" panose="00000400000000000000" pitchFamily="2" charset="-78"/>
            </a:endParaRPr>
          </a:p>
          <a:p>
            <a:pPr marL="0" indent="0">
              <a:buNone/>
            </a:pP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25067050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1908" y="147337"/>
            <a:ext cx="8911687" cy="1280890"/>
          </a:xfrm>
        </p:spPr>
        <p:txBody>
          <a:bodyPr/>
          <a:lstStyle/>
          <a:p>
            <a:pPr algn="ctr"/>
            <a:r>
              <a:rPr lang="en-US" dirty="0" smtClean="0"/>
              <a:t/>
            </a:r>
            <a:br>
              <a:rPr lang="en-US" dirty="0" smtClean="0"/>
            </a:br>
            <a:r>
              <a:rPr lang="fa-IR" dirty="0" smtClean="0"/>
              <a:t>مطالب بیان شده در این </a:t>
            </a:r>
            <a:r>
              <a:rPr lang="fa-IR" dirty="0" smtClean="0"/>
              <a:t>مبحث:</a:t>
            </a:r>
            <a:endParaRPr lang="fa-IR" dirty="0"/>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Ø"/>
            </a:pPr>
            <a:r>
              <a:rPr lang="fa-IR" sz="3600" dirty="0" smtClean="0">
                <a:cs typeface="B Mitra" panose="00000400000000000000" pitchFamily="2" charset="-78"/>
              </a:rPr>
              <a:t>هایپوتانسیون</a:t>
            </a:r>
            <a:endParaRPr lang="fa-IR" sz="3600" dirty="0" smtClean="0">
              <a:cs typeface="B Mitra" panose="00000400000000000000" pitchFamily="2" charset="-78"/>
            </a:endParaRPr>
          </a:p>
          <a:p>
            <a:pPr>
              <a:buFont typeface="Wingdings" panose="05000000000000000000" pitchFamily="2" charset="2"/>
              <a:buChar char="Ø"/>
            </a:pPr>
            <a:r>
              <a:rPr lang="fa-IR" sz="3600" dirty="0" smtClean="0">
                <a:cs typeface="B Mitra" panose="00000400000000000000" pitchFamily="2" charset="-78"/>
              </a:rPr>
              <a:t>کرامپ عضلانی</a:t>
            </a:r>
            <a:endParaRPr lang="fa-IR" sz="3600" dirty="0" smtClean="0">
              <a:cs typeface="B Mitra" panose="00000400000000000000" pitchFamily="2" charset="-78"/>
            </a:endParaRPr>
          </a:p>
          <a:p>
            <a:pPr>
              <a:buFont typeface="Wingdings" panose="05000000000000000000" pitchFamily="2" charset="2"/>
              <a:buChar char="Ø"/>
            </a:pPr>
            <a:r>
              <a:rPr lang="fa-IR" sz="3600" dirty="0" smtClean="0">
                <a:cs typeface="B Mitra" panose="00000400000000000000" pitchFamily="2" charset="-78"/>
              </a:rPr>
              <a:t>آمبولی هوا</a:t>
            </a:r>
          </a:p>
          <a:p>
            <a:pPr>
              <a:buFont typeface="Wingdings" panose="05000000000000000000" pitchFamily="2" charset="2"/>
              <a:buChar char="Ø"/>
            </a:pPr>
            <a:r>
              <a:rPr lang="fa-IR" sz="3600" dirty="0" smtClean="0">
                <a:cs typeface="B Mitra" panose="00000400000000000000" pitchFamily="2" charset="-78"/>
              </a:rPr>
              <a:t>درد پشت</a:t>
            </a:r>
          </a:p>
          <a:p>
            <a:pPr>
              <a:buFont typeface="Wingdings" panose="05000000000000000000" pitchFamily="2" charset="2"/>
              <a:buChar char="Ø"/>
            </a:pPr>
            <a:r>
              <a:rPr lang="fa-IR" sz="3600" dirty="0" smtClean="0">
                <a:cs typeface="B Mitra" panose="00000400000000000000" pitchFamily="2" charset="-78"/>
              </a:rPr>
              <a:t>سندروم عدم تعادل</a:t>
            </a:r>
          </a:p>
          <a:p>
            <a:pPr>
              <a:buFont typeface="Wingdings" panose="05000000000000000000" pitchFamily="2" charset="2"/>
              <a:buChar char="Ø"/>
            </a:pPr>
            <a:r>
              <a:rPr lang="fa-IR" sz="3600" dirty="0" smtClean="0">
                <a:cs typeface="B Mitra" panose="00000400000000000000" pitchFamily="2" charset="-78"/>
              </a:rPr>
              <a:t>حساسیت به صافی</a:t>
            </a:r>
            <a:endParaRPr lang="fa-IR" sz="3600" dirty="0" smtClean="0">
              <a:cs typeface="B Mitra" panose="00000400000000000000" pitchFamily="2" charset="-78"/>
            </a:endParaRPr>
          </a:p>
          <a:p>
            <a:pPr marL="0" indent="0">
              <a:buNone/>
            </a:pPr>
            <a:endParaRPr lang="fa-IR"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1095848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cs typeface="B Mitra" panose="00000400000000000000" pitchFamily="2" charset="-78"/>
              </a:rPr>
              <a:t>درمان</a:t>
            </a:r>
            <a:endParaRPr lang="fa-IR" b="1" dirty="0">
              <a:cs typeface="B Mitra" panose="00000400000000000000" pitchFamily="2" charset="-78"/>
            </a:endParaRPr>
          </a:p>
        </p:txBody>
      </p:sp>
      <p:sp>
        <p:nvSpPr>
          <p:cNvPr id="3" name="Content Placeholder 2"/>
          <p:cNvSpPr>
            <a:spLocks noGrp="1"/>
          </p:cNvSpPr>
          <p:nvPr>
            <p:ph idx="1"/>
          </p:nvPr>
        </p:nvSpPr>
        <p:spPr>
          <a:xfrm>
            <a:off x="2589212" y="1554480"/>
            <a:ext cx="8915400" cy="4356742"/>
          </a:xfrm>
        </p:spPr>
        <p:txBody>
          <a:bodyPr>
            <a:normAutofit/>
          </a:bodyPr>
          <a:lstStyle/>
          <a:p>
            <a:r>
              <a:rPr lang="fa-IR" sz="2800" dirty="0">
                <a:cs typeface="B Mitra" panose="00000400000000000000" pitchFamily="2" charset="-78"/>
              </a:rPr>
              <a:t>درمان حمایتی است. اکسیژن از راه بینی باید داده شود. احتمال ایسکمی میوکارد و آنژین صدری باید در نظر گرفته شود و در صورت رفع آن میتوان معمولا دیالیز را ادامه داد زیرا علائم همیشه بعد از ساعت اول فروکش می کند.</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5" name="Picture 4"/>
          <p:cNvPicPr>
            <a:picLocks noChangeAspect="1"/>
          </p:cNvPicPr>
          <p:nvPr/>
        </p:nvPicPr>
        <p:blipFill>
          <a:blip r:embed="rId2"/>
          <a:stretch>
            <a:fillRect/>
          </a:stretch>
        </p:blipFill>
        <p:spPr>
          <a:xfrm>
            <a:off x="2442754" y="3043646"/>
            <a:ext cx="9749245" cy="3589670"/>
          </a:xfrm>
          <a:prstGeom prst="rect">
            <a:avLst/>
          </a:prstGeom>
        </p:spPr>
      </p:pic>
    </p:spTree>
    <p:extLst>
      <p:ext uri="{BB962C8B-B14F-4D97-AF65-F5344CB8AC3E}">
        <p14:creationId xmlns:p14="http://schemas.microsoft.com/office/powerpoint/2010/main" val="33220230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3107" y="329899"/>
            <a:ext cx="8911687" cy="1280890"/>
          </a:xfrm>
        </p:spPr>
        <p:txBody>
          <a:bodyPr/>
          <a:lstStyle/>
          <a:p>
            <a:pPr algn="ctr"/>
            <a:r>
              <a:rPr lang="fa-IR" dirty="0">
                <a:cs typeface="B Mitra" panose="00000400000000000000" pitchFamily="2" charset="-78"/>
              </a:rPr>
              <a:t>ورزش حین دیالیز؟؟؟؟؟؟</a:t>
            </a:r>
            <a:br>
              <a:rPr lang="fa-IR" dirty="0">
                <a:cs typeface="B Mitra" panose="00000400000000000000" pitchFamily="2" charset="-78"/>
              </a:rPr>
            </a:br>
            <a:endParaRPr lang="fa-IR" dirty="0"/>
          </a:p>
        </p:txBody>
      </p:sp>
      <p:pic>
        <p:nvPicPr>
          <p:cNvPr id="5" name="Content Placeholder 4"/>
          <p:cNvPicPr>
            <a:picLocks noGrp="1" noChangeAspect="1"/>
          </p:cNvPicPr>
          <p:nvPr>
            <p:ph idx="1"/>
          </p:nvPr>
        </p:nvPicPr>
        <p:blipFill>
          <a:blip r:embed="rId2"/>
          <a:stretch>
            <a:fillRect/>
          </a:stretch>
        </p:blipFill>
        <p:spPr>
          <a:xfrm>
            <a:off x="6779623" y="1358537"/>
            <a:ext cx="5081451" cy="4820194"/>
          </a:xfrm>
          <a:prstGeom prst="rect">
            <a:avLst/>
          </a:prstGeom>
        </p:spPr>
      </p:pic>
      <p:sp>
        <p:nvSpPr>
          <p:cNvPr id="4" name="Slide Number Placeholder 3"/>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6" name="Picture 5"/>
          <p:cNvPicPr>
            <a:picLocks noChangeAspect="1"/>
          </p:cNvPicPr>
          <p:nvPr/>
        </p:nvPicPr>
        <p:blipFill>
          <a:blip r:embed="rId3"/>
          <a:stretch>
            <a:fillRect/>
          </a:stretch>
        </p:blipFill>
        <p:spPr>
          <a:xfrm>
            <a:off x="1998617" y="2217964"/>
            <a:ext cx="4402183" cy="3960767"/>
          </a:xfrm>
          <a:prstGeom prst="rect">
            <a:avLst/>
          </a:prstGeom>
        </p:spPr>
      </p:pic>
    </p:spTree>
    <p:extLst>
      <p:ext uri="{BB962C8B-B14F-4D97-AF65-F5344CB8AC3E}">
        <p14:creationId xmlns:p14="http://schemas.microsoft.com/office/powerpoint/2010/main" val="18107939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QUES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3" name="Picture 2"/>
          <p:cNvPicPr>
            <a:picLocks noChangeAspect="1"/>
          </p:cNvPicPr>
          <p:nvPr/>
        </p:nvPicPr>
        <p:blipFill>
          <a:blip r:embed="rId2"/>
          <a:stretch>
            <a:fillRect/>
          </a:stretch>
        </p:blipFill>
        <p:spPr>
          <a:xfrm>
            <a:off x="1619794" y="1"/>
            <a:ext cx="10572206" cy="6858000"/>
          </a:xfrm>
          <a:prstGeom prst="rect">
            <a:avLst/>
          </a:prstGeom>
        </p:spPr>
      </p:pic>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2735401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57F1E4F-1CFF-5643-939E-217C01CDF565}" type="slidenum">
              <a:rPr lang="en-US" smtClean="0"/>
              <a:pPr/>
              <a:t>23</a:t>
            </a:fld>
            <a:endParaRPr lang="en-US" dirty="0"/>
          </a:p>
        </p:txBody>
      </p:sp>
      <p:pic>
        <p:nvPicPr>
          <p:cNvPr id="3" name="Picture 2"/>
          <p:cNvPicPr>
            <a:picLocks noChangeAspect="1"/>
          </p:cNvPicPr>
          <p:nvPr/>
        </p:nvPicPr>
        <p:blipFill>
          <a:blip r:embed="rId2"/>
          <a:stretch>
            <a:fillRect/>
          </a:stretch>
        </p:blipFill>
        <p:spPr>
          <a:xfrm>
            <a:off x="1763486" y="195943"/>
            <a:ext cx="10241280" cy="6492240"/>
          </a:xfrm>
          <a:prstGeom prst="rect">
            <a:avLst/>
          </a:prstGeom>
        </p:spPr>
      </p:pic>
    </p:spTree>
    <p:extLst>
      <p:ext uri="{BB962C8B-B14F-4D97-AF65-F5344CB8AC3E}">
        <p14:creationId xmlns:p14="http://schemas.microsoft.com/office/powerpoint/2010/main" val="19146307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747" y="394442"/>
            <a:ext cx="8911687" cy="786679"/>
          </a:xfrm>
        </p:spPr>
        <p:txBody>
          <a:bodyPr>
            <a:normAutofit fontScale="90000"/>
          </a:bodyPr>
          <a:lstStyle/>
          <a:p>
            <a:pPr algn="r"/>
            <a:r>
              <a:rPr lang="fa-IR" dirty="0">
                <a:latin typeface="Times New Roman" panose="02020603050405020304" pitchFamily="18" charset="0"/>
                <a:cs typeface="Times New Roman" panose="02020603050405020304" pitchFamily="18" charset="0"/>
              </a:rPr>
              <a:t>خیالتون راحت..... تمام شد</a:t>
            </a:r>
            <a:r>
              <a:rPr lang="fa-IR" dirty="0" smtClean="0">
                <a:latin typeface="Times New Roman" panose="02020603050405020304" pitchFamily="18" charset="0"/>
                <a:cs typeface="Times New Roman" panose="02020603050405020304" pitchFamily="18" charset="0"/>
              </a:rPr>
              <a:t>.....</a:t>
            </a:r>
            <a:r>
              <a:rPr lang="fa-IR" dirty="0">
                <a:latin typeface="Times New Roman" panose="02020603050405020304" pitchFamily="18" charset="0"/>
                <a:cs typeface="Times New Roman" panose="02020603050405020304" pitchFamily="18" charset="0"/>
              </a:rPr>
              <a:t/>
            </a:r>
            <a:br>
              <a:rPr lang="fa-IR" dirty="0">
                <a:latin typeface="Times New Roman" panose="02020603050405020304" pitchFamily="18" charset="0"/>
                <a:cs typeface="Times New Roman" panose="02020603050405020304" pitchFamily="18" charset="0"/>
              </a:rPr>
            </a:br>
            <a:endParaRPr lang="fa-IR" dirty="0"/>
          </a:p>
        </p:txBody>
      </p:sp>
      <p:sp>
        <p:nvSpPr>
          <p:cNvPr id="3" name="Content Placeholder 2"/>
          <p:cNvSpPr>
            <a:spLocks noGrp="1"/>
          </p:cNvSpPr>
          <p:nvPr>
            <p:ph idx="1"/>
          </p:nvPr>
        </p:nvSpPr>
        <p:spPr>
          <a:xfrm>
            <a:off x="2589212" y="2133600"/>
            <a:ext cx="8915400" cy="4423954"/>
          </a:xfrm>
        </p:spPr>
        <p:txBody>
          <a:bodyPr>
            <a:normAutofit/>
          </a:bodyPr>
          <a:lstStyle/>
          <a:p>
            <a:endParaRPr lang="fa-IR" sz="4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pic>
        <p:nvPicPr>
          <p:cNvPr id="5" name="Picture 4"/>
          <p:cNvPicPr>
            <a:picLocks noChangeAspect="1"/>
          </p:cNvPicPr>
          <p:nvPr/>
        </p:nvPicPr>
        <p:blipFill>
          <a:blip r:embed="rId2"/>
          <a:stretch>
            <a:fillRect/>
          </a:stretch>
        </p:blipFill>
        <p:spPr>
          <a:xfrm>
            <a:off x="1698172" y="1071156"/>
            <a:ext cx="10185262" cy="5368833"/>
          </a:xfrm>
          <a:prstGeom prst="rect">
            <a:avLst/>
          </a:prstGeom>
        </p:spPr>
      </p:pic>
    </p:spTree>
    <p:extLst>
      <p:ext uri="{BB962C8B-B14F-4D97-AF65-F5344CB8AC3E}">
        <p14:creationId xmlns:p14="http://schemas.microsoft.com/office/powerpoint/2010/main" val="14865157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7" name="Content Placeholder 6"/>
          <p:cNvPicPr>
            <a:picLocks noGrp="1" noChangeAspect="1"/>
          </p:cNvPicPr>
          <p:nvPr>
            <p:ph idx="1"/>
          </p:nvPr>
        </p:nvPicPr>
        <p:blipFill>
          <a:blip r:embed="rId2"/>
          <a:stretch>
            <a:fillRect/>
          </a:stretch>
        </p:blipFill>
        <p:spPr>
          <a:xfrm>
            <a:off x="1645920" y="0"/>
            <a:ext cx="10546080" cy="6858000"/>
          </a:xfrm>
          <a:prstGeom prst="rect">
            <a:avLst/>
          </a:prstGeom>
        </p:spPr>
      </p:pic>
    </p:spTree>
    <p:extLst>
      <p:ext uri="{BB962C8B-B14F-4D97-AF65-F5344CB8AC3E}">
        <p14:creationId xmlns:p14="http://schemas.microsoft.com/office/powerpoint/2010/main" val="15936869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عوارض حین دیالیز</a:t>
            </a:r>
            <a:endParaRPr lang="fa-IR" dirty="0"/>
          </a:p>
        </p:txBody>
      </p:sp>
      <p:sp>
        <p:nvSpPr>
          <p:cNvPr id="3" name="Content Placeholder 2"/>
          <p:cNvSpPr>
            <a:spLocks noGrp="1"/>
          </p:cNvSpPr>
          <p:nvPr>
            <p:ph idx="1"/>
          </p:nvPr>
        </p:nvSpPr>
        <p:spPr>
          <a:xfrm>
            <a:off x="2589212" y="1519646"/>
            <a:ext cx="8915400" cy="5155474"/>
          </a:xfrm>
        </p:spPr>
        <p:txBody>
          <a:bodyPr>
            <a:normAutofit/>
          </a:bodyPr>
          <a:lstStyle/>
          <a:p>
            <a:endParaRPr lang="fa-IR" sz="2800" dirty="0" smtClean="0">
              <a:cs typeface="B Mitra" panose="00000400000000000000" pitchFamily="2" charset="-78"/>
            </a:endParaRPr>
          </a:p>
          <a:p>
            <a:r>
              <a:rPr lang="fa-IR" sz="2800" dirty="0" smtClean="0">
                <a:cs typeface="B Mitra" panose="00000400000000000000" pitchFamily="2" charset="-78"/>
              </a:rPr>
              <a:t>افت </a:t>
            </a:r>
            <a:r>
              <a:rPr lang="fa-IR" sz="2800" dirty="0">
                <a:cs typeface="B Mitra" panose="00000400000000000000" pitchFamily="2" charset="-78"/>
              </a:rPr>
              <a:t>فشار خون(30- 20% دیالیزها )، </a:t>
            </a:r>
            <a:endParaRPr lang="fa-IR" sz="2800" dirty="0" smtClean="0">
              <a:cs typeface="B Mitra" panose="00000400000000000000" pitchFamily="2" charset="-78"/>
            </a:endParaRPr>
          </a:p>
          <a:p>
            <a:r>
              <a:rPr lang="fa-IR" sz="2800" dirty="0">
                <a:cs typeface="B Mitra" panose="00000400000000000000" pitchFamily="2" charset="-78"/>
              </a:rPr>
              <a:t>کرامپ عضلانی (20- 5%)، </a:t>
            </a:r>
            <a:endParaRPr lang="fa-IR" sz="2800" dirty="0" smtClean="0">
              <a:cs typeface="B Mitra" panose="00000400000000000000" pitchFamily="2" charset="-78"/>
            </a:endParaRPr>
          </a:p>
          <a:p>
            <a:r>
              <a:rPr lang="fa-IR" sz="2800" dirty="0">
                <a:cs typeface="B Mitra" panose="00000400000000000000" pitchFamily="2" charset="-78"/>
              </a:rPr>
              <a:t>تهوع و استراغ(15- 5%)، </a:t>
            </a:r>
            <a:endParaRPr lang="fa-IR" sz="2800" dirty="0" smtClean="0">
              <a:cs typeface="B Mitra" panose="00000400000000000000" pitchFamily="2" charset="-78"/>
            </a:endParaRPr>
          </a:p>
          <a:p>
            <a:r>
              <a:rPr lang="fa-IR" sz="2800" dirty="0">
                <a:cs typeface="B Mitra" panose="00000400000000000000" pitchFamily="2" charset="-78"/>
              </a:rPr>
              <a:t>سردرد(5%)، </a:t>
            </a:r>
            <a:endParaRPr lang="fa-IR" sz="2800" dirty="0" smtClean="0">
              <a:cs typeface="B Mitra" panose="00000400000000000000" pitchFamily="2" charset="-78"/>
            </a:endParaRPr>
          </a:p>
          <a:p>
            <a:r>
              <a:rPr lang="fa-IR" sz="2800" dirty="0">
                <a:cs typeface="B Mitra" panose="00000400000000000000" pitchFamily="2" charset="-78"/>
              </a:rPr>
              <a:t>درد پشت(5- 2%)، </a:t>
            </a:r>
          </a:p>
          <a:p>
            <a:r>
              <a:rPr lang="fa-IR" sz="2800" dirty="0" smtClean="0">
                <a:cs typeface="B Mitra" panose="00000400000000000000" pitchFamily="2" charset="-78"/>
              </a:rPr>
              <a:t>خارش(5</a:t>
            </a:r>
            <a:r>
              <a:rPr lang="fa-IR" sz="2800" dirty="0">
                <a:cs typeface="B Mitra" panose="00000400000000000000" pitchFamily="2" charset="-78"/>
              </a:rPr>
              <a:t>%)، </a:t>
            </a:r>
            <a:endParaRPr lang="fa-IR" sz="2800" dirty="0" smtClean="0">
              <a:cs typeface="B Mitra" panose="00000400000000000000" pitchFamily="2" charset="-78"/>
            </a:endParaRPr>
          </a:p>
          <a:p>
            <a:r>
              <a:rPr lang="fa-IR" sz="2800" dirty="0" smtClean="0">
                <a:cs typeface="B Mitra" panose="00000400000000000000" pitchFamily="2" charset="-78"/>
              </a:rPr>
              <a:t>تب </a:t>
            </a:r>
            <a:r>
              <a:rPr lang="fa-IR" sz="2800" dirty="0">
                <a:cs typeface="B Mitra" panose="00000400000000000000" pitchFamily="2" charset="-78"/>
              </a:rPr>
              <a:t>ولرز(کمتر از 1 % </a:t>
            </a:r>
            <a:r>
              <a:rPr lang="fa-IR" sz="2800" dirty="0" smtClean="0">
                <a:cs typeface="B Mitra" panose="00000400000000000000" pitchFamily="2" charset="-78"/>
              </a:rPr>
              <a:t>)،</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2"/>
          <a:stretch>
            <a:fillRect/>
          </a:stretch>
        </p:blipFill>
        <p:spPr>
          <a:xfrm>
            <a:off x="2207622" y="3631474"/>
            <a:ext cx="5512526" cy="2929074"/>
          </a:xfrm>
          <a:prstGeom prst="rect">
            <a:avLst/>
          </a:prstGeom>
        </p:spPr>
      </p:pic>
    </p:spTree>
    <p:extLst>
      <p:ext uri="{BB962C8B-B14F-4D97-AF65-F5344CB8AC3E}">
        <p14:creationId xmlns:p14="http://schemas.microsoft.com/office/powerpoint/2010/main" val="21642438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b="1" dirty="0" smtClean="0">
                <a:cs typeface="B Mitra" panose="00000400000000000000" pitchFamily="2" charset="-78"/>
              </a:rPr>
              <a:t>افت فشار خون</a:t>
            </a:r>
            <a:endParaRPr lang="fa-IR" sz="3200" b="1" dirty="0">
              <a:cs typeface="B Mitra" panose="00000400000000000000" pitchFamily="2" charset="-78"/>
            </a:endParaRPr>
          </a:p>
        </p:txBody>
      </p:sp>
      <p:sp>
        <p:nvSpPr>
          <p:cNvPr id="3" name="Content Placeholder 2"/>
          <p:cNvSpPr>
            <a:spLocks noGrp="1"/>
          </p:cNvSpPr>
          <p:nvPr>
            <p:ph idx="1"/>
          </p:nvPr>
        </p:nvSpPr>
        <p:spPr>
          <a:xfrm>
            <a:off x="2589212" y="2259874"/>
            <a:ext cx="8915400" cy="4500433"/>
          </a:xfrm>
        </p:spPr>
        <p:txBody>
          <a:bodyPr/>
          <a:lstStyle/>
          <a:p>
            <a:r>
              <a:rPr lang="fa-IR" sz="2800" b="1" dirty="0" smtClean="0">
                <a:cs typeface="B Mitra" panose="00000400000000000000" pitchFamily="2" charset="-78"/>
              </a:rPr>
              <a:t>افت </a:t>
            </a:r>
            <a:r>
              <a:rPr lang="fa-IR" sz="2800" b="1" dirty="0">
                <a:cs typeface="B Mitra" panose="00000400000000000000" pitchFamily="2" charset="-78"/>
              </a:rPr>
              <a:t>فشار </a:t>
            </a:r>
            <a:r>
              <a:rPr lang="fa-IR" sz="2800" b="1" dirty="0" smtClean="0">
                <a:cs typeface="B Mitra" panose="00000400000000000000" pitchFamily="2" charset="-78"/>
              </a:rPr>
              <a:t>به </a:t>
            </a:r>
            <a:r>
              <a:rPr lang="fa-IR" sz="2800" b="1" dirty="0">
                <a:cs typeface="B Mitra" panose="00000400000000000000" pitchFamily="2" charset="-78"/>
              </a:rPr>
              <a:t>علت کاهش بی اندازه و یا شدید حجم </a:t>
            </a:r>
            <a:r>
              <a:rPr lang="fa-IR" sz="2800" b="1" dirty="0" smtClean="0">
                <a:cs typeface="B Mitra" panose="00000400000000000000" pitchFamily="2" charset="-78"/>
              </a:rPr>
              <a:t>خون</a:t>
            </a:r>
            <a:endParaRPr lang="en-US" sz="2800" dirty="0">
              <a:cs typeface="B Mitra" panose="00000400000000000000" pitchFamily="2" charset="-78"/>
            </a:endParaRPr>
          </a:p>
          <a:p>
            <a:r>
              <a:rPr lang="fa-IR" sz="2800" b="1" dirty="0">
                <a:cs typeface="B Mitra" panose="00000400000000000000" pitchFamily="2" charset="-78"/>
              </a:rPr>
              <a:t>افت فشار مربوط به فقدان انقباض عروقی </a:t>
            </a:r>
            <a:endParaRPr lang="fa-IR" sz="2800" b="1" dirty="0" smtClean="0">
              <a:cs typeface="B Mitra" panose="00000400000000000000" pitchFamily="2" charset="-78"/>
            </a:endParaRPr>
          </a:p>
          <a:p>
            <a:r>
              <a:rPr lang="fa-IR" sz="2800" b="1" dirty="0" smtClean="0">
                <a:cs typeface="B Mitra" panose="00000400000000000000" pitchFamily="2" charset="-78"/>
              </a:rPr>
              <a:t>افت فشار مربوط </a:t>
            </a:r>
            <a:r>
              <a:rPr lang="fa-IR" sz="2800" b="1" dirty="0">
                <a:cs typeface="B Mitra" panose="00000400000000000000" pitchFamily="2" charset="-78"/>
              </a:rPr>
              <a:t>به عوامل </a:t>
            </a:r>
            <a:r>
              <a:rPr lang="fa-IR" sz="2800" b="1" dirty="0" smtClean="0">
                <a:cs typeface="B Mitra" panose="00000400000000000000" pitchFamily="2" charset="-78"/>
              </a:rPr>
              <a:t>قلبی</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5" name="Picture 4"/>
          <p:cNvPicPr>
            <a:picLocks noChangeAspect="1"/>
          </p:cNvPicPr>
          <p:nvPr/>
        </p:nvPicPr>
        <p:blipFill>
          <a:blip r:embed="rId2"/>
          <a:stretch>
            <a:fillRect/>
          </a:stretch>
        </p:blipFill>
        <p:spPr>
          <a:xfrm>
            <a:off x="2024744" y="3853542"/>
            <a:ext cx="5416533" cy="3004457"/>
          </a:xfrm>
          <a:prstGeom prst="rect">
            <a:avLst/>
          </a:prstGeom>
        </p:spPr>
      </p:pic>
    </p:spTree>
    <p:extLst>
      <p:ext uri="{BB962C8B-B14F-4D97-AF65-F5344CB8AC3E}">
        <p14:creationId xmlns:p14="http://schemas.microsoft.com/office/powerpoint/2010/main" val="6684160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34427"/>
          </a:xfrm>
        </p:spPr>
        <p:txBody>
          <a:bodyPr>
            <a:normAutofit/>
          </a:bodyPr>
          <a:lstStyle/>
          <a:p>
            <a:pPr algn="r"/>
            <a:r>
              <a:rPr lang="fa-IR" sz="2800" b="1" dirty="0">
                <a:cs typeface="B Mitra" panose="00000400000000000000" pitchFamily="2" charset="-78"/>
              </a:rPr>
              <a:t>دلایلی که باعث کاهش شدید حجم خون می شوند</a:t>
            </a:r>
            <a:r>
              <a:rPr lang="fa-IR" sz="2800" dirty="0">
                <a:cs typeface="B Mitra" panose="00000400000000000000" pitchFamily="2" charset="-78"/>
              </a:rPr>
              <a:t> </a:t>
            </a:r>
            <a:endParaRPr lang="fa-IR" sz="2800" dirty="0">
              <a:cs typeface="B Mitra" panose="00000400000000000000" pitchFamily="2" charset="-78"/>
            </a:endParaRPr>
          </a:p>
        </p:txBody>
      </p:sp>
      <p:sp>
        <p:nvSpPr>
          <p:cNvPr id="3" name="Content Placeholder 2"/>
          <p:cNvSpPr>
            <a:spLocks noGrp="1"/>
          </p:cNvSpPr>
          <p:nvPr>
            <p:ph idx="1"/>
          </p:nvPr>
        </p:nvSpPr>
        <p:spPr>
          <a:xfrm>
            <a:off x="2589212" y="1254034"/>
            <a:ext cx="8915400" cy="4657188"/>
          </a:xfrm>
        </p:spPr>
        <p:txBody>
          <a:bodyPr>
            <a:normAutofit/>
          </a:bodyPr>
          <a:lstStyle/>
          <a:p>
            <a:r>
              <a:rPr lang="fa-IR" sz="2800" dirty="0">
                <a:cs typeface="B Mitra" panose="00000400000000000000" pitchFamily="2" charset="-78"/>
              </a:rPr>
              <a:t>نوسانات در سرعت </a:t>
            </a:r>
            <a:r>
              <a:rPr lang="fa-IR" sz="2800" dirty="0" smtClean="0">
                <a:cs typeface="B Mitra" panose="00000400000000000000" pitchFamily="2" charset="-78"/>
              </a:rPr>
              <a:t>اولترافیلتراسیون</a:t>
            </a:r>
          </a:p>
          <a:p>
            <a:r>
              <a:rPr lang="fa-IR" sz="2800" dirty="0">
                <a:cs typeface="B Mitra" panose="00000400000000000000" pitchFamily="2" charset="-78"/>
              </a:rPr>
              <a:t>سرعت بالای اولترافیلتراسیون(جهت درمان اضافه وزن بین دوجلسه دیالیز</a:t>
            </a:r>
            <a:r>
              <a:rPr lang="fa-IR" sz="2800" dirty="0" smtClean="0">
                <a:cs typeface="B Mitra" panose="00000400000000000000" pitchFamily="2" charset="-78"/>
              </a:rPr>
              <a:t>) </a:t>
            </a:r>
          </a:p>
          <a:p>
            <a:r>
              <a:rPr lang="fa-IR" sz="2800" dirty="0">
                <a:cs typeface="B Mitra" panose="00000400000000000000" pitchFamily="2" charset="-78"/>
              </a:rPr>
              <a:t>وزن خشک هدف، خیلی پایین </a:t>
            </a:r>
            <a:r>
              <a:rPr lang="fa-IR" sz="2800" dirty="0" smtClean="0">
                <a:cs typeface="B Mitra" panose="00000400000000000000" pitchFamily="2" charset="-78"/>
              </a:rPr>
              <a:t>باشد</a:t>
            </a:r>
          </a:p>
          <a:p>
            <a:r>
              <a:rPr lang="fa-IR" sz="2800" dirty="0">
                <a:cs typeface="B Mitra" panose="00000400000000000000" pitchFamily="2" charset="-78"/>
              </a:rPr>
              <a:t>استفاده از محلول دیالیز با سطح سدیم پایین</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
        <p:nvSpPr>
          <p:cNvPr id="6" name="AutoShape 2" descr="همودياليز (دياليز وريدي) - جراح و متخصص کلیه و مجاری ادرار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7" name="Picture 6"/>
          <p:cNvPicPr>
            <a:picLocks noChangeAspect="1"/>
          </p:cNvPicPr>
          <p:nvPr/>
        </p:nvPicPr>
        <p:blipFill>
          <a:blip r:embed="rId2"/>
          <a:stretch>
            <a:fillRect/>
          </a:stretch>
        </p:blipFill>
        <p:spPr>
          <a:xfrm>
            <a:off x="2246811" y="3582628"/>
            <a:ext cx="5303519" cy="3000375"/>
          </a:xfrm>
          <a:prstGeom prst="rect">
            <a:avLst/>
          </a:prstGeom>
        </p:spPr>
      </p:pic>
    </p:spTree>
    <p:extLst>
      <p:ext uri="{BB962C8B-B14F-4D97-AF65-F5344CB8AC3E}">
        <p14:creationId xmlns:p14="http://schemas.microsoft.com/office/powerpoint/2010/main" val="10521003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b="1" dirty="0">
                <a:cs typeface="B Mitra" panose="00000400000000000000" pitchFamily="2" charset="-78"/>
              </a:rPr>
              <a:t>افت فشار مربوط به فقدان انقباض عروقی </a:t>
            </a:r>
            <a:endParaRPr lang="fa-IR" sz="2800" b="1" dirty="0">
              <a:cs typeface="B Mitra" panose="00000400000000000000" pitchFamily="2" charset="-78"/>
            </a:endParaRPr>
          </a:p>
        </p:txBody>
      </p:sp>
      <p:sp>
        <p:nvSpPr>
          <p:cNvPr id="3" name="Content Placeholder 2"/>
          <p:cNvSpPr>
            <a:spLocks noGrp="1"/>
          </p:cNvSpPr>
          <p:nvPr>
            <p:ph idx="1"/>
          </p:nvPr>
        </p:nvSpPr>
        <p:spPr>
          <a:xfrm>
            <a:off x="3054629" y="1371599"/>
            <a:ext cx="8915400" cy="5316583"/>
          </a:xfrm>
        </p:spPr>
        <p:txBody>
          <a:bodyPr>
            <a:normAutofit/>
          </a:bodyPr>
          <a:lstStyle/>
          <a:p>
            <a:endParaRPr lang="fa-IR" sz="3200" dirty="0" smtClean="0">
              <a:cs typeface="B Mitra" panose="00000400000000000000" pitchFamily="2" charset="-78"/>
            </a:endParaRPr>
          </a:p>
          <a:p>
            <a:r>
              <a:rPr lang="fa-IR" sz="2800" dirty="0">
                <a:cs typeface="B Mitra" panose="00000400000000000000" pitchFamily="2" charset="-78"/>
              </a:rPr>
              <a:t>محلول دیالیز حاوی </a:t>
            </a:r>
            <a:r>
              <a:rPr lang="fa-IR" sz="2800" dirty="0" smtClean="0">
                <a:cs typeface="B Mitra" panose="00000400000000000000" pitchFamily="2" charset="-78"/>
              </a:rPr>
              <a:t>استات</a:t>
            </a:r>
            <a:endParaRPr lang="fa-IR" sz="2800" dirty="0">
              <a:cs typeface="B Mitra" panose="00000400000000000000" pitchFamily="2" charset="-78"/>
            </a:endParaRPr>
          </a:p>
          <a:p>
            <a:r>
              <a:rPr lang="fa-IR" sz="2800" dirty="0">
                <a:cs typeface="B Mitra" panose="00000400000000000000" pitchFamily="2" charset="-78"/>
              </a:rPr>
              <a:t>محلول دیالیز خیلی </a:t>
            </a:r>
            <a:r>
              <a:rPr lang="fa-IR" sz="2800" dirty="0" smtClean="0">
                <a:cs typeface="B Mitra" panose="00000400000000000000" pitchFamily="2" charset="-78"/>
              </a:rPr>
              <a:t>گرم</a:t>
            </a:r>
          </a:p>
          <a:p>
            <a:r>
              <a:rPr lang="fa-IR" sz="2800" dirty="0">
                <a:cs typeface="B Mitra" panose="00000400000000000000" pitchFamily="2" charset="-78"/>
              </a:rPr>
              <a:t>خوردن </a:t>
            </a:r>
            <a:r>
              <a:rPr lang="fa-IR" sz="2800" dirty="0" smtClean="0">
                <a:cs typeface="B Mitra" panose="00000400000000000000" pitchFamily="2" charset="-78"/>
              </a:rPr>
              <a:t>غذا</a:t>
            </a:r>
          </a:p>
          <a:p>
            <a:r>
              <a:rPr lang="fa-IR" sz="2800" dirty="0">
                <a:cs typeface="B Mitra" panose="00000400000000000000" pitchFamily="2" charset="-78"/>
              </a:rPr>
              <a:t>ایسکمی بافتی(وابسته بر آدنوزین، تشدید شده با هماتوکریت </a:t>
            </a:r>
            <a:r>
              <a:rPr lang="fa-IR" sz="2800" dirty="0" smtClean="0">
                <a:cs typeface="B Mitra" panose="00000400000000000000" pitchFamily="2" charset="-78"/>
              </a:rPr>
              <a:t>پایین)</a:t>
            </a:r>
          </a:p>
          <a:p>
            <a:r>
              <a:rPr lang="fa-IR" sz="2800" dirty="0">
                <a:cs typeface="B Mitra" panose="00000400000000000000" pitchFamily="2" charset="-78"/>
              </a:rPr>
              <a:t>نوروپاتی اتونوم(مثل دیابت</a:t>
            </a:r>
            <a:r>
              <a:rPr lang="fa-IR" sz="2800" dirty="0" smtClean="0">
                <a:cs typeface="B Mitra" panose="00000400000000000000" pitchFamily="2" charset="-78"/>
              </a:rPr>
              <a:t>)</a:t>
            </a:r>
          </a:p>
          <a:p>
            <a:r>
              <a:rPr lang="fa-IR" sz="2800" dirty="0" smtClean="0">
                <a:cs typeface="B Mitra" panose="00000400000000000000" pitchFamily="2" charset="-78"/>
              </a:rPr>
              <a:t>داروهای </a:t>
            </a:r>
            <a:r>
              <a:rPr lang="fa-IR" sz="2800" dirty="0">
                <a:cs typeface="B Mitra" panose="00000400000000000000" pitchFamily="2" charset="-78"/>
              </a:rPr>
              <a:t>ضد افزایش فشار خون</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6" name="Picture 5"/>
          <p:cNvPicPr>
            <a:picLocks noChangeAspect="1"/>
          </p:cNvPicPr>
          <p:nvPr/>
        </p:nvPicPr>
        <p:blipFill>
          <a:blip r:embed="rId2"/>
          <a:stretch>
            <a:fillRect/>
          </a:stretch>
        </p:blipFill>
        <p:spPr>
          <a:xfrm>
            <a:off x="1781841" y="4118790"/>
            <a:ext cx="4258492" cy="2569392"/>
          </a:xfrm>
          <a:prstGeom prst="rect">
            <a:avLst/>
          </a:prstGeom>
        </p:spPr>
      </p:pic>
    </p:spTree>
    <p:extLst>
      <p:ext uri="{BB962C8B-B14F-4D97-AF65-F5344CB8AC3E}">
        <p14:creationId xmlns:p14="http://schemas.microsoft.com/office/powerpoint/2010/main" val="38803095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3" name="Picture 2"/>
          <p:cNvPicPr>
            <a:picLocks noChangeAspect="1"/>
          </p:cNvPicPr>
          <p:nvPr/>
        </p:nvPicPr>
        <p:blipFill>
          <a:blip r:embed="rId2"/>
          <a:stretch>
            <a:fillRect/>
          </a:stretch>
        </p:blipFill>
        <p:spPr>
          <a:xfrm>
            <a:off x="2272553" y="591670"/>
            <a:ext cx="9022975" cy="5889811"/>
          </a:xfrm>
          <a:prstGeom prst="rect">
            <a:avLst/>
          </a:prstGeom>
        </p:spPr>
      </p:pic>
    </p:spTree>
    <p:extLst>
      <p:ext uri="{BB962C8B-B14F-4D97-AF65-F5344CB8AC3E}">
        <p14:creationId xmlns:p14="http://schemas.microsoft.com/office/powerpoint/2010/main" val="30012018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b="1" dirty="0">
                <a:cs typeface="B Mitra" panose="00000400000000000000" pitchFamily="2" charset="-78"/>
              </a:rPr>
              <a:t>عوامل قلبی</a:t>
            </a:r>
            <a:endParaRPr lang="fa-IR" sz="3200" dirty="0">
              <a:cs typeface="B Mitra" panose="00000400000000000000" pitchFamily="2" charset="-78"/>
            </a:endParaRPr>
          </a:p>
        </p:txBody>
      </p:sp>
      <p:sp>
        <p:nvSpPr>
          <p:cNvPr id="3" name="Content Placeholder 2"/>
          <p:cNvSpPr>
            <a:spLocks noGrp="1"/>
          </p:cNvSpPr>
          <p:nvPr>
            <p:ph idx="1"/>
          </p:nvPr>
        </p:nvSpPr>
        <p:spPr>
          <a:xfrm>
            <a:off x="2589212" y="1280160"/>
            <a:ext cx="8915400" cy="4631062"/>
          </a:xfrm>
        </p:spPr>
        <p:txBody>
          <a:bodyPr>
            <a:normAutofit/>
          </a:bodyPr>
          <a:lstStyle/>
          <a:p>
            <a:endParaRPr lang="fa-IR" sz="2800" dirty="0" smtClean="0">
              <a:cs typeface="B Mitra" panose="00000400000000000000" pitchFamily="2" charset="-78"/>
            </a:endParaRPr>
          </a:p>
          <a:p>
            <a:r>
              <a:rPr lang="fa-IR" sz="2800" dirty="0">
                <a:cs typeface="B Mitra" panose="00000400000000000000" pitchFamily="2" charset="-78"/>
              </a:rPr>
              <a:t>اختلال عملکرد دیاستولی به علت هیپرتروفی بطن چپ، بیماری ایسکمیک قلب یا شرایط </a:t>
            </a:r>
            <a:r>
              <a:rPr lang="fa-IR" sz="2800" dirty="0" smtClean="0">
                <a:cs typeface="B Mitra" panose="00000400000000000000" pitchFamily="2" charset="-78"/>
              </a:rPr>
              <a:t>دیگر</a:t>
            </a:r>
          </a:p>
          <a:p>
            <a:r>
              <a:rPr lang="fa-IR" sz="2800" dirty="0">
                <a:cs typeface="B Mitra" panose="00000400000000000000" pitchFamily="2" charset="-78"/>
              </a:rPr>
              <a:t>عدم توانایی افزایش سرعت ضربان </a:t>
            </a:r>
            <a:r>
              <a:rPr lang="fa-IR" sz="2800" dirty="0" smtClean="0">
                <a:cs typeface="B Mitra" panose="00000400000000000000" pitchFamily="2" charset="-78"/>
              </a:rPr>
              <a:t>قلبی</a:t>
            </a:r>
          </a:p>
          <a:p>
            <a:r>
              <a:rPr lang="fa-IR" sz="2800" dirty="0">
                <a:cs typeface="B Mitra" panose="00000400000000000000" pitchFamily="2" charset="-78"/>
              </a:rPr>
              <a:t>ناتوانی در افزایش برون ده قلبی به دلایل </a:t>
            </a:r>
            <a:r>
              <a:rPr lang="fa-IR" sz="2800" dirty="0" smtClean="0">
                <a:cs typeface="B Mitra" panose="00000400000000000000" pitchFamily="2" charset="-78"/>
              </a:rPr>
              <a:t>دیگر(</a:t>
            </a:r>
            <a:r>
              <a:rPr lang="fa-IR" sz="2800" dirty="0">
                <a:cs typeface="B Mitra" panose="00000400000000000000" pitchFamily="2" charset="-78"/>
              </a:rPr>
              <a:t>انقباض ضعیف قلب به علل سن، هیپرتانسیون، آترواسکلروز، کلسیفیکاسیون میوکارد، بیماری دریچه ای و </a:t>
            </a:r>
            <a:r>
              <a:rPr lang="fa-IR" sz="2800" dirty="0" smtClean="0">
                <a:cs typeface="B Mitra" panose="00000400000000000000" pitchFamily="2" charset="-78"/>
              </a:rPr>
              <a:t>...)</a:t>
            </a:r>
            <a:endParaRPr lang="fa-IR" sz="2800" dirty="0">
              <a:cs typeface="B Mitra"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p:cNvPicPr>
            <a:picLocks noChangeAspect="1"/>
          </p:cNvPicPr>
          <p:nvPr/>
        </p:nvPicPr>
        <p:blipFill>
          <a:blip r:embed="rId2"/>
          <a:stretch>
            <a:fillRect/>
          </a:stretch>
        </p:blipFill>
        <p:spPr>
          <a:xfrm>
            <a:off x="2233750" y="4480560"/>
            <a:ext cx="4572000" cy="2377439"/>
          </a:xfrm>
          <a:prstGeom prst="rect">
            <a:avLst/>
          </a:prstGeom>
        </p:spPr>
      </p:pic>
    </p:spTree>
    <p:extLst>
      <p:ext uri="{BB962C8B-B14F-4D97-AF65-F5344CB8AC3E}">
        <p14:creationId xmlns:p14="http://schemas.microsoft.com/office/powerpoint/2010/main" val="2251143704"/>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2878</TotalTime>
  <Words>955</Words>
  <Application>Microsoft Office PowerPoint</Application>
  <PresentationFormat>Widescreen</PresentationFormat>
  <Paragraphs>111</Paragraphs>
  <Slides>24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B Mitra</vt:lpstr>
      <vt:lpstr>Calibri</vt:lpstr>
      <vt:lpstr>Century Gothic</vt:lpstr>
      <vt:lpstr>Tahoma</vt:lpstr>
      <vt:lpstr>Times New Roman</vt:lpstr>
      <vt:lpstr>Wingdings</vt:lpstr>
      <vt:lpstr>Wingdings 3</vt:lpstr>
      <vt:lpstr>Wisp</vt:lpstr>
      <vt:lpstr>عوارض حاد دیالیز و مراقبت های پرستاری</vt:lpstr>
      <vt:lpstr> مطالب بیان شده در این مبحث:</vt:lpstr>
      <vt:lpstr>PowerPoint Presentation</vt:lpstr>
      <vt:lpstr>عوارض حین دیالیز</vt:lpstr>
      <vt:lpstr>افت فشار خون</vt:lpstr>
      <vt:lpstr>دلایلی که باعث کاهش شدید حجم خون می شوند </vt:lpstr>
      <vt:lpstr>افت فشار مربوط به فقدان انقباض عروقی </vt:lpstr>
      <vt:lpstr>PowerPoint Presentation</vt:lpstr>
      <vt:lpstr>عوامل قلبی</vt:lpstr>
      <vt:lpstr>کرامپ های عضلانی</vt:lpstr>
      <vt:lpstr>علل کرامپ حین دیالیز</vt:lpstr>
      <vt:lpstr>پیشگیری از کرامپ </vt:lpstr>
      <vt:lpstr>درد سینه و درد پشت</vt:lpstr>
      <vt:lpstr>آمبولی هوا</vt:lpstr>
      <vt:lpstr>بیمار نشسته: هوای تزریق شده به قلب وارد سیستم وریدی مغز می شود که ایجاد انسداد در بازگشت وریدی از مغز کرده و باعث کاهش سطح هوشیاری، تشنج و حتی مرگ می شود. بیمار خوابیده: هوا وارد قلب شده در بطن راست، کف(Foam) ایجاد می کند که به سوی ریه می رود. در این زمان می توان انتظار تنگی نفس، سرفه و احساس فشار در قفسه سینه را داشت. علاوه بر این عبور هوا از بستر کاپیلری ریه و ورود به بطن چپ می تواند منجر به آمبولی هوا در شریان های مغز و قلب و اختلالات عملکردی نورولوژیک و قلبی حاد شود. </vt:lpstr>
      <vt:lpstr>آمبولی هوا....</vt:lpstr>
      <vt:lpstr>سندرم عدم تعادل</vt:lpstr>
      <vt:lpstr>پیشگیری از سندرم عدم تعادل</vt:lpstr>
      <vt:lpstr>واکنش های مربوط به صافی</vt:lpstr>
      <vt:lpstr>درمان</vt:lpstr>
      <vt:lpstr>ورزش حین دیالیز؟؟؟؟؟؟ </vt:lpstr>
      <vt:lpstr>PowerPoint Presentation</vt:lpstr>
      <vt:lpstr>PowerPoint Presentation</vt:lpstr>
      <vt:lpstr>خیالتون راحت..... تمام شد.....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160</cp:revision>
  <dcterms:created xsi:type="dcterms:W3CDTF">2019-03-30T05:31:58Z</dcterms:created>
  <dcterms:modified xsi:type="dcterms:W3CDTF">2020-06-30T16:06:16Z</dcterms:modified>
</cp:coreProperties>
</file>