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slideLayouts/slideLayout22.xml" ContentType="application/vnd.openxmlformats-officedocument.presentationml.slideLayout+xml"/>
  <Override PartName="/ppt/theme/theme8.xml" ContentType="application/vnd.openxmlformats-officedocument.theme+xml"/>
  <Override PartName="/ppt/slideLayouts/slideLayout23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88" r:id="rId4"/>
    <p:sldMasterId id="2147483694" r:id="rId5"/>
    <p:sldMasterId id="2147483696" r:id="rId6"/>
    <p:sldMasterId id="2147483698" r:id="rId7"/>
    <p:sldMasterId id="2147483700" r:id="rId8"/>
    <p:sldMasterId id="2147483704" r:id="rId9"/>
  </p:sldMasterIdLst>
  <p:notesMasterIdLst>
    <p:notesMasterId r:id="rId42"/>
  </p:notesMasterIdLst>
  <p:sldIdLst>
    <p:sldId id="276" r:id="rId10"/>
    <p:sldId id="301" r:id="rId11"/>
    <p:sldId id="259" r:id="rId12"/>
    <p:sldId id="394" r:id="rId13"/>
    <p:sldId id="414" r:id="rId14"/>
    <p:sldId id="396" r:id="rId15"/>
    <p:sldId id="397" r:id="rId16"/>
    <p:sldId id="398" r:id="rId17"/>
    <p:sldId id="399" r:id="rId18"/>
    <p:sldId id="400" r:id="rId19"/>
    <p:sldId id="401" r:id="rId20"/>
    <p:sldId id="502" r:id="rId21"/>
    <p:sldId id="415" r:id="rId22"/>
    <p:sldId id="404" r:id="rId23"/>
    <p:sldId id="405" r:id="rId24"/>
    <p:sldId id="406" r:id="rId25"/>
    <p:sldId id="407" r:id="rId26"/>
    <p:sldId id="408" r:id="rId27"/>
    <p:sldId id="409" r:id="rId28"/>
    <p:sldId id="503" r:id="rId29"/>
    <p:sldId id="504" r:id="rId30"/>
    <p:sldId id="493" r:id="rId31"/>
    <p:sldId id="506" r:id="rId32"/>
    <p:sldId id="499" r:id="rId33"/>
    <p:sldId id="494" r:id="rId34"/>
    <p:sldId id="508" r:id="rId35"/>
    <p:sldId id="509" r:id="rId36"/>
    <p:sldId id="495" r:id="rId37"/>
    <p:sldId id="496" r:id="rId38"/>
    <p:sldId id="497" r:id="rId39"/>
    <p:sldId id="501" r:id="rId40"/>
    <p:sldId id="274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91006" autoAdjust="0"/>
  </p:normalViewPr>
  <p:slideViewPr>
    <p:cSldViewPr>
      <p:cViewPr varScale="1">
        <p:scale>
          <a:sx n="68" d="100"/>
          <a:sy n="68" d="100"/>
        </p:scale>
        <p:origin x="137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F90CA-A4B2-4746-9837-64BD8E9A0DEF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C752B-0A83-4009-9AD8-0534EB203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806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C752B-0A83-4009-9AD8-0534EB20308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50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27466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Shape 7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6" name="Shape 7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93926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0" name="Shape 44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57244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C752B-0A83-4009-9AD8-0534EB2030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8470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C752B-0A83-4009-9AD8-0534EB2030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5412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C752B-0A83-4009-9AD8-0534EB2030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2446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B2518-49DB-488A-BCE8-D32F6EBF1085}" type="slidenum">
              <a:rPr lang="fa-IR" smtClean="0">
                <a:solidFill>
                  <a:prstClr val="black"/>
                </a:solidFill>
              </a:rPr>
              <a:pPr/>
              <a:t>32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754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06211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6" name="Shape 3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7051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4" name="Shape 42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0542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Shape 4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0" name="Shape 4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7669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76780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9244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748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52" name="Shape 45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1129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C5893-1C13-4998-BF63-6FDBB61E4F6C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95518-5F0D-4BA5-AC36-E3F08F81C9BC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D7-BA30-4975-A9A9-7B616B74F6FB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D8E8-8D5B-4F0F-8B6D-04F845077A0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168E-CC9A-4059-9DF7-D350D678B3D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010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7AD44-0F17-4BBF-9676-95C34F44B452}" type="datetime8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 ژوئن 20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>
                    <a:tint val="75000"/>
                  </a:prstClr>
                </a:solidFill>
              </a:rPr>
              <a:t>دهقان- دانشجوی دکترای پرستاری</a:t>
            </a: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15A0-59F6-4185-BAE2-0074560CEE0F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618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asic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0" y="175500"/>
            <a:ext cx="9144000" cy="75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1pPr>
            <a:lvl2pPr lvl="1" algn="ctr" rt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2pPr>
            <a:lvl3pPr lvl="2" algn="ctr" rt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3pPr>
            <a:lvl4pPr lvl="3" algn="ctr" rt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4pPr>
            <a:lvl5pPr lvl="4" algn="ctr" rt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5pPr>
            <a:lvl6pPr lvl="5" algn="ctr" rt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6pPr>
            <a:lvl7pPr lvl="6" algn="ctr" rt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7pPr>
            <a:lvl8pPr lvl="7" algn="ctr" rt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8pPr>
            <a:lvl9pPr lvl="8" algn="ctr" rt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ubTitle" idx="1"/>
          </p:nvPr>
        </p:nvSpPr>
        <p:spPr>
          <a:xfrm>
            <a:off x="27985" y="955503"/>
            <a:ext cx="9078600" cy="410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1pPr>
            <a:lvl2pPr lvl="1" algn="ctr" rt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2pPr>
            <a:lvl3pPr lvl="2" algn="ctr" rt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3pPr>
            <a:lvl4pPr lvl="3" algn="ctr" rt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4pPr>
            <a:lvl5pPr lvl="4" algn="ctr" rt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5pPr>
            <a:lvl6pPr lvl="5" algn="ctr" rt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6pPr>
            <a:lvl7pPr lvl="6" algn="ctr" rt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7pPr>
            <a:lvl8pPr lvl="7" algn="ctr" rt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8pPr>
            <a:lvl9pPr lvl="8" algn="ctr" rt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71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genda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23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Images and Contents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pic" idx="2"/>
          </p:nvPr>
        </p:nvSpPr>
        <p:spPr>
          <a:xfrm>
            <a:off x="683568" y="570063"/>
            <a:ext cx="3528311" cy="5717875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2445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asic Layou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2042350" y="238867"/>
            <a:ext cx="7022700" cy="75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1pPr>
            <a:lvl2pPr lvl="1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2pPr>
            <a:lvl3pPr lvl="2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3pPr>
            <a:lvl4pPr lvl="3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4pPr>
            <a:lvl5pPr lvl="4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5pPr>
            <a:lvl6pPr lvl="5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6pPr>
            <a:lvl7pPr lvl="6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7pPr>
            <a:lvl8pPr lvl="7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8pPr>
            <a:lvl9pPr lvl="8">
              <a:spcBef>
                <a:spcPts val="0"/>
              </a:spcBef>
              <a:buNone/>
              <a:defRPr sz="3600">
                <a:solidFill>
                  <a:srgbClr val="984807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2063843" y="1031933"/>
            <a:ext cx="6972600" cy="410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rgbClr val="984807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3171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Images and Contents Layou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0" y="-1"/>
            <a:ext cx="2988000" cy="6858001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3078000" y="4677139"/>
            <a:ext cx="2988000" cy="2180861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6156000" y="4677139"/>
            <a:ext cx="2988000" cy="2180861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78000" y="2389067"/>
            <a:ext cx="2988000" cy="2180861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6156000" y="2389067"/>
            <a:ext cx="2988000" cy="2180861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26370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2042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C548F-C933-4011-9381-232B851DC9EC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0599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36138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4791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06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E0A58-8A4F-4742-944F-34E8E3155422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7F28-F654-4FBD-9405-D25FD30D3649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26419-FFE7-482D-8B3D-5BFBE2E92B27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CC1E-E381-4AD2-B466-9C94A81B5AD0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118F-4BB3-48F4-A131-52D450A19F13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BE35D-17FA-4A37-B5E8-A040F4DD36BB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54FC8-1226-466E-B5FB-384049E857D4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9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0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2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F58A0-84C6-4332-AEF1-8753B76AD673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9C051-AE59-427E-866A-42C49092A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FC629E6C-4AF6-41D8-B9C1-17270CB25DE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rtl="1"/>
              <a:t>6/9/2020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A3BE168E-CC9A-4059-9DF7-D350D678B3D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4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669B6CFD-7B31-48F1-9BBC-F942BD97C425}" type="datetime8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09 ژوئن 20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r>
              <a:rPr lang="fa-IR" smtClean="0">
                <a:solidFill>
                  <a:prstClr val="black">
                    <a:tint val="75000"/>
                  </a:prstClr>
                </a:solidFill>
              </a:rPr>
              <a:t>دهقان- دانشجوی دکترای پرستاری</a:t>
            </a: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38B315A0-59F6-4185-BAE2-0074560CEE0F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52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7614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484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044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260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11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104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" t="90313" r="89802"/>
          <a:stretch/>
        </p:blipFill>
        <p:spPr>
          <a:xfrm>
            <a:off x="8316416" y="6189421"/>
            <a:ext cx="725714" cy="651299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>
                    <a:tint val="75000"/>
                  </a:prstClr>
                </a:solidFill>
              </a:rPr>
              <a:t>دهقان- دانشجوی دکترای پرستاری</a:t>
            </a: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15A0-59F6-4185-BAE2-0074560CEE0F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76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Milliequivalents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9712" y="3501008"/>
            <a:ext cx="6972600" cy="30810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Milliequivalents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per liter (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mEq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/L) or milligrams per 100 milliliters (mg/100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mL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Milliequivalent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= the chemical combining power of the ion, or the capacity of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cations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to combine with anions to form molecules.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Milligram = the weight of the ion.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mEq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of any anion equals 1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mEq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of any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cation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in terms of their capacity to combine into molecules. For example, sodium and chloride combine equally, so 1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mEq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of Na+ equals 1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mEq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−; however, a molecule of sodium is not equal in weight to a molecule of chloride.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2" name="Shape 482"/>
          <p:cNvGraphicFramePr/>
          <p:nvPr/>
        </p:nvGraphicFramePr>
        <p:xfrm>
          <a:off x="755577" y="2806931"/>
          <a:ext cx="4080675" cy="263359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3602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02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02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975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Arial"/>
                        <a:buNone/>
                      </a:pPr>
                      <a:r>
                        <a:rPr lang="en" sz="2000" b="1" u="none" strike="noStrike" cap="none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Arial"/>
                          <a:cs typeface="Times New Roman" pitchFamily="18" charset="0"/>
                          <a:sym typeface="Arial"/>
                        </a:rPr>
                        <a:t>Intravascular Fluid</a:t>
                      </a:r>
                      <a:endParaRPr lang="en" sz="1800" u="none" strike="noStrike" cap="none" dirty="0">
                        <a:solidFill>
                          <a:schemeClr val="lt1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Sodium</a:t>
                      </a:r>
                      <a:endParaRPr lang="en" sz="18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Chloride</a:t>
                      </a:r>
                      <a:endParaRPr lang="en" sz="18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Bicarbonate</a:t>
                      </a:r>
                      <a:endParaRPr lang="en" sz="18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" sz="1100" u="none" strike="noStrike" cap="none" dirty="0" smtClean="0">
                          <a:solidFill>
                            <a:srgbClr val="984807"/>
                          </a:solidFill>
                          <a:latin typeface="Times New Roman" pitchFamily="18" charset="0"/>
                          <a:ea typeface="Arial"/>
                          <a:cs typeface="Times New Roman" pitchFamily="18" charset="0"/>
                          <a:sym typeface="Arial"/>
                        </a:rPr>
                        <a:t> </a:t>
                      </a:r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Potassium</a:t>
                      </a:r>
                      <a:endParaRPr lang="en" sz="11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Calcium</a:t>
                      </a:r>
                      <a:endParaRPr lang="en" sz="11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Magnesium</a:t>
                      </a:r>
                      <a:endParaRPr lang="en" sz="11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0000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" sz="2000" b="1" u="none" strike="noStrike" cap="none" dirty="0" smtClean="0">
                          <a:solidFill>
                            <a:srgbClr val="984807"/>
                          </a:solidFill>
                          <a:latin typeface="Times New Roman" pitchFamily="18" charset="0"/>
                          <a:ea typeface="Arial"/>
                          <a:cs typeface="Times New Roman" pitchFamily="18" charset="0"/>
                          <a:sym typeface="Arial"/>
                        </a:rPr>
                        <a:t>Interstitial Fluid</a:t>
                      </a:r>
                      <a:endParaRPr lang="en" sz="2000" b="1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Sodium</a:t>
                      </a:r>
                      <a:endParaRPr lang="en" sz="18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Chloride</a:t>
                      </a:r>
                      <a:endParaRPr lang="en" sz="18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Bicarbonate</a:t>
                      </a:r>
                      <a:endParaRPr lang="en" sz="18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9803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" sz="1100" u="none" strike="noStrike" cap="none" dirty="0" smtClean="0">
                          <a:solidFill>
                            <a:srgbClr val="984807"/>
                          </a:solidFill>
                          <a:latin typeface="Times New Roman" pitchFamily="18" charset="0"/>
                          <a:ea typeface="Arial"/>
                          <a:cs typeface="Times New Roman" pitchFamily="18" charset="0"/>
                          <a:sym typeface="Arial"/>
                        </a:rPr>
                        <a:t> </a:t>
                      </a:r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Potassium</a:t>
                      </a:r>
                      <a:endParaRPr lang="en" sz="11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Calcium</a:t>
                      </a:r>
                      <a:endParaRPr lang="en" sz="11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84807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Magnesium</a:t>
                      </a:r>
                      <a:endParaRPr lang="en" sz="1100" u="none" strike="noStrike" cap="none" dirty="0">
                        <a:solidFill>
                          <a:srgbClr val="984807"/>
                        </a:solidFill>
                        <a:latin typeface="Times New Roman" pitchFamily="18" charset="0"/>
                        <a:ea typeface="Arial"/>
                        <a:cs typeface="Times New Roman" pitchFamily="18" charset="0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4807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83" name="Shape 483"/>
          <p:cNvSpPr/>
          <p:nvPr/>
        </p:nvSpPr>
        <p:spPr>
          <a:xfrm>
            <a:off x="755576" y="2060848"/>
            <a:ext cx="4104456" cy="698376"/>
          </a:xfrm>
          <a:prstGeom prst="triangle">
            <a:avLst>
              <a:gd name="adj" fmla="val 49419"/>
            </a:avLst>
          </a:prstGeom>
          <a:solidFill>
            <a:schemeClr val="lt1"/>
          </a:solidFill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4" name="Shape 484"/>
          <p:cNvSpPr txBox="1"/>
          <p:nvPr/>
        </p:nvSpPr>
        <p:spPr>
          <a:xfrm>
            <a:off x="1619672" y="2276873"/>
            <a:ext cx="2371794" cy="307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buSzPct val="25000"/>
            </a:pPr>
            <a:r>
              <a:rPr lang="en" sz="2400" b="1" kern="0" cap="all" dirty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ECF</a:t>
            </a:r>
          </a:p>
        </p:txBody>
      </p:sp>
      <p:sp>
        <p:nvSpPr>
          <p:cNvPr id="485" name="Shape 485"/>
          <p:cNvSpPr txBox="1"/>
          <p:nvPr/>
        </p:nvSpPr>
        <p:spPr>
          <a:xfrm>
            <a:off x="5432424" y="2744607"/>
            <a:ext cx="3172025" cy="267765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endParaRPr lang="en" sz="1200" kern="0" dirty="0">
              <a:solidFill>
                <a:srgbClr val="984807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9" name="Shape 489"/>
          <p:cNvSpPr txBox="1">
            <a:spLocks noGrp="1"/>
          </p:cNvSpPr>
          <p:nvPr>
            <p:ph type="title"/>
          </p:nvPr>
        </p:nvSpPr>
        <p:spPr>
          <a:xfrm>
            <a:off x="0" y="1196752"/>
            <a:ext cx="9144000" cy="5661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>
              <a:buClr>
                <a:srgbClr val="974806"/>
              </a:buClr>
              <a:buSzPct val="25000"/>
            </a:pPr>
            <a:r>
              <a:rPr lang="en-US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Electrolytes Composition Of ECF</a:t>
            </a:r>
            <a:endParaRPr lang="en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9" name="Picture 18" descr="Pictur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1" y="2636912"/>
            <a:ext cx="3357481" cy="2027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640" y="1"/>
            <a:ext cx="9256225" cy="68710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09800" y="-762000"/>
            <a:ext cx="4648200" cy="8153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3810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Chemical composition of intracellular and extracellular fluids</a:t>
            </a:r>
          </a:p>
        </p:txBody>
      </p:sp>
    </p:spTree>
    <p:extLst>
      <p:ext uri="{BB962C8B-B14F-4D97-AF65-F5344CB8AC3E}">
        <p14:creationId xmlns:p14="http://schemas.microsoft.com/office/powerpoint/2010/main" val="75628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0"/>
            <a:ext cx="5791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Movement of Body Fluids</a:t>
            </a:r>
            <a:br>
              <a:rPr lang="en-US" sz="4000" b="1" dirty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 Electrolytes</a:t>
            </a:r>
          </a:p>
        </p:txBody>
      </p:sp>
    </p:spTree>
    <p:extLst>
      <p:ext uri="{BB962C8B-B14F-4D97-AF65-F5344CB8AC3E}">
        <p14:creationId xmlns:p14="http://schemas.microsoft.com/office/powerpoint/2010/main" val="2891215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/>
        </p:nvSpPr>
        <p:spPr>
          <a:xfrm>
            <a:off x="1999129" y="762000"/>
            <a:ext cx="5011271" cy="77653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Clr>
                <a:srgbClr val="984807"/>
              </a:buClr>
              <a:buSzPct val="25000"/>
              <a:buFont typeface="Arial"/>
              <a:buNone/>
            </a:pPr>
            <a:r>
              <a:rPr lang="en" sz="4400" kern="0" dirty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Introduction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x="1981200" y="1752600"/>
            <a:ext cx="701040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1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The body fluid compartments are separated from one another by</a:t>
            </a:r>
            <a:r>
              <a:rPr lang="fa-IR" sz="1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en-US" sz="1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cell membranes and the capillary membrane.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1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Although these membranes are completely permeable to water, they are considered to be selectively permeable to solutes, because substances other than water move across them with varying degrees of ease.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1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Small particles such as ions, oxygen, and carbon dioxide move easily across these membranes, but larger molecules such as glucose and proteins have more difficulty moving between fluid compartments.</a:t>
            </a:r>
            <a:endParaRPr lang="en" sz="1900" b="1" kern="0" dirty="0">
              <a:solidFill>
                <a:srgbClr val="984807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r="-1000" b="-1000"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/>
        </p:nvSpPr>
        <p:spPr>
          <a:xfrm>
            <a:off x="2057400" y="152400"/>
            <a:ext cx="6781800" cy="548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000" b="1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Solutes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are substances dissolved in a liquid. For example, when sugar is added to coffee, the sugar is the solute.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Solutes may be </a:t>
            </a:r>
            <a:r>
              <a:rPr lang="en-US" sz="2000" b="1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crystalloids 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(salts that dissolve readily into true solutions) or </a:t>
            </a:r>
            <a:r>
              <a:rPr lang="en-US" sz="2000" b="1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colloids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(substances such as large protein molecules that do not readily dissolve into true solutions).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A </a:t>
            </a:r>
            <a:r>
              <a:rPr lang="en-US" sz="2000" b="1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solvent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is the component of a solution that can dissolve a solute.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In the body, water is the solvent; the solutes</a:t>
            </a:r>
            <a:r>
              <a:rPr lang="en-US" sz="20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: electrolytes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, gases such as oxygen and carbon dioxide, glucose, urea, amino acids, and proteins.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r="-1000" b="-1000"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/>
        </p:nvSpPr>
        <p:spPr>
          <a:xfrm>
            <a:off x="2209800" y="609601"/>
            <a:ext cx="6394648" cy="104881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The concentration of solutes in body fluids is usually expressed as the </a:t>
            </a:r>
            <a:r>
              <a:rPr lang="en-US" sz="2000" b="1" kern="0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osmolality</a:t>
            </a:r>
            <a:r>
              <a:rPr lang="en-US" sz="2000" b="1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 (</a:t>
            </a:r>
            <a:r>
              <a:rPr lang="en-US" sz="2000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milliosmoles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per kilogram (</a:t>
            </a:r>
            <a:r>
              <a:rPr lang="en-US" sz="2000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mOsm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/kg)).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000" b="1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Sodium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is by far the greatest determinant of the </a:t>
            </a:r>
            <a:r>
              <a:rPr lang="en-US" sz="2000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osmolality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of plasma, or serum </a:t>
            </a:r>
            <a:r>
              <a:rPr lang="en-US" sz="2000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osmolality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, although </a:t>
            </a:r>
            <a:r>
              <a:rPr lang="en-US" sz="20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glucose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and</a:t>
            </a:r>
            <a:r>
              <a:rPr lang="en-US" sz="20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urea 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also contribute. 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000" b="1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Potassium, glucose, and urea 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are the primary determinants of </a:t>
            </a:r>
            <a:r>
              <a:rPr lang="en-US" sz="20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the osmolality 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of intracellular fluid.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hape 454"/>
          <p:cNvGrpSpPr/>
          <p:nvPr/>
        </p:nvGrpSpPr>
        <p:grpSpPr>
          <a:xfrm>
            <a:off x="3065020" y="2947157"/>
            <a:ext cx="2992276" cy="2587652"/>
            <a:chOff x="3065020" y="1453274"/>
            <a:chExt cx="2992276" cy="2587652"/>
          </a:xfrm>
        </p:grpSpPr>
        <p:grpSp>
          <p:nvGrpSpPr>
            <p:cNvPr id="3" name="Shape 455"/>
            <p:cNvGrpSpPr/>
            <p:nvPr/>
          </p:nvGrpSpPr>
          <p:grpSpPr>
            <a:xfrm>
              <a:off x="3857098" y="1453274"/>
              <a:ext cx="1368152" cy="1368152"/>
              <a:chOff x="3887924" y="1455228"/>
              <a:chExt cx="1368152" cy="1368152"/>
            </a:xfrm>
          </p:grpSpPr>
          <p:sp>
            <p:nvSpPr>
              <p:cNvPr id="456" name="Shape 456"/>
              <p:cNvSpPr/>
              <p:nvPr/>
            </p:nvSpPr>
            <p:spPr>
              <a:xfrm>
                <a:off x="3887924" y="1455228"/>
                <a:ext cx="1368152" cy="1368152"/>
              </a:xfrm>
              <a:prstGeom prst="blockArc">
                <a:avLst>
                  <a:gd name="adj1" fmla="val 7486663"/>
                  <a:gd name="adj2" fmla="val 3420276"/>
                  <a:gd name="adj3" fmla="val 15792"/>
                </a:avLst>
              </a:prstGeom>
              <a:solidFill>
                <a:srgbClr val="984807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algn="ctr"/>
                <a:endParaRPr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7" name="Shape 457"/>
              <p:cNvSpPr/>
              <p:nvPr/>
            </p:nvSpPr>
            <p:spPr>
              <a:xfrm>
                <a:off x="4175478" y="1742782"/>
                <a:ext cx="793043" cy="793043"/>
              </a:xfrm>
              <a:prstGeom prst="ellipse">
                <a:avLst/>
              </a:prstGeom>
              <a:solidFill>
                <a:srgbClr val="984807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algn="ctr"/>
                <a:endParaRPr kern="0">
                  <a:solidFill>
                    <a:srgbClr val="FFFFFF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" name="Shape 458"/>
            <p:cNvGrpSpPr/>
            <p:nvPr/>
          </p:nvGrpSpPr>
          <p:grpSpPr>
            <a:xfrm rot="6992705">
              <a:off x="4455542" y="2439173"/>
              <a:ext cx="1368152" cy="1368152"/>
              <a:chOff x="3887924" y="1455228"/>
              <a:chExt cx="1368152" cy="1368152"/>
            </a:xfrm>
          </p:grpSpPr>
          <p:sp>
            <p:nvSpPr>
              <p:cNvPr id="459" name="Shape 459"/>
              <p:cNvSpPr/>
              <p:nvPr/>
            </p:nvSpPr>
            <p:spPr>
              <a:xfrm>
                <a:off x="3887924" y="1455228"/>
                <a:ext cx="1368152" cy="1368152"/>
              </a:xfrm>
              <a:prstGeom prst="blockArc">
                <a:avLst>
                  <a:gd name="adj1" fmla="val 7486663"/>
                  <a:gd name="adj2" fmla="val 3420276"/>
                  <a:gd name="adj3" fmla="val 15792"/>
                </a:avLst>
              </a:prstGeom>
              <a:solidFill>
                <a:srgbClr val="984807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algn="ctr"/>
                <a:endParaRPr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0" name="Shape 460"/>
              <p:cNvSpPr/>
              <p:nvPr/>
            </p:nvSpPr>
            <p:spPr>
              <a:xfrm>
                <a:off x="4175478" y="1742782"/>
                <a:ext cx="793043" cy="793043"/>
              </a:xfrm>
              <a:prstGeom prst="ellipse">
                <a:avLst/>
              </a:prstGeom>
              <a:solidFill>
                <a:srgbClr val="984807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algn="ctr"/>
                <a:endParaRPr kern="0">
                  <a:solidFill>
                    <a:srgbClr val="FFFFFF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" name="Shape 461"/>
            <p:cNvGrpSpPr/>
            <p:nvPr/>
          </p:nvGrpSpPr>
          <p:grpSpPr>
            <a:xfrm rot="-6807295">
              <a:off x="3280778" y="2420453"/>
              <a:ext cx="1368152" cy="1368152"/>
              <a:chOff x="3887924" y="1455228"/>
              <a:chExt cx="1368152" cy="1368152"/>
            </a:xfrm>
          </p:grpSpPr>
          <p:sp>
            <p:nvSpPr>
              <p:cNvPr id="462" name="Shape 462"/>
              <p:cNvSpPr/>
              <p:nvPr/>
            </p:nvSpPr>
            <p:spPr>
              <a:xfrm>
                <a:off x="3887924" y="1455228"/>
                <a:ext cx="1368152" cy="1368152"/>
              </a:xfrm>
              <a:prstGeom prst="blockArc">
                <a:avLst>
                  <a:gd name="adj1" fmla="val 7430231"/>
                  <a:gd name="adj2" fmla="val 3346390"/>
                  <a:gd name="adj3" fmla="val 17763"/>
                </a:avLst>
              </a:prstGeom>
              <a:solidFill>
                <a:srgbClr val="984807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algn="ctr"/>
                <a:endParaRPr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" name="Shape 463"/>
              <p:cNvSpPr/>
              <p:nvPr/>
            </p:nvSpPr>
            <p:spPr>
              <a:xfrm>
                <a:off x="4175478" y="1742782"/>
                <a:ext cx="793043" cy="793043"/>
              </a:xfrm>
              <a:prstGeom prst="ellipse">
                <a:avLst/>
              </a:prstGeom>
              <a:solidFill>
                <a:srgbClr val="984807"/>
              </a:solidFill>
              <a:ln>
                <a:noFill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algn="ctr"/>
                <a:endParaRPr kern="0">
                  <a:solidFill>
                    <a:srgbClr val="FFFFFF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" name="Shape 464"/>
          <p:cNvGrpSpPr/>
          <p:nvPr/>
        </p:nvGrpSpPr>
        <p:grpSpPr>
          <a:xfrm>
            <a:off x="2771801" y="1988840"/>
            <a:ext cx="3672408" cy="936104"/>
            <a:chOff x="803640" y="3290089"/>
            <a:chExt cx="2063389" cy="936104"/>
          </a:xfrm>
        </p:grpSpPr>
        <p:sp>
          <p:nvSpPr>
            <p:cNvPr id="465" name="Shape 465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algn="ctr"/>
              <a:r>
                <a:rPr lang="en-US" sz="16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In relation to body fluids, an isotonic solution has the same </a:t>
              </a:r>
              <a:r>
                <a:rPr lang="en-US" sz="1600" kern="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osmolality</a:t>
              </a:r>
              <a:r>
                <a:rPr lang="en-US" sz="16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 as ECF</a:t>
              </a:r>
              <a:endParaRPr lang="en" sz="1600" kern="0" dirty="0">
                <a:solidFill>
                  <a:srgbClr val="984807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Shape 466"/>
            <p:cNvSpPr txBox="1"/>
            <p:nvPr/>
          </p:nvSpPr>
          <p:spPr>
            <a:xfrm>
              <a:off x="807372" y="3290089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buSzPct val="25000"/>
              </a:pPr>
              <a:r>
                <a:rPr lang="en-US" b="1" kern="0" dirty="0">
                  <a:ln w="11430"/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  <a:sym typeface="Arial"/>
                </a:rPr>
                <a:t>Isotonic</a:t>
              </a:r>
              <a:endParaRPr lang="en" b="1" kern="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endParaRPr>
            </a:p>
          </p:txBody>
        </p:sp>
      </p:grpSp>
      <p:grpSp>
        <p:nvGrpSpPr>
          <p:cNvPr id="7" name="Shape 467"/>
          <p:cNvGrpSpPr/>
          <p:nvPr/>
        </p:nvGrpSpPr>
        <p:grpSpPr>
          <a:xfrm>
            <a:off x="6084168" y="4005064"/>
            <a:ext cx="2664296" cy="1007374"/>
            <a:chOff x="803640" y="3218819"/>
            <a:chExt cx="2059657" cy="1007374"/>
          </a:xfrm>
        </p:grpSpPr>
        <p:sp>
          <p:nvSpPr>
            <p:cNvPr id="468" name="Shape 468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sz="16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Hypertonic solutions, such as 3% sodium chloride, have a higher </a:t>
              </a:r>
              <a:r>
                <a:rPr lang="en-US" sz="1600" kern="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osmolality</a:t>
              </a:r>
              <a:r>
                <a:rPr lang="en-US" sz="16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 than ECF.</a:t>
              </a:r>
              <a:endParaRPr lang="en" sz="1600" kern="0" dirty="0">
                <a:solidFill>
                  <a:srgbClr val="984807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Shape 469"/>
            <p:cNvSpPr txBox="1"/>
            <p:nvPr/>
          </p:nvSpPr>
          <p:spPr>
            <a:xfrm>
              <a:off x="803640" y="3218819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buSzPct val="25000"/>
              </a:pPr>
              <a:r>
                <a:rPr lang="en" b="1" kern="0" dirty="0">
                  <a:ln w="11430"/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  <a:sym typeface="Arial"/>
                </a:rPr>
                <a:t>Hypertonic</a:t>
              </a:r>
            </a:p>
          </p:txBody>
        </p:sp>
      </p:grpSp>
      <p:grpSp>
        <p:nvGrpSpPr>
          <p:cNvPr id="8" name="Shape 470"/>
          <p:cNvGrpSpPr/>
          <p:nvPr/>
        </p:nvGrpSpPr>
        <p:grpSpPr>
          <a:xfrm>
            <a:off x="0" y="4005064"/>
            <a:ext cx="3059832" cy="1007374"/>
            <a:chOff x="803640" y="3218819"/>
            <a:chExt cx="2059657" cy="1007374"/>
          </a:xfrm>
        </p:grpSpPr>
        <p:sp>
          <p:nvSpPr>
            <p:cNvPr id="471" name="Shape 471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algn="r">
                <a:buSzPct val="25000"/>
              </a:pPr>
              <a:r>
                <a:rPr lang="en-US" sz="16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Solutions such as 0.45% sodium chloride, have a lower </a:t>
              </a:r>
              <a:r>
                <a:rPr lang="en-US" sz="1600" kern="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osmolality</a:t>
              </a:r>
              <a:r>
                <a:rPr lang="en-US" sz="16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 than ECF.</a:t>
              </a:r>
              <a:endParaRPr lang="en" sz="1600" kern="0" dirty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  <a:sym typeface="Arial"/>
              </a:endParaRPr>
            </a:p>
          </p:txBody>
        </p:sp>
        <p:sp>
          <p:nvSpPr>
            <p:cNvPr id="472" name="Shape 472"/>
            <p:cNvSpPr txBox="1"/>
            <p:nvPr/>
          </p:nvSpPr>
          <p:spPr>
            <a:xfrm>
              <a:off x="803640" y="3218819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>
                <a:buSzPct val="25000"/>
              </a:pPr>
              <a:r>
                <a:rPr lang="en" b="1" kern="0" dirty="0">
                  <a:ln w="11430"/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  <a:sym typeface="Arial"/>
                </a:rPr>
                <a:t>Hypotonic</a:t>
              </a:r>
            </a:p>
          </p:txBody>
        </p:sp>
      </p:grpSp>
      <p:sp>
        <p:nvSpPr>
          <p:cNvPr id="473" name="Shape 473"/>
          <p:cNvSpPr/>
          <p:nvPr/>
        </p:nvSpPr>
        <p:spPr>
          <a:xfrm rot="-5400000">
            <a:off x="4371161" y="3464417"/>
            <a:ext cx="333413" cy="3336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780" y="88243"/>
                </a:moveTo>
                <a:cubicBezTo>
                  <a:pt x="21351" y="84944"/>
                  <a:pt x="14517" y="80365"/>
                  <a:pt x="8667" y="74602"/>
                </a:cubicBezTo>
                <a:cubicBezTo>
                  <a:pt x="11188" y="83720"/>
                  <a:pt x="16125" y="91832"/>
                  <a:pt x="22752" y="98217"/>
                </a:cubicBezTo>
                <a:cubicBezTo>
                  <a:pt x="25154" y="95082"/>
                  <a:pt x="27145" y="91727"/>
                  <a:pt x="28780" y="88243"/>
                </a:cubicBezTo>
                <a:close/>
                <a:moveTo>
                  <a:pt x="29516" y="32485"/>
                </a:moveTo>
                <a:cubicBezTo>
                  <a:pt x="27786" y="28646"/>
                  <a:pt x="25663" y="24941"/>
                  <a:pt x="23042" y="21501"/>
                </a:cubicBezTo>
                <a:cubicBezTo>
                  <a:pt x="15792" y="28386"/>
                  <a:pt x="10518" y="37314"/>
                  <a:pt x="8119" y="47360"/>
                </a:cubicBezTo>
                <a:cubicBezTo>
                  <a:pt x="14267" y="41039"/>
                  <a:pt x="21545" y="36024"/>
                  <a:pt x="29516" y="32485"/>
                </a:cubicBezTo>
                <a:close/>
                <a:moveTo>
                  <a:pt x="35247" y="62987"/>
                </a:moveTo>
                <a:lnTo>
                  <a:pt x="8552" y="62987"/>
                </a:lnTo>
                <a:cubicBezTo>
                  <a:pt x="14807" y="70885"/>
                  <a:pt x="22814" y="77023"/>
                  <a:pt x="31804" y="81056"/>
                </a:cubicBezTo>
                <a:cubicBezTo>
                  <a:pt x="33825" y="75194"/>
                  <a:pt x="34991" y="69108"/>
                  <a:pt x="35247" y="62987"/>
                </a:cubicBezTo>
                <a:close/>
                <a:moveTo>
                  <a:pt x="35257" y="56211"/>
                </a:moveTo>
                <a:cubicBezTo>
                  <a:pt x="34993" y="50658"/>
                  <a:pt x="33989" y="45137"/>
                  <a:pt x="32275" y="39790"/>
                </a:cubicBezTo>
                <a:cubicBezTo>
                  <a:pt x="23987" y="43555"/>
                  <a:pt x="16555" y="49115"/>
                  <a:pt x="10603" y="56211"/>
                </a:cubicBezTo>
                <a:close/>
                <a:moveTo>
                  <a:pt x="55368" y="94684"/>
                </a:moveTo>
                <a:cubicBezTo>
                  <a:pt x="48332" y="94421"/>
                  <a:pt x="41457" y="93072"/>
                  <a:pt x="34944" y="90774"/>
                </a:cubicBezTo>
                <a:cubicBezTo>
                  <a:pt x="33031" y="94900"/>
                  <a:pt x="30670" y="98866"/>
                  <a:pt x="27809" y="102563"/>
                </a:cubicBezTo>
                <a:cubicBezTo>
                  <a:pt x="35585" y="108484"/>
                  <a:pt x="45059" y="112279"/>
                  <a:pt x="55368" y="113143"/>
                </a:cubicBezTo>
                <a:close/>
                <a:moveTo>
                  <a:pt x="55368" y="62987"/>
                </a:moveTo>
                <a:lnTo>
                  <a:pt x="41900" y="62987"/>
                </a:lnTo>
                <a:cubicBezTo>
                  <a:pt x="41638" y="69952"/>
                  <a:pt x="40309" y="76879"/>
                  <a:pt x="37972" y="83538"/>
                </a:cubicBezTo>
                <a:cubicBezTo>
                  <a:pt x="43529" y="85472"/>
                  <a:pt x="49381" y="86617"/>
                  <a:pt x="55368" y="86881"/>
                </a:cubicBezTo>
                <a:close/>
                <a:moveTo>
                  <a:pt x="55368" y="33843"/>
                </a:moveTo>
                <a:cubicBezTo>
                  <a:pt x="49541" y="34173"/>
                  <a:pt x="43855" y="35341"/>
                  <a:pt x="38459" y="37272"/>
                </a:cubicBezTo>
                <a:cubicBezTo>
                  <a:pt x="40480" y="43430"/>
                  <a:pt x="41643" y="49803"/>
                  <a:pt x="41904" y="56211"/>
                </a:cubicBezTo>
                <a:lnTo>
                  <a:pt x="55368" y="56211"/>
                </a:lnTo>
                <a:close/>
                <a:moveTo>
                  <a:pt x="55368" y="6856"/>
                </a:moveTo>
                <a:cubicBezTo>
                  <a:pt x="45199" y="7709"/>
                  <a:pt x="35843" y="11413"/>
                  <a:pt x="28125" y="17195"/>
                </a:cubicBezTo>
                <a:cubicBezTo>
                  <a:pt x="31202" y="21187"/>
                  <a:pt x="33686" y="25498"/>
                  <a:pt x="35690" y="29969"/>
                </a:cubicBezTo>
                <a:cubicBezTo>
                  <a:pt x="41961" y="27710"/>
                  <a:pt x="48582" y="26364"/>
                  <a:pt x="55368" y="26033"/>
                </a:cubicBezTo>
                <a:close/>
                <a:moveTo>
                  <a:pt x="80995" y="37351"/>
                </a:moveTo>
                <a:cubicBezTo>
                  <a:pt x="74992" y="35218"/>
                  <a:pt x="68645" y="33979"/>
                  <a:pt x="62149" y="33777"/>
                </a:cubicBezTo>
                <a:lnTo>
                  <a:pt x="62149" y="56211"/>
                </a:lnTo>
                <a:lnTo>
                  <a:pt x="77742" y="56211"/>
                </a:lnTo>
                <a:cubicBezTo>
                  <a:pt x="77944" y="49839"/>
                  <a:pt x="79047" y="43493"/>
                  <a:pt x="80995" y="37351"/>
                </a:cubicBezTo>
                <a:close/>
                <a:moveTo>
                  <a:pt x="81702" y="82788"/>
                </a:moveTo>
                <a:cubicBezTo>
                  <a:pt x="79431" y="76372"/>
                  <a:pt x="78114" y="69703"/>
                  <a:pt x="77802" y="62987"/>
                </a:cubicBezTo>
                <a:lnTo>
                  <a:pt x="62149" y="62987"/>
                </a:lnTo>
                <a:lnTo>
                  <a:pt x="62149" y="86861"/>
                </a:lnTo>
                <a:cubicBezTo>
                  <a:pt x="68915" y="86568"/>
                  <a:pt x="75504" y="85154"/>
                  <a:pt x="81702" y="82788"/>
                </a:cubicBezTo>
                <a:close/>
                <a:moveTo>
                  <a:pt x="91254" y="16823"/>
                </a:moveTo>
                <a:cubicBezTo>
                  <a:pt x="83038" y="10812"/>
                  <a:pt x="73011" y="7148"/>
                  <a:pt x="62149" y="6735"/>
                </a:cubicBezTo>
                <a:lnTo>
                  <a:pt x="62149" y="25971"/>
                </a:lnTo>
                <a:cubicBezTo>
                  <a:pt x="69578" y="26170"/>
                  <a:pt x="76836" y="27576"/>
                  <a:pt x="83694" y="30019"/>
                </a:cubicBezTo>
                <a:cubicBezTo>
                  <a:pt x="85703" y="25424"/>
                  <a:pt x="88216" y="20993"/>
                  <a:pt x="91254" y="16823"/>
                </a:cubicBezTo>
                <a:close/>
                <a:moveTo>
                  <a:pt x="92191" y="102478"/>
                </a:moveTo>
                <a:cubicBezTo>
                  <a:pt x="89134" y="98585"/>
                  <a:pt x="86626" y="94394"/>
                  <a:pt x="84614" y="90026"/>
                </a:cubicBezTo>
                <a:cubicBezTo>
                  <a:pt x="77503" y="92765"/>
                  <a:pt x="69928" y="94377"/>
                  <a:pt x="62149" y="94672"/>
                </a:cubicBezTo>
                <a:lnTo>
                  <a:pt x="62149" y="113264"/>
                </a:lnTo>
                <a:cubicBezTo>
                  <a:pt x="73428" y="112835"/>
                  <a:pt x="83806" y="108901"/>
                  <a:pt x="92191" y="102478"/>
                </a:cubicBezTo>
                <a:close/>
                <a:moveTo>
                  <a:pt x="108452" y="56211"/>
                </a:moveTo>
                <a:cubicBezTo>
                  <a:pt x="102585" y="49213"/>
                  <a:pt x="95286" y="43712"/>
                  <a:pt x="87165" y="39928"/>
                </a:cubicBezTo>
                <a:cubicBezTo>
                  <a:pt x="85533" y="45240"/>
                  <a:pt x="84594" y="50713"/>
                  <a:pt x="84387" y="56211"/>
                </a:cubicBezTo>
                <a:close/>
                <a:moveTo>
                  <a:pt x="108893" y="62987"/>
                </a:moveTo>
                <a:lnTo>
                  <a:pt x="84451" y="62987"/>
                </a:lnTo>
                <a:cubicBezTo>
                  <a:pt x="84750" y="68783"/>
                  <a:pt x="85872" y="74538"/>
                  <a:pt x="87772" y="80093"/>
                </a:cubicBezTo>
                <a:cubicBezTo>
                  <a:pt x="95898" y="76042"/>
                  <a:pt x="103149" y="70263"/>
                  <a:pt x="108893" y="62987"/>
                </a:cubicBezTo>
                <a:close/>
                <a:moveTo>
                  <a:pt x="111997" y="48352"/>
                </a:moveTo>
                <a:cubicBezTo>
                  <a:pt x="109700" y="37715"/>
                  <a:pt x="104172" y="28286"/>
                  <a:pt x="96490" y="21123"/>
                </a:cubicBezTo>
                <a:cubicBezTo>
                  <a:pt x="93775" y="24712"/>
                  <a:pt x="91592" y="28582"/>
                  <a:pt x="89828" y="32588"/>
                </a:cubicBezTo>
                <a:cubicBezTo>
                  <a:pt x="98115" y="36327"/>
                  <a:pt x="105653" y="41662"/>
                  <a:pt x="111997" y="48352"/>
                </a:cubicBezTo>
                <a:close/>
                <a:moveTo>
                  <a:pt x="112044" y="71427"/>
                </a:moveTo>
                <a:cubicBezTo>
                  <a:pt x="105949" y="78076"/>
                  <a:pt x="98693" y="83450"/>
                  <a:pt x="90692" y="87326"/>
                </a:cubicBezTo>
                <a:cubicBezTo>
                  <a:pt x="92451" y="91123"/>
                  <a:pt x="94624" y="94770"/>
                  <a:pt x="97268" y="98161"/>
                </a:cubicBezTo>
                <a:cubicBezTo>
                  <a:pt x="104590" y="91027"/>
                  <a:pt x="109851" y="81796"/>
                  <a:pt x="112044" y="71427"/>
                </a:cubicBezTo>
                <a:close/>
                <a:moveTo>
                  <a:pt x="120000" y="60000"/>
                </a:moveTo>
                <a:cubicBezTo>
                  <a:pt x="120000" y="93137"/>
                  <a:pt x="93119" y="120000"/>
                  <a:pt x="59960" y="120000"/>
                </a:cubicBezTo>
                <a:cubicBezTo>
                  <a:pt x="27805" y="120000"/>
                  <a:pt x="1554" y="94738"/>
                  <a:pt x="72" y="62987"/>
                </a:cubicBezTo>
                <a:lnTo>
                  <a:pt x="0" y="62987"/>
                </a:lnTo>
                <a:lnTo>
                  <a:pt x="0" y="56211"/>
                </a:lnTo>
                <a:lnTo>
                  <a:pt x="103" y="56211"/>
                </a:lnTo>
                <a:cubicBezTo>
                  <a:pt x="1902" y="26359"/>
                  <a:pt x="25603" y="2427"/>
                  <a:pt x="55368" y="231"/>
                </a:cubicBezTo>
                <a:lnTo>
                  <a:pt x="55368" y="0"/>
                </a:lnTo>
                <a:lnTo>
                  <a:pt x="59960" y="0"/>
                </a:lnTo>
                <a:lnTo>
                  <a:pt x="62149" y="0"/>
                </a:lnTo>
                <a:lnTo>
                  <a:pt x="62149" y="110"/>
                </a:lnTo>
                <a:cubicBezTo>
                  <a:pt x="94295" y="1191"/>
                  <a:pt x="120000" y="27595"/>
                  <a:pt x="120000" y="60000"/>
                </a:cubicBezTo>
                <a:close/>
              </a:path>
            </a:pathLst>
          </a:custGeom>
          <a:solidFill>
            <a:schemeClr val="lt1">
              <a:alpha val="98823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4" name="Shape 474"/>
          <p:cNvSpPr/>
          <p:nvPr/>
        </p:nvSpPr>
        <p:spPr>
          <a:xfrm rot="2700000">
            <a:off x="3851201" y="4404399"/>
            <a:ext cx="223629" cy="4254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41" y="0"/>
                </a:moveTo>
                <a:cubicBezTo>
                  <a:pt x="68312" y="142"/>
                  <a:pt x="77049" y="3617"/>
                  <a:pt x="77802" y="9249"/>
                </a:cubicBezTo>
                <a:cubicBezTo>
                  <a:pt x="79731" y="16341"/>
                  <a:pt x="68983" y="18083"/>
                  <a:pt x="72034" y="26607"/>
                </a:cubicBezTo>
                <a:lnTo>
                  <a:pt x="120000" y="26607"/>
                </a:lnTo>
                <a:lnTo>
                  <a:pt x="120000" y="53320"/>
                </a:lnTo>
                <a:cubicBezTo>
                  <a:pt x="105180" y="54850"/>
                  <a:pt x="101982" y="49006"/>
                  <a:pt x="89415" y="50069"/>
                </a:cubicBezTo>
                <a:cubicBezTo>
                  <a:pt x="79319" y="50489"/>
                  <a:pt x="73089" y="55363"/>
                  <a:pt x="72833" y="59977"/>
                </a:cubicBezTo>
                <a:cubicBezTo>
                  <a:pt x="73004" y="64029"/>
                  <a:pt x="79442" y="70012"/>
                  <a:pt x="91464" y="70060"/>
                </a:cubicBezTo>
                <a:cubicBezTo>
                  <a:pt x="106013" y="69226"/>
                  <a:pt x="103877" y="65247"/>
                  <a:pt x="120000" y="65606"/>
                </a:cubicBezTo>
                <a:lnTo>
                  <a:pt x="120000" y="93541"/>
                </a:lnTo>
                <a:lnTo>
                  <a:pt x="70059" y="93541"/>
                </a:lnTo>
                <a:cubicBezTo>
                  <a:pt x="69329" y="102697"/>
                  <a:pt x="76533" y="101447"/>
                  <a:pt x="78036" y="109608"/>
                </a:cubicBezTo>
                <a:cubicBezTo>
                  <a:pt x="77950" y="116314"/>
                  <a:pt x="67224" y="119904"/>
                  <a:pt x="59959" y="120000"/>
                </a:cubicBezTo>
                <a:cubicBezTo>
                  <a:pt x="51687" y="119857"/>
                  <a:pt x="42950" y="116382"/>
                  <a:pt x="42197" y="110750"/>
                </a:cubicBezTo>
                <a:cubicBezTo>
                  <a:pt x="40279" y="103699"/>
                  <a:pt x="50892" y="101936"/>
                  <a:pt x="47995" y="93541"/>
                </a:cubicBezTo>
                <a:lnTo>
                  <a:pt x="0" y="93541"/>
                </a:lnTo>
                <a:lnTo>
                  <a:pt x="0" y="66075"/>
                </a:lnTo>
                <a:cubicBezTo>
                  <a:pt x="15368" y="64341"/>
                  <a:pt x="18478" y="70364"/>
                  <a:pt x="31219" y="69286"/>
                </a:cubicBezTo>
                <a:cubicBezTo>
                  <a:pt x="41315" y="68866"/>
                  <a:pt x="47545" y="63992"/>
                  <a:pt x="47801" y="59379"/>
                </a:cubicBezTo>
                <a:cubicBezTo>
                  <a:pt x="47631" y="55326"/>
                  <a:pt x="41193" y="49343"/>
                  <a:pt x="29171" y="49296"/>
                </a:cubicBezTo>
                <a:cubicBezTo>
                  <a:pt x="14433" y="50140"/>
                  <a:pt x="16816" y="54212"/>
                  <a:pt x="0" y="53739"/>
                </a:cubicBezTo>
                <a:lnTo>
                  <a:pt x="0" y="26607"/>
                </a:lnTo>
                <a:lnTo>
                  <a:pt x="49932" y="26607"/>
                </a:lnTo>
                <a:cubicBezTo>
                  <a:pt x="50748" y="17288"/>
                  <a:pt x="43474" y="18596"/>
                  <a:pt x="41963" y="10391"/>
                </a:cubicBezTo>
                <a:cubicBezTo>
                  <a:pt x="42049" y="3685"/>
                  <a:pt x="52775" y="95"/>
                  <a:pt x="60041" y="0"/>
                </a:cubicBezTo>
                <a:close/>
              </a:path>
            </a:pathLst>
          </a:custGeom>
          <a:solidFill>
            <a:schemeClr val="lt1">
              <a:alpha val="98823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5" name="Shape 475"/>
          <p:cNvSpPr/>
          <p:nvPr/>
        </p:nvSpPr>
        <p:spPr>
          <a:xfrm>
            <a:off x="4945647" y="4472028"/>
            <a:ext cx="329069" cy="25276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212" y="50082"/>
                </a:moveTo>
                <a:cubicBezTo>
                  <a:pt x="82409" y="50082"/>
                  <a:pt x="90676" y="60844"/>
                  <a:pt x="90676" y="74119"/>
                </a:cubicBezTo>
                <a:cubicBezTo>
                  <a:pt x="90676" y="87395"/>
                  <a:pt x="82409" y="98157"/>
                  <a:pt x="72212" y="98157"/>
                </a:cubicBezTo>
                <a:cubicBezTo>
                  <a:pt x="62015" y="98157"/>
                  <a:pt x="53748" y="87395"/>
                  <a:pt x="53748" y="74119"/>
                </a:cubicBezTo>
                <a:cubicBezTo>
                  <a:pt x="53748" y="60844"/>
                  <a:pt x="62015" y="50082"/>
                  <a:pt x="72212" y="50082"/>
                </a:cubicBezTo>
                <a:close/>
                <a:moveTo>
                  <a:pt x="72212" y="40585"/>
                </a:moveTo>
                <a:cubicBezTo>
                  <a:pt x="57986" y="40585"/>
                  <a:pt x="46453" y="55599"/>
                  <a:pt x="46453" y="74119"/>
                </a:cubicBezTo>
                <a:cubicBezTo>
                  <a:pt x="46453" y="92640"/>
                  <a:pt x="57986" y="107654"/>
                  <a:pt x="72212" y="107654"/>
                </a:cubicBezTo>
                <a:cubicBezTo>
                  <a:pt x="86438" y="107654"/>
                  <a:pt x="97971" y="92640"/>
                  <a:pt x="97971" y="74119"/>
                </a:cubicBezTo>
                <a:cubicBezTo>
                  <a:pt x="97971" y="55599"/>
                  <a:pt x="86438" y="40585"/>
                  <a:pt x="72212" y="40585"/>
                </a:cubicBezTo>
                <a:close/>
                <a:moveTo>
                  <a:pt x="41883" y="33132"/>
                </a:moveTo>
                <a:lnTo>
                  <a:pt x="41883" y="40696"/>
                </a:lnTo>
                <a:lnTo>
                  <a:pt x="50017" y="40696"/>
                </a:lnTo>
                <a:lnTo>
                  <a:pt x="50017" y="33132"/>
                </a:lnTo>
                <a:close/>
                <a:moveTo>
                  <a:pt x="97379" y="30708"/>
                </a:moveTo>
                <a:lnTo>
                  <a:pt x="97379" y="40696"/>
                </a:lnTo>
                <a:lnTo>
                  <a:pt x="113015" y="40696"/>
                </a:lnTo>
                <a:lnTo>
                  <a:pt x="113015" y="30708"/>
                </a:lnTo>
                <a:close/>
                <a:moveTo>
                  <a:pt x="60010" y="5304"/>
                </a:moveTo>
                <a:lnTo>
                  <a:pt x="60010" y="21221"/>
                </a:lnTo>
                <a:lnTo>
                  <a:pt x="84414" y="21221"/>
                </a:lnTo>
                <a:lnTo>
                  <a:pt x="84414" y="5304"/>
                </a:lnTo>
                <a:close/>
                <a:moveTo>
                  <a:pt x="54694" y="0"/>
                </a:moveTo>
                <a:lnTo>
                  <a:pt x="89730" y="0"/>
                </a:lnTo>
                <a:cubicBezTo>
                  <a:pt x="91626" y="0"/>
                  <a:pt x="93163" y="2000"/>
                  <a:pt x="93163" y="4468"/>
                </a:cubicBezTo>
                <a:lnTo>
                  <a:pt x="93163" y="21221"/>
                </a:lnTo>
                <a:lnTo>
                  <a:pt x="110442" y="21221"/>
                </a:lnTo>
                <a:cubicBezTo>
                  <a:pt x="115721" y="21221"/>
                  <a:pt x="120000" y="26792"/>
                  <a:pt x="120000" y="33663"/>
                </a:cubicBezTo>
                <a:lnTo>
                  <a:pt x="120000" y="107557"/>
                </a:lnTo>
                <a:cubicBezTo>
                  <a:pt x="120000" y="114429"/>
                  <a:pt x="115721" y="119999"/>
                  <a:pt x="110442" y="119999"/>
                </a:cubicBezTo>
                <a:lnTo>
                  <a:pt x="9557" y="119999"/>
                </a:lnTo>
                <a:cubicBezTo>
                  <a:pt x="4278" y="119999"/>
                  <a:pt x="0" y="114429"/>
                  <a:pt x="0" y="107557"/>
                </a:cubicBezTo>
                <a:lnTo>
                  <a:pt x="0" y="33663"/>
                </a:lnTo>
                <a:cubicBezTo>
                  <a:pt x="0" y="26792"/>
                  <a:pt x="4278" y="21221"/>
                  <a:pt x="9557" y="21221"/>
                </a:cubicBezTo>
                <a:lnTo>
                  <a:pt x="11563" y="21221"/>
                </a:lnTo>
                <a:lnTo>
                  <a:pt x="11563" y="15351"/>
                </a:lnTo>
                <a:cubicBezTo>
                  <a:pt x="11563" y="14117"/>
                  <a:pt x="12331" y="13117"/>
                  <a:pt x="13279" y="13117"/>
                </a:cubicBezTo>
                <a:lnTo>
                  <a:pt x="30797" y="13117"/>
                </a:lnTo>
                <a:cubicBezTo>
                  <a:pt x="31745" y="13117"/>
                  <a:pt x="32514" y="14117"/>
                  <a:pt x="32514" y="15351"/>
                </a:cubicBezTo>
                <a:lnTo>
                  <a:pt x="32514" y="21221"/>
                </a:lnTo>
                <a:lnTo>
                  <a:pt x="51261" y="21221"/>
                </a:lnTo>
                <a:lnTo>
                  <a:pt x="51261" y="4468"/>
                </a:lnTo>
                <a:cubicBezTo>
                  <a:pt x="51261" y="2000"/>
                  <a:pt x="52798" y="0"/>
                  <a:pt x="54694" y="0"/>
                </a:cubicBezTo>
                <a:close/>
              </a:path>
            </a:pathLst>
          </a:custGeom>
          <a:solidFill>
            <a:schemeClr val="lt1">
              <a:alpha val="98823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6" name="Shape 476"/>
          <p:cNvSpPr txBox="1">
            <a:spLocks noGrp="1"/>
          </p:cNvSpPr>
          <p:nvPr>
            <p:ph type="title"/>
          </p:nvPr>
        </p:nvSpPr>
        <p:spPr>
          <a:xfrm>
            <a:off x="0" y="988875"/>
            <a:ext cx="9144000" cy="5661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>
              <a:buClr>
                <a:srgbClr val="974806"/>
              </a:buClr>
              <a:buSzPct val="25000"/>
            </a:pPr>
            <a:r>
              <a:rPr lang="en" sz="4000" dirty="0">
                <a:solidFill>
                  <a:srgbClr val="974806"/>
                </a:solidFill>
                <a:latin typeface="Times New Roman" pitchFamily="18" charset="0"/>
                <a:cs typeface="Times New Roman" pitchFamily="18" charset="0"/>
              </a:rPr>
              <a:t>Tonicity</a:t>
            </a:r>
          </a:p>
        </p:txBody>
      </p:sp>
      <p:sp>
        <p:nvSpPr>
          <p:cNvPr id="477" name="Shape 477"/>
          <p:cNvSpPr txBox="1">
            <a:spLocks noGrp="1"/>
          </p:cNvSpPr>
          <p:nvPr>
            <p:ph type="subTitle" idx="1"/>
          </p:nvPr>
        </p:nvSpPr>
        <p:spPr>
          <a:xfrm>
            <a:off x="179512" y="1700808"/>
            <a:ext cx="8568952" cy="288032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The term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tonicity may also be used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to refer to the effective osmolality of one solution in relation to another solution.</a:t>
            </a:r>
            <a:endParaRPr lang="en" b="1" dirty="0">
              <a:solidFill>
                <a:srgbClr val="97480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r="-1000" b="-1000"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/>
        </p:nvSpPr>
        <p:spPr>
          <a:xfrm>
            <a:off x="2057400" y="152400"/>
            <a:ext cx="6830888" cy="120121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lnSpc>
                <a:spcPct val="200000"/>
              </a:lnSpc>
              <a:buClr>
                <a:srgbClr val="FF0000"/>
              </a:buClr>
              <a:buSzPct val="75000"/>
              <a:buFont typeface="Wingdings" pitchFamily="2" charset="2"/>
              <a:buChar char="q"/>
            </a:pP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Osmotic pressure is the power of a solution to pull water across a semi-permeable membrane.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SzPct val="75000"/>
              <a:buFont typeface="Wingdings" pitchFamily="2" charset="2"/>
              <a:buChar char="q"/>
            </a:pP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For example, infusing a hypertonic IV solution such as 3% sodium chloride will pull fluid out of red blood cells (RBCs) and into plasma, causing the cells to shrink.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SzPct val="75000"/>
              <a:buFont typeface="Wingdings" pitchFamily="2" charset="2"/>
              <a:buChar char="q"/>
            </a:pP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On the other hand, a hypotonic solution administered intravenously will cause the RBCs to swell as water is pulled into the cells by their higher osmotic pressure.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SzPct val="75000"/>
              <a:buFont typeface="Wingdings" pitchFamily="2" charset="2"/>
              <a:buChar char="q"/>
            </a:pP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In the body, plasma proteins also exert osmotic pressure called colloid osmotic pressure or </a:t>
            </a:r>
            <a:r>
              <a:rPr lang="en-US" sz="2000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oncotic</a:t>
            </a:r>
            <a:r>
              <a:rPr lang="en-US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pressure.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t="11000" r="-1000"/>
          </a:stretch>
        </a:blipFill>
        <a:effectLst/>
      </p:bgPr>
    </p:bg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8" name="Shape 748"/>
          <p:cNvCxnSpPr/>
          <p:nvPr/>
        </p:nvCxnSpPr>
        <p:spPr>
          <a:xfrm>
            <a:off x="3365201" y="2287856"/>
            <a:ext cx="872400" cy="276900"/>
          </a:xfrm>
          <a:prstGeom prst="bentConnector3">
            <a:avLst>
              <a:gd name="adj1" fmla="val 101042"/>
            </a:avLst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49" name="Shape 749"/>
          <p:cNvCxnSpPr/>
          <p:nvPr/>
        </p:nvCxnSpPr>
        <p:spPr>
          <a:xfrm rot="5400000">
            <a:off x="5267048" y="2384756"/>
            <a:ext cx="564000" cy="370200"/>
          </a:xfrm>
          <a:prstGeom prst="bentConnector2">
            <a:avLst/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0" name="Shape 750"/>
          <p:cNvCxnSpPr/>
          <p:nvPr/>
        </p:nvCxnSpPr>
        <p:spPr>
          <a:xfrm rot="-5400000">
            <a:off x="2792069" y="3960748"/>
            <a:ext cx="783000" cy="294000"/>
          </a:xfrm>
          <a:prstGeom prst="bentConnector3">
            <a:avLst>
              <a:gd name="adj1" fmla="val 50000"/>
            </a:avLst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1" name="Shape 751"/>
          <p:cNvCxnSpPr/>
          <p:nvPr/>
        </p:nvCxnSpPr>
        <p:spPr>
          <a:xfrm rot="10800000" flipH="1">
            <a:off x="4571999" y="4446990"/>
            <a:ext cx="1565100" cy="558900"/>
          </a:xfrm>
          <a:prstGeom prst="bentConnector4">
            <a:avLst>
              <a:gd name="adj1" fmla="val 0"/>
              <a:gd name="adj2" fmla="val 0"/>
            </a:avLst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54" name="Shape 754"/>
          <p:cNvSpPr txBox="1"/>
          <p:nvPr/>
        </p:nvSpPr>
        <p:spPr>
          <a:xfrm>
            <a:off x="5734149" y="2133968"/>
            <a:ext cx="2539483" cy="307777"/>
          </a:xfrm>
          <a:prstGeom prst="rect">
            <a:avLst/>
          </a:pr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Diffusion</a:t>
            </a:r>
            <a:endParaRPr lang="en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Arial"/>
              <a:cs typeface="Arial"/>
              <a:sym typeface="Arial"/>
            </a:endParaRPr>
          </a:p>
        </p:txBody>
      </p:sp>
      <p:sp>
        <p:nvSpPr>
          <p:cNvPr id="755" name="Shape 755"/>
          <p:cNvSpPr txBox="1"/>
          <p:nvPr/>
        </p:nvSpPr>
        <p:spPr>
          <a:xfrm>
            <a:off x="825719" y="2133968"/>
            <a:ext cx="2539483" cy="307777"/>
          </a:xfrm>
          <a:prstGeom prst="rect">
            <a:avLst/>
          </a:pr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r>
              <a:rPr lang="en-US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Filtration</a:t>
            </a:r>
            <a:endParaRPr lang="en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756" name="Shape 756"/>
          <p:cNvSpPr txBox="1"/>
          <p:nvPr/>
        </p:nvSpPr>
        <p:spPr>
          <a:xfrm>
            <a:off x="6136974" y="4293097"/>
            <a:ext cx="2539483" cy="307777"/>
          </a:xfrm>
          <a:prstGeom prst="rect">
            <a:avLst/>
          </a:pr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Osmosis</a:t>
            </a:r>
            <a:endParaRPr lang="en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Arial"/>
              <a:cs typeface="Arial"/>
              <a:sym typeface="Arial"/>
            </a:endParaRPr>
          </a:p>
        </p:txBody>
      </p:sp>
      <p:sp>
        <p:nvSpPr>
          <p:cNvPr id="757" name="Shape 757"/>
          <p:cNvSpPr txBox="1"/>
          <p:nvPr/>
        </p:nvSpPr>
        <p:spPr>
          <a:xfrm>
            <a:off x="497087" y="4345360"/>
            <a:ext cx="2539483" cy="307777"/>
          </a:xfrm>
          <a:prstGeom prst="rect">
            <a:avLst/>
          </a:pr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r>
              <a:rPr lang="en-US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Active transport</a:t>
            </a:r>
            <a:endParaRPr lang="en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758" name="Shape 758"/>
          <p:cNvSpPr/>
          <p:nvPr/>
        </p:nvSpPr>
        <p:spPr>
          <a:xfrm rot="-5400000">
            <a:off x="4237857" y="3381979"/>
            <a:ext cx="668286" cy="6687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780" y="88243"/>
                </a:moveTo>
                <a:cubicBezTo>
                  <a:pt x="21351" y="84944"/>
                  <a:pt x="14517" y="80365"/>
                  <a:pt x="8667" y="74602"/>
                </a:cubicBezTo>
                <a:cubicBezTo>
                  <a:pt x="11188" y="83720"/>
                  <a:pt x="16125" y="91832"/>
                  <a:pt x="22752" y="98217"/>
                </a:cubicBezTo>
                <a:cubicBezTo>
                  <a:pt x="25154" y="95082"/>
                  <a:pt x="27145" y="91727"/>
                  <a:pt x="28780" y="88243"/>
                </a:cubicBezTo>
                <a:close/>
                <a:moveTo>
                  <a:pt x="29516" y="32485"/>
                </a:moveTo>
                <a:cubicBezTo>
                  <a:pt x="27786" y="28646"/>
                  <a:pt x="25663" y="24941"/>
                  <a:pt x="23042" y="21501"/>
                </a:cubicBezTo>
                <a:cubicBezTo>
                  <a:pt x="15792" y="28386"/>
                  <a:pt x="10518" y="37314"/>
                  <a:pt x="8119" y="47360"/>
                </a:cubicBezTo>
                <a:cubicBezTo>
                  <a:pt x="14267" y="41039"/>
                  <a:pt x="21545" y="36024"/>
                  <a:pt x="29516" y="32485"/>
                </a:cubicBezTo>
                <a:close/>
                <a:moveTo>
                  <a:pt x="35247" y="62987"/>
                </a:moveTo>
                <a:lnTo>
                  <a:pt x="8552" y="62987"/>
                </a:lnTo>
                <a:cubicBezTo>
                  <a:pt x="14807" y="70885"/>
                  <a:pt x="22814" y="77023"/>
                  <a:pt x="31804" y="81056"/>
                </a:cubicBezTo>
                <a:cubicBezTo>
                  <a:pt x="33825" y="75194"/>
                  <a:pt x="34991" y="69108"/>
                  <a:pt x="35247" y="62987"/>
                </a:cubicBezTo>
                <a:close/>
                <a:moveTo>
                  <a:pt x="35257" y="56211"/>
                </a:moveTo>
                <a:cubicBezTo>
                  <a:pt x="34993" y="50658"/>
                  <a:pt x="33989" y="45137"/>
                  <a:pt x="32275" y="39790"/>
                </a:cubicBezTo>
                <a:cubicBezTo>
                  <a:pt x="23987" y="43555"/>
                  <a:pt x="16555" y="49115"/>
                  <a:pt x="10603" y="56211"/>
                </a:cubicBezTo>
                <a:close/>
                <a:moveTo>
                  <a:pt x="55368" y="94684"/>
                </a:moveTo>
                <a:cubicBezTo>
                  <a:pt x="48332" y="94421"/>
                  <a:pt x="41457" y="93072"/>
                  <a:pt x="34944" y="90774"/>
                </a:cubicBezTo>
                <a:cubicBezTo>
                  <a:pt x="33031" y="94900"/>
                  <a:pt x="30670" y="98866"/>
                  <a:pt x="27809" y="102563"/>
                </a:cubicBezTo>
                <a:cubicBezTo>
                  <a:pt x="35585" y="108484"/>
                  <a:pt x="45059" y="112279"/>
                  <a:pt x="55368" y="113143"/>
                </a:cubicBezTo>
                <a:close/>
                <a:moveTo>
                  <a:pt x="55368" y="62987"/>
                </a:moveTo>
                <a:lnTo>
                  <a:pt x="41900" y="62987"/>
                </a:lnTo>
                <a:cubicBezTo>
                  <a:pt x="41638" y="69952"/>
                  <a:pt x="40309" y="76879"/>
                  <a:pt x="37972" y="83538"/>
                </a:cubicBezTo>
                <a:cubicBezTo>
                  <a:pt x="43529" y="85472"/>
                  <a:pt x="49381" y="86617"/>
                  <a:pt x="55368" y="86881"/>
                </a:cubicBezTo>
                <a:close/>
                <a:moveTo>
                  <a:pt x="55368" y="33843"/>
                </a:moveTo>
                <a:cubicBezTo>
                  <a:pt x="49541" y="34173"/>
                  <a:pt x="43855" y="35341"/>
                  <a:pt x="38459" y="37272"/>
                </a:cubicBezTo>
                <a:cubicBezTo>
                  <a:pt x="40480" y="43430"/>
                  <a:pt x="41643" y="49803"/>
                  <a:pt x="41904" y="56211"/>
                </a:cubicBezTo>
                <a:lnTo>
                  <a:pt x="55368" y="56211"/>
                </a:lnTo>
                <a:close/>
                <a:moveTo>
                  <a:pt x="55368" y="6856"/>
                </a:moveTo>
                <a:cubicBezTo>
                  <a:pt x="45199" y="7709"/>
                  <a:pt x="35843" y="11413"/>
                  <a:pt x="28125" y="17195"/>
                </a:cubicBezTo>
                <a:cubicBezTo>
                  <a:pt x="31202" y="21187"/>
                  <a:pt x="33686" y="25498"/>
                  <a:pt x="35690" y="29969"/>
                </a:cubicBezTo>
                <a:cubicBezTo>
                  <a:pt x="41961" y="27710"/>
                  <a:pt x="48582" y="26364"/>
                  <a:pt x="55368" y="26033"/>
                </a:cubicBezTo>
                <a:close/>
                <a:moveTo>
                  <a:pt x="80995" y="37351"/>
                </a:moveTo>
                <a:cubicBezTo>
                  <a:pt x="74992" y="35218"/>
                  <a:pt x="68645" y="33979"/>
                  <a:pt x="62149" y="33777"/>
                </a:cubicBezTo>
                <a:lnTo>
                  <a:pt x="62149" y="56211"/>
                </a:lnTo>
                <a:lnTo>
                  <a:pt x="77742" y="56211"/>
                </a:lnTo>
                <a:cubicBezTo>
                  <a:pt x="77944" y="49839"/>
                  <a:pt x="79047" y="43493"/>
                  <a:pt x="80995" y="37351"/>
                </a:cubicBezTo>
                <a:close/>
                <a:moveTo>
                  <a:pt x="81702" y="82788"/>
                </a:moveTo>
                <a:cubicBezTo>
                  <a:pt x="79431" y="76372"/>
                  <a:pt x="78114" y="69703"/>
                  <a:pt x="77802" y="62987"/>
                </a:cubicBezTo>
                <a:lnTo>
                  <a:pt x="62149" y="62987"/>
                </a:lnTo>
                <a:lnTo>
                  <a:pt x="62149" y="86861"/>
                </a:lnTo>
                <a:cubicBezTo>
                  <a:pt x="68915" y="86568"/>
                  <a:pt x="75504" y="85154"/>
                  <a:pt x="81702" y="82788"/>
                </a:cubicBezTo>
                <a:close/>
                <a:moveTo>
                  <a:pt x="91254" y="16823"/>
                </a:moveTo>
                <a:cubicBezTo>
                  <a:pt x="83038" y="10812"/>
                  <a:pt x="73011" y="7148"/>
                  <a:pt x="62149" y="6735"/>
                </a:cubicBezTo>
                <a:lnTo>
                  <a:pt x="62149" y="25971"/>
                </a:lnTo>
                <a:cubicBezTo>
                  <a:pt x="69578" y="26170"/>
                  <a:pt x="76836" y="27576"/>
                  <a:pt x="83694" y="30019"/>
                </a:cubicBezTo>
                <a:cubicBezTo>
                  <a:pt x="85703" y="25424"/>
                  <a:pt x="88216" y="20993"/>
                  <a:pt x="91254" y="16823"/>
                </a:cubicBezTo>
                <a:close/>
                <a:moveTo>
                  <a:pt x="92191" y="102478"/>
                </a:moveTo>
                <a:cubicBezTo>
                  <a:pt x="89134" y="98585"/>
                  <a:pt x="86626" y="94394"/>
                  <a:pt x="84614" y="90026"/>
                </a:cubicBezTo>
                <a:cubicBezTo>
                  <a:pt x="77503" y="92765"/>
                  <a:pt x="69928" y="94377"/>
                  <a:pt x="62149" y="94672"/>
                </a:cubicBezTo>
                <a:lnTo>
                  <a:pt x="62149" y="113264"/>
                </a:lnTo>
                <a:cubicBezTo>
                  <a:pt x="73428" y="112835"/>
                  <a:pt x="83806" y="108901"/>
                  <a:pt x="92191" y="102478"/>
                </a:cubicBezTo>
                <a:close/>
                <a:moveTo>
                  <a:pt x="108452" y="56211"/>
                </a:moveTo>
                <a:cubicBezTo>
                  <a:pt x="102585" y="49213"/>
                  <a:pt x="95286" y="43712"/>
                  <a:pt x="87165" y="39928"/>
                </a:cubicBezTo>
                <a:cubicBezTo>
                  <a:pt x="85533" y="45240"/>
                  <a:pt x="84594" y="50713"/>
                  <a:pt x="84387" y="56211"/>
                </a:cubicBezTo>
                <a:close/>
                <a:moveTo>
                  <a:pt x="108893" y="62987"/>
                </a:moveTo>
                <a:lnTo>
                  <a:pt x="84451" y="62987"/>
                </a:lnTo>
                <a:cubicBezTo>
                  <a:pt x="84750" y="68783"/>
                  <a:pt x="85872" y="74538"/>
                  <a:pt x="87772" y="80093"/>
                </a:cubicBezTo>
                <a:cubicBezTo>
                  <a:pt x="95898" y="76042"/>
                  <a:pt x="103149" y="70263"/>
                  <a:pt x="108893" y="62987"/>
                </a:cubicBezTo>
                <a:close/>
                <a:moveTo>
                  <a:pt x="111997" y="48352"/>
                </a:moveTo>
                <a:cubicBezTo>
                  <a:pt x="109700" y="37715"/>
                  <a:pt x="104172" y="28286"/>
                  <a:pt x="96490" y="21123"/>
                </a:cubicBezTo>
                <a:cubicBezTo>
                  <a:pt x="93775" y="24712"/>
                  <a:pt x="91592" y="28582"/>
                  <a:pt x="89828" y="32588"/>
                </a:cubicBezTo>
                <a:cubicBezTo>
                  <a:pt x="98115" y="36327"/>
                  <a:pt x="105653" y="41662"/>
                  <a:pt x="111997" y="48352"/>
                </a:cubicBezTo>
                <a:close/>
                <a:moveTo>
                  <a:pt x="112044" y="71427"/>
                </a:moveTo>
                <a:cubicBezTo>
                  <a:pt x="105949" y="78076"/>
                  <a:pt x="98693" y="83450"/>
                  <a:pt x="90692" y="87326"/>
                </a:cubicBezTo>
                <a:cubicBezTo>
                  <a:pt x="92451" y="91123"/>
                  <a:pt x="94624" y="94770"/>
                  <a:pt x="97268" y="98161"/>
                </a:cubicBezTo>
                <a:cubicBezTo>
                  <a:pt x="104590" y="91027"/>
                  <a:pt x="109851" y="81796"/>
                  <a:pt x="112044" y="71427"/>
                </a:cubicBezTo>
                <a:close/>
                <a:moveTo>
                  <a:pt x="120000" y="60000"/>
                </a:moveTo>
                <a:cubicBezTo>
                  <a:pt x="120000" y="93137"/>
                  <a:pt x="93119" y="120000"/>
                  <a:pt x="59960" y="120000"/>
                </a:cubicBezTo>
                <a:cubicBezTo>
                  <a:pt x="27805" y="120000"/>
                  <a:pt x="1554" y="94738"/>
                  <a:pt x="72" y="62987"/>
                </a:cubicBezTo>
                <a:lnTo>
                  <a:pt x="0" y="62987"/>
                </a:lnTo>
                <a:lnTo>
                  <a:pt x="0" y="56211"/>
                </a:lnTo>
                <a:lnTo>
                  <a:pt x="103" y="56211"/>
                </a:lnTo>
                <a:cubicBezTo>
                  <a:pt x="1902" y="26359"/>
                  <a:pt x="25603" y="2427"/>
                  <a:pt x="55368" y="231"/>
                </a:cubicBezTo>
                <a:lnTo>
                  <a:pt x="55368" y="0"/>
                </a:lnTo>
                <a:lnTo>
                  <a:pt x="59960" y="0"/>
                </a:lnTo>
                <a:lnTo>
                  <a:pt x="62149" y="0"/>
                </a:lnTo>
                <a:lnTo>
                  <a:pt x="62149" y="110"/>
                </a:lnTo>
                <a:cubicBezTo>
                  <a:pt x="94295" y="1191"/>
                  <a:pt x="120000" y="27595"/>
                  <a:pt x="120000" y="60000"/>
                </a:cubicBezTo>
                <a:close/>
              </a:path>
            </a:pathLst>
          </a:cu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9" name="Shape 759"/>
          <p:cNvSpPr txBox="1"/>
          <p:nvPr/>
        </p:nvSpPr>
        <p:spPr>
          <a:xfrm>
            <a:off x="825719" y="2463280"/>
            <a:ext cx="2539483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Filtration is a process whereby </a:t>
            </a:r>
            <a:r>
              <a:rPr lang="en-US" sz="1400" b="1" u="sng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fluid and solutes </a:t>
            </a:r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move together across a membrane from an area of higher pressure to an area of lower pressure.</a:t>
            </a:r>
          </a:p>
          <a:p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Filtration pressure = the</a:t>
            </a:r>
          </a:p>
          <a:p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hydrostatic pressure - the osmotic pressure</a:t>
            </a:r>
          </a:p>
          <a:p>
            <a:endParaRPr lang="en-US" sz="14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760" name="Shape 760"/>
          <p:cNvSpPr txBox="1"/>
          <p:nvPr/>
        </p:nvSpPr>
        <p:spPr>
          <a:xfrm>
            <a:off x="497086" y="4662768"/>
            <a:ext cx="2539483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Active transport is the movement of solutes across cell membranes from a less concentrated solution to a more concentrated one.</a:t>
            </a:r>
          </a:p>
        </p:txBody>
      </p:sp>
      <p:sp>
        <p:nvSpPr>
          <p:cNvPr id="761" name="Shape 761"/>
          <p:cNvSpPr txBox="1"/>
          <p:nvPr/>
        </p:nvSpPr>
        <p:spPr>
          <a:xfrm>
            <a:off x="5796136" y="2463280"/>
            <a:ext cx="2736304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When </a:t>
            </a:r>
            <a:r>
              <a:rPr lang="en-US" sz="1400" b="1" u="sng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two</a:t>
            </a:r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en-US" sz="1400" b="1" u="sng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solutes </a:t>
            </a:r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of different concentrations are separated by a </a:t>
            </a:r>
            <a:r>
              <a:rPr lang="en-US" sz="1400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semipermeable</a:t>
            </a:r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membrane. </a:t>
            </a:r>
          </a:p>
          <a:p>
            <a:pPr>
              <a:buClr>
                <a:srgbClr val="FF0000"/>
              </a:buClr>
              <a:buSzPct val="80000"/>
              <a:buFont typeface="Wingdings" pitchFamily="2" charset="2"/>
              <a:buChar char="§"/>
            </a:pPr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the size of the molecules,</a:t>
            </a:r>
          </a:p>
          <a:p>
            <a:pPr>
              <a:buClr>
                <a:srgbClr val="FF0000"/>
              </a:buClr>
              <a:buSzPct val="80000"/>
              <a:buFont typeface="Wingdings" pitchFamily="2" charset="2"/>
              <a:buChar char="§"/>
            </a:pPr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the concentration of the solution,</a:t>
            </a:r>
          </a:p>
          <a:p>
            <a:pPr>
              <a:buClr>
                <a:srgbClr val="FF0000"/>
              </a:buClr>
              <a:buSzPct val="80000"/>
              <a:buFont typeface="Wingdings" pitchFamily="2" charset="2"/>
              <a:buChar char="§"/>
            </a:pPr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and the temperature of the solution.</a:t>
            </a:r>
          </a:p>
        </p:txBody>
      </p:sp>
      <p:sp>
        <p:nvSpPr>
          <p:cNvPr id="762" name="Shape 762"/>
          <p:cNvSpPr txBox="1"/>
          <p:nvPr/>
        </p:nvSpPr>
        <p:spPr>
          <a:xfrm>
            <a:off x="6136974" y="4600874"/>
            <a:ext cx="2827515" cy="4616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Osmosis is a specific kind of diffusion in which </a:t>
            </a:r>
            <a:r>
              <a:rPr lang="en-US" sz="1400" b="1" i="1" u="sng" kern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water</a:t>
            </a:r>
            <a:r>
              <a:rPr lang="en-US" sz="1400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moves across </a:t>
            </a:r>
            <a:r>
              <a:rPr lang="en-US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cell membranes, from the less concentrated solution to the more concentrated solution. </a:t>
            </a:r>
          </a:p>
        </p:txBody>
      </p:sp>
      <p:grpSp>
        <p:nvGrpSpPr>
          <p:cNvPr id="2" name="Shape 763"/>
          <p:cNvGrpSpPr/>
          <p:nvPr/>
        </p:nvGrpSpPr>
        <p:grpSpPr>
          <a:xfrm>
            <a:off x="3307680" y="2426826"/>
            <a:ext cx="2530774" cy="2530774"/>
            <a:chOff x="664293" y="1745422"/>
            <a:chExt cx="2530774" cy="2530774"/>
          </a:xfrm>
        </p:grpSpPr>
        <p:sp>
          <p:nvSpPr>
            <p:cNvPr id="764" name="Shape 764"/>
            <p:cNvSpPr/>
            <p:nvPr/>
          </p:nvSpPr>
          <p:spPr>
            <a:xfrm>
              <a:off x="664293" y="1745422"/>
              <a:ext cx="2530774" cy="2530774"/>
            </a:xfrm>
            <a:prstGeom prst="blockArc">
              <a:avLst>
                <a:gd name="adj1" fmla="val 16158395"/>
                <a:gd name="adj2" fmla="val 16128184"/>
                <a:gd name="adj3" fmla="val 15306"/>
              </a:avLst>
            </a:prstGeom>
            <a:solidFill>
              <a:srgbClr val="EFE0CA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Shape 765"/>
            <p:cNvSpPr/>
            <p:nvPr/>
          </p:nvSpPr>
          <p:spPr>
            <a:xfrm>
              <a:off x="664293" y="1745422"/>
              <a:ext cx="2530774" cy="2530774"/>
            </a:xfrm>
            <a:prstGeom prst="blockArc">
              <a:avLst>
                <a:gd name="adj1" fmla="val 16158395"/>
                <a:gd name="adj2" fmla="val 13648128"/>
                <a:gd name="adj3" fmla="val 15428"/>
              </a:avLst>
            </a:prstGeom>
            <a:gradFill>
              <a:gsLst>
                <a:gs pos="0">
                  <a:srgbClr val="F89F55"/>
                </a:gs>
                <a:gs pos="100000">
                  <a:srgbClr val="F89F55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Shape 766"/>
            <p:cNvSpPr/>
            <p:nvPr/>
          </p:nvSpPr>
          <p:spPr>
            <a:xfrm>
              <a:off x="664293" y="1745422"/>
              <a:ext cx="2530774" cy="2530774"/>
            </a:xfrm>
            <a:prstGeom prst="blockArc">
              <a:avLst>
                <a:gd name="adj1" fmla="val 16158395"/>
                <a:gd name="adj2" fmla="val 9704481"/>
                <a:gd name="adj3" fmla="val 15849"/>
              </a:avLst>
            </a:prstGeom>
            <a:gradFill>
              <a:gsLst>
                <a:gs pos="0">
                  <a:srgbClr val="DA6709"/>
                </a:gs>
                <a:gs pos="100000">
                  <a:srgbClr val="DA6709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Shape 767"/>
            <p:cNvSpPr/>
            <p:nvPr/>
          </p:nvSpPr>
          <p:spPr>
            <a:xfrm>
              <a:off x="664293" y="1745422"/>
              <a:ext cx="2530774" cy="2530774"/>
            </a:xfrm>
            <a:prstGeom prst="blockArc">
              <a:avLst>
                <a:gd name="adj1" fmla="val 16094394"/>
                <a:gd name="adj2" fmla="val 3052497"/>
                <a:gd name="adj3" fmla="val 15407"/>
              </a:avLst>
            </a:prstGeom>
            <a:solidFill>
              <a:srgbClr val="984807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8" name="Shape 768"/>
          <p:cNvSpPr txBox="1">
            <a:spLocks noGrp="1"/>
          </p:cNvSpPr>
          <p:nvPr>
            <p:ph type="title"/>
          </p:nvPr>
        </p:nvSpPr>
        <p:spPr>
          <a:xfrm>
            <a:off x="827584" y="1196752"/>
            <a:ext cx="7632848" cy="5661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buClr>
                <a:srgbClr val="974806"/>
              </a:buClr>
              <a:buSzPct val="25000"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methods by which water and solutes move in the body</a:t>
            </a:r>
            <a:endParaRPr lang="e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-38100"/>
            <a:ext cx="662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Hemodialysis Mechanism</a:t>
            </a:r>
            <a:endParaRPr lang="en-US" sz="40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Dehghan</a:t>
            </a:r>
            <a:endParaRPr lang="en-US" sz="20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302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00"/>
            <a:ext cx="9143999" cy="73151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1219200"/>
            <a:ext cx="7315200" cy="381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272534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 membrane structure</a:t>
            </a:r>
          </a:p>
        </p:txBody>
      </p:sp>
    </p:spTree>
    <p:extLst>
      <p:ext uri="{BB962C8B-B14F-4D97-AF65-F5344CB8AC3E}">
        <p14:creationId xmlns:p14="http://schemas.microsoft.com/office/powerpoint/2010/main" val="228581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0343"/>
            <a:ext cx="3733800" cy="5456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29200" y="2667000"/>
            <a:ext cx="35814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Capillary membrane structure</a:t>
            </a:r>
            <a:endParaRPr 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52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Shape 442"/>
          <p:cNvSpPr txBox="1">
            <a:spLocks noGrp="1"/>
          </p:cNvSpPr>
          <p:nvPr>
            <p:ph type="body" idx="4294967295"/>
          </p:nvPr>
        </p:nvSpPr>
        <p:spPr>
          <a:xfrm>
            <a:off x="1331640" y="1124744"/>
            <a:ext cx="5980356" cy="57606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0" algn="ctr">
              <a:buClr>
                <a:srgbClr val="984807"/>
              </a:buClr>
              <a:buSzPct val="25000"/>
            </a:pP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methods by which water and solutes move in the body</a:t>
            </a:r>
            <a:endParaRPr lang="en" sz="3200" dirty="0">
              <a:solidFill>
                <a:srgbClr val="984807"/>
              </a:solidFill>
            </a:endParaRPr>
          </a:p>
        </p:txBody>
      </p:sp>
      <p:pic>
        <p:nvPicPr>
          <p:cNvPr id="15" name="Picture Placeholder 14" descr="1.png"/>
          <p:cNvPicPr>
            <a:picLocks noGrp="1" noChangeAspect="1"/>
          </p:cNvPicPr>
          <p:nvPr>
            <p:ph type="pic" idx="5"/>
          </p:nvPr>
        </p:nvPicPr>
        <p:blipFill>
          <a:blip r:embed="rId3"/>
          <a:srcRect/>
          <a:stretch>
            <a:fillRect/>
          </a:stretch>
        </p:blipFill>
        <p:spPr>
          <a:xfrm>
            <a:off x="971600" y="1916833"/>
            <a:ext cx="3017636" cy="1822621"/>
          </a:xfrm>
        </p:spPr>
      </p:pic>
      <p:pic>
        <p:nvPicPr>
          <p:cNvPr id="17" name="Picture Placeholder 16" descr="3.png"/>
          <p:cNvPicPr>
            <a:picLocks noGrp="1" noChangeAspect="1"/>
          </p:cNvPicPr>
          <p:nvPr>
            <p:ph type="pic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1043608" y="4005064"/>
            <a:ext cx="3024336" cy="1800200"/>
          </a:xfrm>
        </p:spPr>
      </p:pic>
      <p:pic>
        <p:nvPicPr>
          <p:cNvPr id="16" name="Picture Placeholder 15" descr="2.png"/>
          <p:cNvPicPr>
            <a:picLocks noGrp="1" noChangeAspect="1"/>
          </p:cNvPicPr>
          <p:nvPr>
            <p:ph type="pic" idx="6"/>
          </p:nvPr>
        </p:nvPicPr>
        <p:blipFill>
          <a:blip r:embed="rId5"/>
          <a:srcRect/>
          <a:stretch>
            <a:fillRect/>
          </a:stretch>
        </p:blipFill>
        <p:spPr>
          <a:xfrm>
            <a:off x="4932040" y="1988840"/>
            <a:ext cx="2988000" cy="1800200"/>
          </a:xfrm>
        </p:spPr>
      </p:pic>
      <p:pic>
        <p:nvPicPr>
          <p:cNvPr id="19" name="Picture Placeholder 18" descr="4.png"/>
          <p:cNvPicPr>
            <a:picLocks noGrp="1" noChangeAspect="1"/>
          </p:cNvPicPr>
          <p:nvPr>
            <p:ph type="pic" idx="4"/>
          </p:nvPr>
        </p:nvPicPr>
        <p:blipFill>
          <a:blip r:embed="rId6"/>
          <a:srcRect t="12984" b="12984"/>
          <a:stretch>
            <a:fillRect/>
          </a:stretch>
        </p:blipFill>
        <p:spPr>
          <a:xfrm>
            <a:off x="4860032" y="3933056"/>
            <a:ext cx="2988000" cy="1800200"/>
          </a:xfrm>
        </p:spPr>
      </p:pic>
    </p:spTree>
    <p:extLst>
      <p:ext uri="{BB962C8B-B14F-4D97-AF65-F5344CB8AC3E}">
        <p14:creationId xmlns:p14="http://schemas.microsoft.com/office/powerpoint/2010/main" val="33454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1447800"/>
            <a:ext cx="220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Hemodialysis 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Mechanism</a:t>
            </a:r>
            <a:endParaRPr lang="en-US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234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67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24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0" y="457200"/>
            <a:ext cx="57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Factors affecting hemodialysis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60820" y="1283117"/>
            <a:ext cx="6096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000" b="1" dirty="0" smtClean="0">
                <a:solidFill>
                  <a:srgbClr val="8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Concentration gradient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000" b="1" dirty="0" smtClean="0">
                <a:solidFill>
                  <a:srgbClr val="8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Blood flow rate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000" b="1" dirty="0" smtClean="0">
                <a:solidFill>
                  <a:srgbClr val="8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Dialysate flow rate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000" b="1" dirty="0" smtClean="0">
                <a:solidFill>
                  <a:srgbClr val="8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Properties of dialysis membrane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000" b="1" dirty="0" smtClean="0">
                <a:solidFill>
                  <a:srgbClr val="8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Size and physicochemical properties of solutes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000" b="1" dirty="0" smtClean="0">
                <a:solidFill>
                  <a:srgbClr val="8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Dialysate Temperature</a:t>
            </a:r>
            <a:endParaRPr lang="en-US" sz="2000" b="1" dirty="0">
              <a:solidFill>
                <a:srgbClr val="8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447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8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1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090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990600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en-US" sz="2800" b="1" dirty="0" smtClean="0">
                <a:solidFill>
                  <a:schemeClr val="bg1"/>
                </a:solidFill>
                <a:latin typeface="Cambria" pitchFamily="18" charset="0"/>
                <a:cs typeface="B Mitra" pitchFamily="2" charset="-78"/>
              </a:rPr>
              <a:t>Introduction</a:t>
            </a:r>
            <a:endParaRPr lang="en-US" sz="2800" b="1" dirty="0">
              <a:solidFill>
                <a:schemeClr val="bg1"/>
              </a:solidFill>
              <a:latin typeface="Cambria" pitchFamily="18" charset="0"/>
              <a:cs typeface="B Mitr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7712" y="1944565"/>
            <a:ext cx="8153400" cy="44117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200000"/>
              </a:lnSpc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 good health, a delicate balance of fluids, electrolytes, acids, and bases maintains the body.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SzPct val="80000"/>
              <a:buFont typeface="Wingdings" pitchFamily="2" charset="2"/>
              <a:buChar char="q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balance, or homeostasis, depends on multiple physiological processes that regulate fluid intake and output, as well as the movement of water and the substances dissolved in it between body compartments.</a:t>
            </a:r>
            <a:endParaRPr lang="en" sz="2400" b="1" dirty="0">
              <a:solidFill>
                <a:srgbClr val="984807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DAA7-5F4D-4B9C-A958-2665C4DD5790}" type="datetime1">
              <a:rPr lang="en-US" smtClean="0"/>
              <a:pPr/>
              <a:t>6/9/2020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C051-AE59-427E-866A-42C49092A97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76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6787"/>
            <a:ext cx="8229600" cy="1143000"/>
          </a:xfrm>
        </p:spPr>
        <p:txBody>
          <a:bodyPr/>
          <a:lstStyle/>
          <a:p>
            <a:pPr algn="l"/>
            <a:r>
              <a:rPr lang="en-US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6553200" cy="4983163"/>
          </a:xfrm>
        </p:spPr>
        <p:txBody>
          <a:bodyPr>
            <a:no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</a:pP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Advanced Critical Care Nursing, 2nd edition, Elsevier, 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</a:p>
          <a:p>
            <a:pPr marL="228600" lvl="0" indent="-228600">
              <a:lnSpc>
                <a:spcPct val="120000"/>
              </a:lnSpc>
              <a:spcBef>
                <a:spcPts val="1000"/>
              </a:spcBef>
            </a:pP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Kozeir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 B,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Erb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 G, </a:t>
            </a:r>
            <a:r>
              <a:rPr lang="en-US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Fundamental 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of Nursing: Concept, Process and Practice, 10</a:t>
            </a:r>
            <a:r>
              <a:rPr lang="en-US" sz="1600" baseline="30000" dirty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th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 edition, New York: Prentice </a:t>
            </a:r>
            <a:r>
              <a:rPr lang="en-US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Hall, 2016.</a:t>
            </a:r>
            <a:endParaRPr lang="en-US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>
              <a:lnSpc>
                <a:spcPct val="120000"/>
              </a:lnSpc>
              <a:spcBef>
                <a:spcPts val="1000"/>
              </a:spcBef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Marino’s The ICU Book, 4</a:t>
            </a:r>
            <a:r>
              <a:rPr lang="en-US" sz="1600" baseline="30000" dirty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th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 edition, Wolters Kluwer Health/Lippincott Williams &amp; Wilkins, 2014 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  <a:cs typeface="B Mitra" panose="00000400000000000000" pitchFamily="2" charset="-78"/>
            </a:endParaRPr>
          </a:p>
          <a:p>
            <a:pPr marL="228600" lvl="0" indent="-228600">
              <a:lnSpc>
                <a:spcPct val="120000"/>
              </a:lnSpc>
              <a:spcBef>
                <a:spcPts val="1000"/>
              </a:spcBef>
            </a:pP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Frazee A, and </a:t>
            </a:r>
            <a:r>
              <a:rPr lang="en-US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Kashani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K. Fluid 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Management for Critically Ill Patients: A Review of the Current State of Fluid Therapy in the Intensive Care Unit , K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idney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 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2016;2:64–71. DOI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10.1159/000446265. </a:t>
            </a:r>
            <a:endParaRPr lang="en-US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1000"/>
              </a:spcBef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DC548F-C933-4011-9381-232B851DC9E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6/9/2020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9C051-AE59-427E-866A-42C49092A9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14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63" y="5517232"/>
            <a:ext cx="3322712" cy="1143000"/>
          </a:xfrm>
        </p:spPr>
        <p:txBody>
          <a:bodyPr>
            <a:normAutofit/>
          </a:bodyPr>
          <a:lstStyle/>
          <a:p>
            <a:r>
              <a:rPr lang="fa-IR" sz="6000" b="1" dirty="0" smtClean="0">
                <a:solidFill>
                  <a:schemeClr val="bg1"/>
                </a:solidFill>
                <a:cs typeface="B Kamran" pitchFamily="2" charset="-78"/>
              </a:rPr>
              <a:t>خدا قوت ....</a:t>
            </a:r>
            <a:endParaRPr lang="fa-IR" sz="6000" b="1" dirty="0">
              <a:solidFill>
                <a:schemeClr val="bg1"/>
              </a:solidFill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436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hape 235"/>
          <p:cNvGrpSpPr/>
          <p:nvPr/>
        </p:nvGrpSpPr>
        <p:grpSpPr>
          <a:xfrm>
            <a:off x="3438450" y="2269761"/>
            <a:ext cx="360040" cy="360040"/>
            <a:chOff x="3655815" y="1383618"/>
            <a:chExt cx="360040" cy="360040"/>
          </a:xfrm>
        </p:grpSpPr>
        <p:sp>
          <p:nvSpPr>
            <p:cNvPr id="236" name="Shape 236"/>
            <p:cNvSpPr/>
            <p:nvPr/>
          </p:nvSpPr>
          <p:spPr>
            <a:xfrm>
              <a:off x="3691819" y="1419622"/>
              <a:ext cx="288032" cy="288032"/>
            </a:xfrm>
            <a:prstGeom prst="ellipse">
              <a:avLst/>
            </a:prstGeom>
            <a:solidFill>
              <a:srgbClr val="984807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Shape 237"/>
            <p:cNvSpPr/>
            <p:nvPr/>
          </p:nvSpPr>
          <p:spPr>
            <a:xfrm>
              <a:off x="3655815" y="1383618"/>
              <a:ext cx="360040" cy="360040"/>
            </a:xfrm>
            <a:prstGeom prst="ellipse">
              <a:avLst/>
            </a:prstGeom>
            <a:noFill/>
            <a:ln w="25400" cap="flat" cmpd="sng">
              <a:solidFill>
                <a:srgbClr val="98480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" name="Shape 238"/>
          <p:cNvGrpSpPr/>
          <p:nvPr/>
        </p:nvGrpSpPr>
        <p:grpSpPr>
          <a:xfrm>
            <a:off x="3914886" y="2269761"/>
            <a:ext cx="360040" cy="360040"/>
            <a:chOff x="3655815" y="1383618"/>
            <a:chExt cx="360040" cy="360040"/>
          </a:xfrm>
        </p:grpSpPr>
        <p:sp>
          <p:nvSpPr>
            <p:cNvPr id="239" name="Shape 239"/>
            <p:cNvSpPr/>
            <p:nvPr/>
          </p:nvSpPr>
          <p:spPr>
            <a:xfrm>
              <a:off x="3709835" y="1437638"/>
              <a:ext cx="252000" cy="252000"/>
            </a:xfrm>
            <a:prstGeom prst="ellipse">
              <a:avLst/>
            </a:prstGeom>
            <a:solidFill>
              <a:srgbClr val="EFE0CA"/>
            </a:solidFill>
            <a:ln w="25400" cap="flat" cmpd="sng">
              <a:solidFill>
                <a:srgbClr val="98480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Shape 240"/>
            <p:cNvSpPr/>
            <p:nvPr/>
          </p:nvSpPr>
          <p:spPr>
            <a:xfrm>
              <a:off x="3655815" y="1383618"/>
              <a:ext cx="360040" cy="360040"/>
            </a:xfrm>
            <a:prstGeom prst="ellipse">
              <a:avLst/>
            </a:prstGeom>
            <a:noFill/>
            <a:ln w="25400" cap="flat" cmpd="sng">
              <a:solidFill>
                <a:srgbClr val="98480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" name="Shape 241"/>
          <p:cNvGrpSpPr/>
          <p:nvPr/>
        </p:nvGrpSpPr>
        <p:grpSpPr>
          <a:xfrm>
            <a:off x="4391322" y="2269761"/>
            <a:ext cx="360040" cy="360040"/>
            <a:chOff x="3655815" y="1383618"/>
            <a:chExt cx="360040" cy="360040"/>
          </a:xfrm>
        </p:grpSpPr>
        <p:sp>
          <p:nvSpPr>
            <p:cNvPr id="242" name="Shape 242"/>
            <p:cNvSpPr/>
            <p:nvPr/>
          </p:nvSpPr>
          <p:spPr>
            <a:xfrm>
              <a:off x="3691819" y="1419622"/>
              <a:ext cx="288032" cy="288032"/>
            </a:xfrm>
            <a:prstGeom prst="ellipse">
              <a:avLst/>
            </a:prstGeom>
            <a:solidFill>
              <a:srgbClr val="984807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Shape 243"/>
            <p:cNvSpPr/>
            <p:nvPr/>
          </p:nvSpPr>
          <p:spPr>
            <a:xfrm>
              <a:off x="3655815" y="1383618"/>
              <a:ext cx="360040" cy="360040"/>
            </a:xfrm>
            <a:prstGeom prst="ellipse">
              <a:avLst/>
            </a:prstGeom>
            <a:noFill/>
            <a:ln w="25400" cap="flat" cmpd="sng">
              <a:solidFill>
                <a:srgbClr val="98480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" name="Shape 244"/>
          <p:cNvGrpSpPr/>
          <p:nvPr/>
        </p:nvGrpSpPr>
        <p:grpSpPr>
          <a:xfrm>
            <a:off x="4867758" y="2269761"/>
            <a:ext cx="360040" cy="360040"/>
            <a:chOff x="3655815" y="1383618"/>
            <a:chExt cx="360040" cy="360040"/>
          </a:xfrm>
        </p:grpSpPr>
        <p:sp>
          <p:nvSpPr>
            <p:cNvPr id="245" name="Shape 245"/>
            <p:cNvSpPr/>
            <p:nvPr/>
          </p:nvSpPr>
          <p:spPr>
            <a:xfrm>
              <a:off x="3709835" y="1437638"/>
              <a:ext cx="252000" cy="252000"/>
            </a:xfrm>
            <a:prstGeom prst="ellipse">
              <a:avLst/>
            </a:prstGeom>
            <a:solidFill>
              <a:srgbClr val="EFE0CA"/>
            </a:solidFill>
            <a:ln w="25400" cap="flat" cmpd="sng">
              <a:solidFill>
                <a:srgbClr val="98480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Shape 246"/>
            <p:cNvSpPr/>
            <p:nvPr/>
          </p:nvSpPr>
          <p:spPr>
            <a:xfrm>
              <a:off x="3655815" y="1383618"/>
              <a:ext cx="360040" cy="360040"/>
            </a:xfrm>
            <a:prstGeom prst="ellipse">
              <a:avLst/>
            </a:prstGeom>
            <a:noFill/>
            <a:ln w="25400" cap="flat" cmpd="sng">
              <a:solidFill>
                <a:srgbClr val="98480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" name="Shape 247"/>
          <p:cNvGrpSpPr/>
          <p:nvPr/>
        </p:nvGrpSpPr>
        <p:grpSpPr>
          <a:xfrm>
            <a:off x="5344194" y="2269761"/>
            <a:ext cx="360040" cy="360040"/>
            <a:chOff x="3655815" y="1383618"/>
            <a:chExt cx="360040" cy="360040"/>
          </a:xfrm>
        </p:grpSpPr>
        <p:sp>
          <p:nvSpPr>
            <p:cNvPr id="248" name="Shape 248"/>
            <p:cNvSpPr/>
            <p:nvPr/>
          </p:nvSpPr>
          <p:spPr>
            <a:xfrm>
              <a:off x="3691819" y="1419622"/>
              <a:ext cx="288032" cy="288032"/>
            </a:xfrm>
            <a:prstGeom prst="ellipse">
              <a:avLst/>
            </a:prstGeom>
            <a:solidFill>
              <a:srgbClr val="984807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Shape 249"/>
            <p:cNvSpPr/>
            <p:nvPr/>
          </p:nvSpPr>
          <p:spPr>
            <a:xfrm>
              <a:off x="3655815" y="1383618"/>
              <a:ext cx="360040" cy="360040"/>
            </a:xfrm>
            <a:prstGeom prst="ellipse">
              <a:avLst/>
            </a:prstGeom>
            <a:noFill/>
            <a:ln w="25400" cap="flat" cmpd="sng">
              <a:solidFill>
                <a:srgbClr val="98480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/>
              <a:endParaRPr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0" name="Shape 250"/>
          <p:cNvSpPr/>
          <p:nvPr/>
        </p:nvSpPr>
        <p:spPr>
          <a:xfrm>
            <a:off x="1003853" y="3312596"/>
            <a:ext cx="720080" cy="720080"/>
          </a:xfrm>
          <a:prstGeom prst="ellipse">
            <a:avLst/>
          </a:pr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1" name="Shape 251"/>
          <p:cNvSpPr/>
          <p:nvPr/>
        </p:nvSpPr>
        <p:spPr>
          <a:xfrm>
            <a:off x="2606031" y="3312596"/>
            <a:ext cx="720080" cy="720080"/>
          </a:xfrm>
          <a:prstGeom prst="ellipse">
            <a:avLst/>
          </a:prstGeom>
          <a:solidFill>
            <a:srgbClr val="EFE0CA"/>
          </a:solidFill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2" name="Shape 252"/>
          <p:cNvSpPr/>
          <p:nvPr/>
        </p:nvSpPr>
        <p:spPr>
          <a:xfrm>
            <a:off x="4208209" y="3312596"/>
            <a:ext cx="720080" cy="720080"/>
          </a:xfrm>
          <a:prstGeom prst="ellipse">
            <a:avLst/>
          </a:pr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3" name="Shape 253"/>
          <p:cNvSpPr/>
          <p:nvPr/>
        </p:nvSpPr>
        <p:spPr>
          <a:xfrm>
            <a:off x="5810387" y="3312596"/>
            <a:ext cx="720080" cy="720080"/>
          </a:xfrm>
          <a:prstGeom prst="ellipse">
            <a:avLst/>
          </a:prstGeom>
          <a:solidFill>
            <a:srgbClr val="EFE0CA"/>
          </a:solidFill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4" name="Shape 254"/>
          <p:cNvSpPr/>
          <p:nvPr/>
        </p:nvSpPr>
        <p:spPr>
          <a:xfrm>
            <a:off x="7412565" y="3312596"/>
            <a:ext cx="720080" cy="720080"/>
          </a:xfrm>
          <a:prstGeom prst="ellipse">
            <a:avLst/>
          </a:pr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6" name="Shape 256"/>
          <p:cNvSpPr txBox="1"/>
          <p:nvPr/>
        </p:nvSpPr>
        <p:spPr>
          <a:xfrm>
            <a:off x="611560" y="4221089"/>
            <a:ext cx="1504666" cy="108012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A medium for metabolic reactions within cells</a:t>
            </a:r>
            <a:endParaRPr lang="en" sz="1600" kern="0" dirty="0">
              <a:solidFill>
                <a:srgbClr val="984807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9" name="Shape 259"/>
          <p:cNvSpPr txBox="1"/>
          <p:nvPr/>
        </p:nvSpPr>
        <p:spPr>
          <a:xfrm>
            <a:off x="2213738" y="4221089"/>
            <a:ext cx="1504666" cy="108012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A transporter for nutrients, waste products, and other substances</a:t>
            </a:r>
            <a:endParaRPr lang="en" sz="1600" kern="0" dirty="0">
              <a:solidFill>
                <a:srgbClr val="984807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2" name="Shape 262"/>
          <p:cNvSpPr txBox="1"/>
          <p:nvPr/>
        </p:nvSpPr>
        <p:spPr>
          <a:xfrm>
            <a:off x="3851920" y="4221089"/>
            <a:ext cx="1504666" cy="83099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Lubricant</a:t>
            </a:r>
            <a:endParaRPr lang="en" sz="1600" kern="0" dirty="0">
              <a:solidFill>
                <a:srgbClr val="984807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5" name="Shape 265"/>
          <p:cNvSpPr txBox="1"/>
          <p:nvPr/>
        </p:nvSpPr>
        <p:spPr>
          <a:xfrm>
            <a:off x="5508104" y="4221089"/>
            <a:ext cx="1504666" cy="83099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Insulator and shock absorber</a:t>
            </a:r>
            <a:endParaRPr lang="en" sz="1600" kern="0" dirty="0">
              <a:solidFill>
                <a:srgbClr val="984807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8" name="Shape 268"/>
          <p:cNvSpPr txBox="1"/>
          <p:nvPr/>
        </p:nvSpPr>
        <p:spPr>
          <a:xfrm>
            <a:off x="7020272" y="4149081"/>
            <a:ext cx="1504666" cy="83099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Regulating and maintaining body temperature</a:t>
            </a:r>
            <a:endParaRPr lang="en" sz="1600" kern="0" dirty="0">
              <a:solidFill>
                <a:srgbClr val="984807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270" name="Shape 270"/>
          <p:cNvSpPr/>
          <p:nvPr/>
        </p:nvSpPr>
        <p:spPr>
          <a:xfrm>
            <a:off x="1212011" y="3536053"/>
            <a:ext cx="303765" cy="2539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8823" y="107034"/>
                </a:moveTo>
                <a:lnTo>
                  <a:pt x="98823" y="113520"/>
                </a:lnTo>
                <a:lnTo>
                  <a:pt x="111175" y="113520"/>
                </a:lnTo>
                <a:lnTo>
                  <a:pt x="111175" y="107034"/>
                </a:lnTo>
                <a:close/>
                <a:moveTo>
                  <a:pt x="7941" y="107034"/>
                </a:moveTo>
                <a:lnTo>
                  <a:pt x="7941" y="113520"/>
                </a:lnTo>
                <a:lnTo>
                  <a:pt x="20293" y="113520"/>
                </a:lnTo>
                <a:lnTo>
                  <a:pt x="20293" y="107034"/>
                </a:lnTo>
                <a:close/>
                <a:moveTo>
                  <a:pt x="98823" y="94383"/>
                </a:moveTo>
                <a:lnTo>
                  <a:pt x="98823" y="100870"/>
                </a:lnTo>
                <a:lnTo>
                  <a:pt x="111175" y="100870"/>
                </a:lnTo>
                <a:lnTo>
                  <a:pt x="111175" y="94383"/>
                </a:lnTo>
                <a:close/>
                <a:moveTo>
                  <a:pt x="7941" y="94383"/>
                </a:moveTo>
                <a:lnTo>
                  <a:pt x="7941" y="100870"/>
                </a:lnTo>
                <a:lnTo>
                  <a:pt x="20293" y="100870"/>
                </a:lnTo>
                <a:lnTo>
                  <a:pt x="20293" y="94383"/>
                </a:lnTo>
                <a:close/>
                <a:moveTo>
                  <a:pt x="98823" y="81733"/>
                </a:moveTo>
                <a:lnTo>
                  <a:pt x="98823" y="88219"/>
                </a:lnTo>
                <a:lnTo>
                  <a:pt x="111175" y="88219"/>
                </a:lnTo>
                <a:lnTo>
                  <a:pt x="111175" y="81733"/>
                </a:lnTo>
                <a:close/>
                <a:moveTo>
                  <a:pt x="7941" y="81733"/>
                </a:moveTo>
                <a:lnTo>
                  <a:pt x="7941" y="88219"/>
                </a:lnTo>
                <a:lnTo>
                  <a:pt x="20293" y="88219"/>
                </a:lnTo>
                <a:lnTo>
                  <a:pt x="20293" y="81733"/>
                </a:lnTo>
                <a:close/>
                <a:moveTo>
                  <a:pt x="98823" y="69082"/>
                </a:moveTo>
                <a:lnTo>
                  <a:pt x="98823" y="75569"/>
                </a:lnTo>
                <a:lnTo>
                  <a:pt x="111175" y="75569"/>
                </a:lnTo>
                <a:lnTo>
                  <a:pt x="111175" y="69082"/>
                </a:lnTo>
                <a:close/>
                <a:moveTo>
                  <a:pt x="7941" y="69082"/>
                </a:moveTo>
                <a:lnTo>
                  <a:pt x="7941" y="75569"/>
                </a:lnTo>
                <a:lnTo>
                  <a:pt x="20293" y="75569"/>
                </a:lnTo>
                <a:lnTo>
                  <a:pt x="20293" y="69082"/>
                </a:lnTo>
                <a:close/>
                <a:moveTo>
                  <a:pt x="98823" y="56432"/>
                </a:moveTo>
                <a:lnTo>
                  <a:pt x="98823" y="62919"/>
                </a:lnTo>
                <a:lnTo>
                  <a:pt x="111175" y="62919"/>
                </a:lnTo>
                <a:lnTo>
                  <a:pt x="111175" y="56432"/>
                </a:lnTo>
                <a:close/>
                <a:moveTo>
                  <a:pt x="7941" y="56432"/>
                </a:moveTo>
                <a:lnTo>
                  <a:pt x="7941" y="62919"/>
                </a:lnTo>
                <a:lnTo>
                  <a:pt x="20293" y="62919"/>
                </a:lnTo>
                <a:lnTo>
                  <a:pt x="20293" y="56432"/>
                </a:lnTo>
                <a:close/>
                <a:moveTo>
                  <a:pt x="98823" y="43781"/>
                </a:moveTo>
                <a:lnTo>
                  <a:pt x="98823" y="50268"/>
                </a:lnTo>
                <a:lnTo>
                  <a:pt x="111175" y="50268"/>
                </a:lnTo>
                <a:lnTo>
                  <a:pt x="111175" y="43781"/>
                </a:lnTo>
                <a:close/>
                <a:moveTo>
                  <a:pt x="7941" y="43781"/>
                </a:moveTo>
                <a:lnTo>
                  <a:pt x="7941" y="50268"/>
                </a:lnTo>
                <a:lnTo>
                  <a:pt x="20293" y="50268"/>
                </a:lnTo>
                <a:lnTo>
                  <a:pt x="20293" y="43781"/>
                </a:lnTo>
                <a:close/>
                <a:moveTo>
                  <a:pt x="98823" y="31131"/>
                </a:moveTo>
                <a:lnTo>
                  <a:pt x="98823" y="37618"/>
                </a:lnTo>
                <a:lnTo>
                  <a:pt x="111175" y="37618"/>
                </a:lnTo>
                <a:lnTo>
                  <a:pt x="111175" y="31131"/>
                </a:lnTo>
                <a:close/>
                <a:moveTo>
                  <a:pt x="7941" y="31131"/>
                </a:moveTo>
                <a:lnTo>
                  <a:pt x="7941" y="37618"/>
                </a:lnTo>
                <a:lnTo>
                  <a:pt x="20293" y="37618"/>
                </a:lnTo>
                <a:lnTo>
                  <a:pt x="20293" y="31131"/>
                </a:lnTo>
                <a:close/>
                <a:moveTo>
                  <a:pt x="37203" y="24881"/>
                </a:moveTo>
                <a:lnTo>
                  <a:pt x="37203" y="95118"/>
                </a:lnTo>
                <a:lnTo>
                  <a:pt x="87817" y="60000"/>
                </a:lnTo>
                <a:close/>
                <a:moveTo>
                  <a:pt x="98823" y="18481"/>
                </a:moveTo>
                <a:lnTo>
                  <a:pt x="98823" y="24967"/>
                </a:lnTo>
                <a:lnTo>
                  <a:pt x="111175" y="24967"/>
                </a:lnTo>
                <a:lnTo>
                  <a:pt x="111175" y="18481"/>
                </a:lnTo>
                <a:close/>
                <a:moveTo>
                  <a:pt x="7941" y="18481"/>
                </a:moveTo>
                <a:lnTo>
                  <a:pt x="7941" y="24967"/>
                </a:lnTo>
                <a:lnTo>
                  <a:pt x="20293" y="24967"/>
                </a:lnTo>
                <a:lnTo>
                  <a:pt x="20293" y="18481"/>
                </a:lnTo>
                <a:close/>
                <a:moveTo>
                  <a:pt x="98823" y="5830"/>
                </a:moveTo>
                <a:lnTo>
                  <a:pt x="98823" y="12317"/>
                </a:lnTo>
                <a:lnTo>
                  <a:pt x="111175" y="12317"/>
                </a:lnTo>
                <a:lnTo>
                  <a:pt x="111175" y="5830"/>
                </a:lnTo>
                <a:close/>
                <a:moveTo>
                  <a:pt x="7941" y="5830"/>
                </a:moveTo>
                <a:lnTo>
                  <a:pt x="7941" y="12317"/>
                </a:lnTo>
                <a:lnTo>
                  <a:pt x="20293" y="12317"/>
                </a:lnTo>
                <a:lnTo>
                  <a:pt x="20293" y="583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1" name="Shape 271"/>
          <p:cNvSpPr/>
          <p:nvPr/>
        </p:nvSpPr>
        <p:spPr>
          <a:xfrm rot="8100000">
            <a:off x="4424357" y="3534019"/>
            <a:ext cx="293279" cy="2932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1771" y="88228"/>
                </a:moveTo>
                <a:cubicBezTo>
                  <a:pt x="38964" y="95422"/>
                  <a:pt x="50628" y="95422"/>
                  <a:pt x="57822" y="88228"/>
                </a:cubicBezTo>
                <a:cubicBezTo>
                  <a:pt x="65016" y="81035"/>
                  <a:pt x="65016" y="69371"/>
                  <a:pt x="57822" y="62177"/>
                </a:cubicBezTo>
                <a:cubicBezTo>
                  <a:pt x="50628" y="54983"/>
                  <a:pt x="38964" y="54983"/>
                  <a:pt x="31771" y="62177"/>
                </a:cubicBezTo>
                <a:cubicBezTo>
                  <a:pt x="24577" y="69371"/>
                  <a:pt x="24577" y="81035"/>
                  <a:pt x="31771" y="88228"/>
                </a:cubicBezTo>
                <a:close/>
                <a:moveTo>
                  <a:pt x="14171" y="105828"/>
                </a:moveTo>
                <a:cubicBezTo>
                  <a:pt x="5415" y="97072"/>
                  <a:pt x="0" y="84975"/>
                  <a:pt x="0" y="71614"/>
                </a:cubicBezTo>
                <a:cubicBezTo>
                  <a:pt x="0" y="44892"/>
                  <a:pt x="22189" y="28508"/>
                  <a:pt x="48385" y="23229"/>
                </a:cubicBezTo>
                <a:cubicBezTo>
                  <a:pt x="75836" y="17697"/>
                  <a:pt x="89946" y="12557"/>
                  <a:pt x="120000" y="0"/>
                </a:cubicBezTo>
                <a:cubicBezTo>
                  <a:pt x="107767" y="32982"/>
                  <a:pt x="102953" y="42211"/>
                  <a:pt x="96770" y="71614"/>
                </a:cubicBezTo>
                <a:cubicBezTo>
                  <a:pt x="91889" y="98662"/>
                  <a:pt x="75107" y="120000"/>
                  <a:pt x="48385" y="120000"/>
                </a:cubicBezTo>
                <a:cubicBezTo>
                  <a:pt x="35024" y="120000"/>
                  <a:pt x="22927" y="114584"/>
                  <a:pt x="14171" y="10582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2" name="Shape 272"/>
          <p:cNvSpPr/>
          <p:nvPr/>
        </p:nvSpPr>
        <p:spPr>
          <a:xfrm rot="2700000">
            <a:off x="7660791" y="3450283"/>
            <a:ext cx="223629" cy="4254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41" y="0"/>
                </a:moveTo>
                <a:cubicBezTo>
                  <a:pt x="68312" y="142"/>
                  <a:pt x="77049" y="3617"/>
                  <a:pt x="77802" y="9249"/>
                </a:cubicBezTo>
                <a:cubicBezTo>
                  <a:pt x="79731" y="16341"/>
                  <a:pt x="68983" y="18083"/>
                  <a:pt x="72034" y="26607"/>
                </a:cubicBezTo>
                <a:lnTo>
                  <a:pt x="120000" y="26607"/>
                </a:lnTo>
                <a:lnTo>
                  <a:pt x="120000" y="53320"/>
                </a:lnTo>
                <a:cubicBezTo>
                  <a:pt x="105180" y="54850"/>
                  <a:pt x="101982" y="49006"/>
                  <a:pt x="89415" y="50069"/>
                </a:cubicBezTo>
                <a:cubicBezTo>
                  <a:pt x="79319" y="50489"/>
                  <a:pt x="73089" y="55363"/>
                  <a:pt x="72833" y="59977"/>
                </a:cubicBezTo>
                <a:cubicBezTo>
                  <a:pt x="73004" y="64029"/>
                  <a:pt x="79442" y="70012"/>
                  <a:pt x="91464" y="70060"/>
                </a:cubicBezTo>
                <a:cubicBezTo>
                  <a:pt x="106013" y="69226"/>
                  <a:pt x="103877" y="65247"/>
                  <a:pt x="120000" y="65606"/>
                </a:cubicBezTo>
                <a:lnTo>
                  <a:pt x="120000" y="93541"/>
                </a:lnTo>
                <a:lnTo>
                  <a:pt x="70059" y="93541"/>
                </a:lnTo>
                <a:cubicBezTo>
                  <a:pt x="69329" y="102697"/>
                  <a:pt x="76533" y="101447"/>
                  <a:pt x="78036" y="109608"/>
                </a:cubicBezTo>
                <a:cubicBezTo>
                  <a:pt x="77950" y="116314"/>
                  <a:pt x="67224" y="119904"/>
                  <a:pt x="59959" y="120000"/>
                </a:cubicBezTo>
                <a:cubicBezTo>
                  <a:pt x="51687" y="119857"/>
                  <a:pt x="42950" y="116382"/>
                  <a:pt x="42197" y="110750"/>
                </a:cubicBezTo>
                <a:cubicBezTo>
                  <a:pt x="40279" y="103699"/>
                  <a:pt x="50892" y="101936"/>
                  <a:pt x="47995" y="93541"/>
                </a:cubicBezTo>
                <a:lnTo>
                  <a:pt x="0" y="93541"/>
                </a:lnTo>
                <a:lnTo>
                  <a:pt x="0" y="66075"/>
                </a:lnTo>
                <a:cubicBezTo>
                  <a:pt x="15368" y="64341"/>
                  <a:pt x="18478" y="70364"/>
                  <a:pt x="31219" y="69286"/>
                </a:cubicBezTo>
                <a:cubicBezTo>
                  <a:pt x="41315" y="68866"/>
                  <a:pt x="47545" y="63992"/>
                  <a:pt x="47801" y="59379"/>
                </a:cubicBezTo>
                <a:cubicBezTo>
                  <a:pt x="47631" y="55326"/>
                  <a:pt x="41193" y="49343"/>
                  <a:pt x="29171" y="49296"/>
                </a:cubicBezTo>
                <a:cubicBezTo>
                  <a:pt x="14433" y="50140"/>
                  <a:pt x="16816" y="54212"/>
                  <a:pt x="0" y="53739"/>
                </a:cubicBezTo>
                <a:lnTo>
                  <a:pt x="0" y="26607"/>
                </a:lnTo>
                <a:lnTo>
                  <a:pt x="49932" y="26607"/>
                </a:lnTo>
                <a:cubicBezTo>
                  <a:pt x="50748" y="17288"/>
                  <a:pt x="43474" y="18596"/>
                  <a:pt x="41963" y="10391"/>
                </a:cubicBezTo>
                <a:cubicBezTo>
                  <a:pt x="42049" y="3685"/>
                  <a:pt x="52775" y="95"/>
                  <a:pt x="600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3" name="Shape 273"/>
          <p:cNvSpPr/>
          <p:nvPr/>
        </p:nvSpPr>
        <p:spPr>
          <a:xfrm>
            <a:off x="2801537" y="3546252"/>
            <a:ext cx="329069" cy="25276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212" y="50082"/>
                </a:moveTo>
                <a:cubicBezTo>
                  <a:pt x="82409" y="50082"/>
                  <a:pt x="90676" y="60844"/>
                  <a:pt x="90676" y="74119"/>
                </a:cubicBezTo>
                <a:cubicBezTo>
                  <a:pt x="90676" y="87395"/>
                  <a:pt x="82409" y="98157"/>
                  <a:pt x="72212" y="98157"/>
                </a:cubicBezTo>
                <a:cubicBezTo>
                  <a:pt x="62015" y="98157"/>
                  <a:pt x="53748" y="87395"/>
                  <a:pt x="53748" y="74119"/>
                </a:cubicBezTo>
                <a:cubicBezTo>
                  <a:pt x="53748" y="60844"/>
                  <a:pt x="62015" y="50082"/>
                  <a:pt x="72212" y="50082"/>
                </a:cubicBezTo>
                <a:close/>
                <a:moveTo>
                  <a:pt x="72212" y="40585"/>
                </a:moveTo>
                <a:cubicBezTo>
                  <a:pt x="57986" y="40585"/>
                  <a:pt x="46453" y="55599"/>
                  <a:pt x="46453" y="74119"/>
                </a:cubicBezTo>
                <a:cubicBezTo>
                  <a:pt x="46453" y="92640"/>
                  <a:pt x="57986" y="107654"/>
                  <a:pt x="72212" y="107654"/>
                </a:cubicBezTo>
                <a:cubicBezTo>
                  <a:pt x="86438" y="107654"/>
                  <a:pt x="97971" y="92640"/>
                  <a:pt x="97971" y="74119"/>
                </a:cubicBezTo>
                <a:cubicBezTo>
                  <a:pt x="97971" y="55599"/>
                  <a:pt x="86438" y="40585"/>
                  <a:pt x="72212" y="40585"/>
                </a:cubicBezTo>
                <a:close/>
                <a:moveTo>
                  <a:pt x="41883" y="33132"/>
                </a:moveTo>
                <a:lnTo>
                  <a:pt x="41883" y="40696"/>
                </a:lnTo>
                <a:lnTo>
                  <a:pt x="50017" y="40696"/>
                </a:lnTo>
                <a:lnTo>
                  <a:pt x="50017" y="33132"/>
                </a:lnTo>
                <a:close/>
                <a:moveTo>
                  <a:pt x="97379" y="30708"/>
                </a:moveTo>
                <a:lnTo>
                  <a:pt x="97379" y="40696"/>
                </a:lnTo>
                <a:lnTo>
                  <a:pt x="113015" y="40696"/>
                </a:lnTo>
                <a:lnTo>
                  <a:pt x="113015" y="30708"/>
                </a:lnTo>
                <a:close/>
                <a:moveTo>
                  <a:pt x="60010" y="5304"/>
                </a:moveTo>
                <a:lnTo>
                  <a:pt x="60010" y="21221"/>
                </a:lnTo>
                <a:lnTo>
                  <a:pt x="84414" y="21221"/>
                </a:lnTo>
                <a:lnTo>
                  <a:pt x="84414" y="5304"/>
                </a:lnTo>
                <a:close/>
                <a:moveTo>
                  <a:pt x="54694" y="0"/>
                </a:moveTo>
                <a:lnTo>
                  <a:pt x="89730" y="0"/>
                </a:lnTo>
                <a:cubicBezTo>
                  <a:pt x="91626" y="0"/>
                  <a:pt x="93163" y="2000"/>
                  <a:pt x="93163" y="4468"/>
                </a:cubicBezTo>
                <a:lnTo>
                  <a:pt x="93163" y="21221"/>
                </a:lnTo>
                <a:lnTo>
                  <a:pt x="110442" y="21221"/>
                </a:lnTo>
                <a:cubicBezTo>
                  <a:pt x="115721" y="21221"/>
                  <a:pt x="120000" y="26792"/>
                  <a:pt x="120000" y="33663"/>
                </a:cubicBezTo>
                <a:lnTo>
                  <a:pt x="120000" y="107557"/>
                </a:lnTo>
                <a:cubicBezTo>
                  <a:pt x="120000" y="114429"/>
                  <a:pt x="115721" y="119999"/>
                  <a:pt x="110442" y="119999"/>
                </a:cubicBezTo>
                <a:lnTo>
                  <a:pt x="9557" y="119999"/>
                </a:lnTo>
                <a:cubicBezTo>
                  <a:pt x="4278" y="119999"/>
                  <a:pt x="0" y="114429"/>
                  <a:pt x="0" y="107557"/>
                </a:cubicBezTo>
                <a:lnTo>
                  <a:pt x="0" y="33663"/>
                </a:lnTo>
                <a:cubicBezTo>
                  <a:pt x="0" y="26792"/>
                  <a:pt x="4278" y="21221"/>
                  <a:pt x="9557" y="21221"/>
                </a:cubicBezTo>
                <a:lnTo>
                  <a:pt x="11563" y="21221"/>
                </a:lnTo>
                <a:lnTo>
                  <a:pt x="11563" y="15351"/>
                </a:lnTo>
                <a:cubicBezTo>
                  <a:pt x="11563" y="14117"/>
                  <a:pt x="12331" y="13117"/>
                  <a:pt x="13279" y="13117"/>
                </a:cubicBezTo>
                <a:lnTo>
                  <a:pt x="30797" y="13117"/>
                </a:lnTo>
                <a:cubicBezTo>
                  <a:pt x="31745" y="13117"/>
                  <a:pt x="32514" y="14117"/>
                  <a:pt x="32514" y="15351"/>
                </a:cubicBezTo>
                <a:lnTo>
                  <a:pt x="32514" y="21221"/>
                </a:lnTo>
                <a:lnTo>
                  <a:pt x="51261" y="21221"/>
                </a:lnTo>
                <a:lnTo>
                  <a:pt x="51261" y="4468"/>
                </a:lnTo>
                <a:cubicBezTo>
                  <a:pt x="51261" y="2000"/>
                  <a:pt x="52798" y="0"/>
                  <a:pt x="54694" y="0"/>
                </a:cubicBezTo>
                <a:close/>
              </a:path>
            </a:pathLst>
          </a:cu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4" name="Shape 274"/>
          <p:cNvSpPr/>
          <p:nvPr/>
        </p:nvSpPr>
        <p:spPr>
          <a:xfrm>
            <a:off x="6020489" y="3522698"/>
            <a:ext cx="299876" cy="2998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2419" y="72135"/>
                </a:moveTo>
                <a:lnTo>
                  <a:pt x="31039" y="106364"/>
                </a:lnTo>
                <a:cubicBezTo>
                  <a:pt x="48614" y="117343"/>
                  <a:pt x="70886" y="117439"/>
                  <a:pt x="88556" y="106615"/>
                </a:cubicBezTo>
                <a:lnTo>
                  <a:pt x="67470" y="72194"/>
                </a:lnTo>
                <a:cubicBezTo>
                  <a:pt x="65314" y="73574"/>
                  <a:pt x="62747" y="74346"/>
                  <a:pt x="60000" y="74346"/>
                </a:cubicBezTo>
                <a:cubicBezTo>
                  <a:pt x="57208" y="74346"/>
                  <a:pt x="54602" y="73548"/>
                  <a:pt x="52419" y="72135"/>
                </a:cubicBezTo>
                <a:close/>
                <a:moveTo>
                  <a:pt x="60000" y="50036"/>
                </a:moveTo>
                <a:cubicBezTo>
                  <a:pt x="54497" y="50036"/>
                  <a:pt x="50036" y="54497"/>
                  <a:pt x="50036" y="60000"/>
                </a:cubicBezTo>
                <a:cubicBezTo>
                  <a:pt x="50036" y="65503"/>
                  <a:pt x="54497" y="69964"/>
                  <a:pt x="60000" y="69964"/>
                </a:cubicBezTo>
                <a:cubicBezTo>
                  <a:pt x="65503" y="69964"/>
                  <a:pt x="69964" y="65503"/>
                  <a:pt x="69964" y="60000"/>
                </a:cubicBezTo>
                <a:cubicBezTo>
                  <a:pt x="69964" y="54497"/>
                  <a:pt x="65503" y="50036"/>
                  <a:pt x="60000" y="50036"/>
                </a:cubicBezTo>
                <a:close/>
                <a:moveTo>
                  <a:pt x="86091" y="11961"/>
                </a:moveTo>
                <a:lnTo>
                  <a:pt x="66816" y="47449"/>
                </a:lnTo>
                <a:cubicBezTo>
                  <a:pt x="71315" y="49821"/>
                  <a:pt x="74346" y="54556"/>
                  <a:pt x="74346" y="60000"/>
                </a:cubicBezTo>
                <a:lnTo>
                  <a:pt x="74296" y="60496"/>
                </a:lnTo>
                <a:lnTo>
                  <a:pt x="114633" y="61898"/>
                </a:lnTo>
                <a:cubicBezTo>
                  <a:pt x="115353" y="41188"/>
                  <a:pt x="104301" y="21852"/>
                  <a:pt x="86091" y="11961"/>
                </a:cubicBezTo>
                <a:close/>
                <a:moveTo>
                  <a:pt x="34327" y="11736"/>
                </a:moveTo>
                <a:cubicBezTo>
                  <a:pt x="16032" y="21468"/>
                  <a:pt x="4812" y="40707"/>
                  <a:pt x="5351" y="61423"/>
                </a:cubicBezTo>
                <a:lnTo>
                  <a:pt x="45691" y="60372"/>
                </a:lnTo>
                <a:cubicBezTo>
                  <a:pt x="45655" y="60249"/>
                  <a:pt x="45653" y="60124"/>
                  <a:pt x="45653" y="60000"/>
                </a:cubicBezTo>
                <a:cubicBezTo>
                  <a:pt x="45653" y="54512"/>
                  <a:pt x="48734" y="49744"/>
                  <a:pt x="53292" y="47390"/>
                </a:cubicBezTo>
                <a:close/>
                <a:moveTo>
                  <a:pt x="60000" y="0"/>
                </a:move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ubicBezTo>
                  <a:pt x="0" y="26862"/>
                  <a:pt x="26862" y="0"/>
                  <a:pt x="60000" y="0"/>
                </a:cubicBezTo>
                <a:close/>
              </a:path>
            </a:pathLst>
          </a:custGeom>
          <a:solidFill>
            <a:srgbClr val="984807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cxnSp>
        <p:nvCxnSpPr>
          <p:cNvPr id="275" name="Shape 275"/>
          <p:cNvCxnSpPr>
            <a:stCxn id="237" idx="2"/>
            <a:endCxn id="250" idx="0"/>
          </p:cNvCxnSpPr>
          <p:nvPr/>
        </p:nvCxnSpPr>
        <p:spPr>
          <a:xfrm flipH="1">
            <a:off x="1363950" y="2449781"/>
            <a:ext cx="2074500" cy="862800"/>
          </a:xfrm>
          <a:prstGeom prst="bentConnector2">
            <a:avLst/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76" name="Shape 276"/>
          <p:cNvCxnSpPr>
            <a:stCxn id="249" idx="6"/>
            <a:endCxn id="254" idx="0"/>
          </p:cNvCxnSpPr>
          <p:nvPr/>
        </p:nvCxnSpPr>
        <p:spPr>
          <a:xfrm>
            <a:off x="5704234" y="2449781"/>
            <a:ext cx="2068500" cy="862800"/>
          </a:xfrm>
          <a:prstGeom prst="bentConnector2">
            <a:avLst/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77" name="Shape 277"/>
          <p:cNvCxnSpPr>
            <a:stCxn id="240" idx="4"/>
            <a:endCxn id="251" idx="0"/>
          </p:cNvCxnSpPr>
          <p:nvPr/>
        </p:nvCxnSpPr>
        <p:spPr>
          <a:xfrm rot="5400000">
            <a:off x="3189056" y="2406751"/>
            <a:ext cx="682800" cy="1128900"/>
          </a:xfrm>
          <a:prstGeom prst="bentConnector3">
            <a:avLst>
              <a:gd name="adj1" fmla="val 50000"/>
            </a:avLst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78" name="Shape 278"/>
          <p:cNvCxnSpPr>
            <a:stCxn id="246" idx="4"/>
            <a:endCxn id="253" idx="0"/>
          </p:cNvCxnSpPr>
          <p:nvPr/>
        </p:nvCxnSpPr>
        <p:spPr>
          <a:xfrm rot="-5400000" flipH="1">
            <a:off x="5267678" y="2409901"/>
            <a:ext cx="682800" cy="1122600"/>
          </a:xfrm>
          <a:prstGeom prst="bentConnector3">
            <a:avLst>
              <a:gd name="adj1" fmla="val 50000"/>
            </a:avLst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79" name="Shape 279"/>
          <p:cNvCxnSpPr>
            <a:stCxn id="243" idx="4"/>
            <a:endCxn id="252" idx="0"/>
          </p:cNvCxnSpPr>
          <p:nvPr/>
        </p:nvCxnSpPr>
        <p:spPr>
          <a:xfrm flipH="1">
            <a:off x="4568342" y="2629801"/>
            <a:ext cx="3000" cy="682800"/>
          </a:xfrm>
          <a:prstGeom prst="straightConnector1">
            <a:avLst/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280" name="Shape 280"/>
          <p:cNvSpPr txBox="1">
            <a:spLocks noGrp="1"/>
          </p:cNvSpPr>
          <p:nvPr>
            <p:ph type="title"/>
          </p:nvPr>
        </p:nvSpPr>
        <p:spPr>
          <a:xfrm>
            <a:off x="0" y="988875"/>
            <a:ext cx="9144000" cy="5661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buClr>
                <a:srgbClr val="974806"/>
              </a:buClr>
              <a:buSzPct val="25000"/>
            </a:pPr>
            <a:r>
              <a:rPr lang="en" sz="4000" b="1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Body Fluid</a:t>
            </a:r>
          </a:p>
        </p:txBody>
      </p:sp>
      <p:sp>
        <p:nvSpPr>
          <p:cNvPr id="281" name="Shape 281"/>
          <p:cNvSpPr txBox="1">
            <a:spLocks noGrp="1"/>
          </p:cNvSpPr>
          <p:nvPr>
            <p:ph type="subTitle" idx="1"/>
          </p:nvPr>
        </p:nvSpPr>
        <p:spPr>
          <a:xfrm>
            <a:off x="27985" y="1573877"/>
            <a:ext cx="9078600" cy="3081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Approximately 60% of the average healthy adult’s weight is water.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72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Picture3.jpg"/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t="1734" b="1734"/>
          <a:stretch>
            <a:fillRect/>
          </a:stretch>
        </p:blipFill>
        <p:spPr>
          <a:xfrm>
            <a:off x="683568" y="1284797"/>
            <a:ext cx="3816424" cy="4288406"/>
          </a:xfrm>
        </p:spPr>
      </p:pic>
      <p:sp>
        <p:nvSpPr>
          <p:cNvPr id="10" name="Rectangle 9"/>
          <p:cNvSpPr/>
          <p:nvPr/>
        </p:nvSpPr>
        <p:spPr>
          <a:xfrm>
            <a:off x="4788024" y="2708920"/>
            <a:ext cx="3528392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rgbClr val="984807"/>
              </a:buClr>
              <a:buSzPct val="25000"/>
            </a:pPr>
            <a:r>
              <a:rPr lang="en-US" sz="3600" b="1" kern="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Distribution of Body Fluids</a:t>
            </a:r>
            <a:endParaRPr lang="en" sz="3600" b="1" kern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/>
          <p:nvPr/>
        </p:nvSpPr>
        <p:spPr>
          <a:xfrm>
            <a:off x="3882674" y="2088057"/>
            <a:ext cx="1368152" cy="1368152"/>
          </a:xfrm>
          <a:prstGeom prst="ellipse">
            <a:avLst/>
          </a:prstGeom>
          <a:noFill/>
          <a:ln w="25400" cap="flat" cmpd="sng">
            <a:solidFill>
              <a:srgbClr val="984807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09" name="Shape 309"/>
          <p:cNvSpPr/>
          <p:nvPr/>
        </p:nvSpPr>
        <p:spPr>
          <a:xfrm>
            <a:off x="1179673" y="2088057"/>
            <a:ext cx="1368152" cy="1368152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11" name="Shape 311"/>
          <p:cNvSpPr/>
          <p:nvPr/>
        </p:nvSpPr>
        <p:spPr>
          <a:xfrm>
            <a:off x="5292080" y="4077072"/>
            <a:ext cx="1368152" cy="1368152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12" name="Shape 312"/>
          <p:cNvSpPr/>
          <p:nvPr/>
        </p:nvSpPr>
        <p:spPr>
          <a:xfrm>
            <a:off x="2483768" y="4149080"/>
            <a:ext cx="1368152" cy="136815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14" name="Shape 314"/>
          <p:cNvSpPr/>
          <p:nvPr/>
        </p:nvSpPr>
        <p:spPr>
          <a:xfrm>
            <a:off x="3977086" y="2182469"/>
            <a:ext cx="1179331" cy="1179331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15" name="Shape 315"/>
          <p:cNvSpPr/>
          <p:nvPr/>
        </p:nvSpPr>
        <p:spPr>
          <a:xfrm rot="19516763">
            <a:off x="4932040" y="3501008"/>
            <a:ext cx="484632" cy="489204"/>
          </a:xfrm>
          <a:prstGeom prst="upArrow">
            <a:avLst>
              <a:gd name="adj1" fmla="val 50000"/>
              <a:gd name="adj2" fmla="val 50000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17" name="Shape 317"/>
          <p:cNvSpPr txBox="1"/>
          <p:nvPr/>
        </p:nvSpPr>
        <p:spPr>
          <a:xfrm>
            <a:off x="1187625" y="2348881"/>
            <a:ext cx="1288487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/>
            <a:r>
              <a:rPr lang="en-US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Oxygen from the</a:t>
            </a:r>
          </a:p>
          <a:p>
            <a:pPr algn="ctr"/>
            <a:r>
              <a:rPr lang="en-US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lungs</a:t>
            </a:r>
            <a:endParaRPr lang="en" kern="0" dirty="0">
              <a:solidFill>
                <a:srgbClr val="000000">
                  <a:lumMod val="95000"/>
                  <a:lumOff val="5000"/>
                </a:srgbClr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323" name="Shape 323"/>
          <p:cNvSpPr txBox="1"/>
          <p:nvPr/>
        </p:nvSpPr>
        <p:spPr>
          <a:xfrm>
            <a:off x="5364089" y="4293097"/>
            <a:ext cx="1288487" cy="71833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Excretory products of metabolism</a:t>
            </a:r>
            <a:endParaRPr lang="en" kern="0" dirty="0">
              <a:solidFill>
                <a:srgbClr val="000000">
                  <a:lumMod val="95000"/>
                  <a:lumOff val="5000"/>
                </a:srgbClr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326" name="Shape 326"/>
          <p:cNvSpPr txBox="1"/>
          <p:nvPr/>
        </p:nvSpPr>
        <p:spPr>
          <a:xfrm>
            <a:off x="2555777" y="4365105"/>
            <a:ext cx="1288487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Dissolved nutrients from the GI tract</a:t>
            </a:r>
            <a:endParaRPr lang="en" kern="0" dirty="0">
              <a:solidFill>
                <a:srgbClr val="984807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329" name="Shape 329"/>
          <p:cNvSpPr txBox="1"/>
          <p:nvPr/>
        </p:nvSpPr>
        <p:spPr>
          <a:xfrm>
            <a:off x="6732241" y="2420889"/>
            <a:ext cx="1288487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/>
            <a:r>
              <a:rPr lang="en-US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Charged particles</a:t>
            </a:r>
          </a:p>
          <a:p>
            <a:pPr algn="ctr"/>
            <a:r>
              <a:rPr lang="en-US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called Ions</a:t>
            </a:r>
            <a:endParaRPr lang="en" kern="0" dirty="0">
              <a:solidFill>
                <a:srgbClr val="984807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332" name="Shape 332"/>
          <p:cNvSpPr/>
          <p:nvPr/>
        </p:nvSpPr>
        <p:spPr>
          <a:xfrm rot="2235528">
            <a:off x="3662519" y="3525782"/>
            <a:ext cx="484632" cy="489204"/>
          </a:xfrm>
          <a:prstGeom prst="upArrow">
            <a:avLst>
              <a:gd name="adj1" fmla="val 50000"/>
              <a:gd name="adj2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34" name="Shape 334"/>
          <p:cNvSpPr/>
          <p:nvPr/>
        </p:nvSpPr>
        <p:spPr>
          <a:xfrm rot="-5400000">
            <a:off x="5673233" y="2527532"/>
            <a:ext cx="484632" cy="489204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984807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35" name="Shape 335"/>
          <p:cNvSpPr/>
          <p:nvPr/>
        </p:nvSpPr>
        <p:spPr>
          <a:xfrm rot="5400000">
            <a:off x="2972933" y="2527531"/>
            <a:ext cx="484632" cy="489204"/>
          </a:xfrm>
          <a:prstGeom prst="upArrow">
            <a:avLst>
              <a:gd name="adj1" fmla="val 50000"/>
              <a:gd name="adj2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36" name="Shape 336"/>
          <p:cNvSpPr txBox="1">
            <a:spLocks noGrp="1"/>
          </p:cNvSpPr>
          <p:nvPr>
            <p:ph type="title"/>
          </p:nvPr>
        </p:nvSpPr>
        <p:spPr>
          <a:xfrm>
            <a:off x="0" y="988875"/>
            <a:ext cx="9144000" cy="5661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>
              <a:buClr>
                <a:srgbClr val="974806"/>
              </a:buClr>
              <a:buSzPct val="25000"/>
            </a:pPr>
            <a:r>
              <a:rPr lang="en-US" sz="4000" b="1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Composition Of Body Fluid</a:t>
            </a:r>
            <a:endParaRPr lang="en" sz="4000" b="1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" name="Shape 337"/>
          <p:cNvSpPr txBox="1">
            <a:spLocks noGrp="1"/>
          </p:cNvSpPr>
          <p:nvPr>
            <p:ph type="subTitle" idx="1"/>
          </p:nvPr>
        </p:nvSpPr>
        <p:spPr>
          <a:xfrm>
            <a:off x="27985" y="1573877"/>
            <a:ext cx="9078600" cy="3081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buClr>
                <a:srgbClr val="974806"/>
              </a:buClr>
              <a:buSzPct val="25000"/>
            </a:pPr>
            <a:r>
              <a:rPr lang="en-US" sz="1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Extracellular and intracellular fluids contain:</a:t>
            </a:r>
            <a:endParaRPr lang="en" sz="1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Shape 313"/>
          <p:cNvSpPr/>
          <p:nvPr/>
        </p:nvSpPr>
        <p:spPr>
          <a:xfrm>
            <a:off x="6660232" y="2204864"/>
            <a:ext cx="1368152" cy="1368152"/>
          </a:xfrm>
          <a:prstGeom prst="ellipse">
            <a:avLst/>
          </a:prstGeom>
          <a:noFill/>
          <a:ln w="25400" cap="flat" cmpd="sng">
            <a:solidFill>
              <a:srgbClr val="984807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34" name="Picture 33" descr="page8_pict.png"/>
          <p:cNvPicPr>
            <a:picLocks noChangeAspect="1"/>
          </p:cNvPicPr>
          <p:nvPr/>
        </p:nvPicPr>
        <p:blipFill>
          <a:blip r:embed="rId4"/>
          <a:srcRect l="3828" t="28905" r="71292" b="19954"/>
          <a:stretch>
            <a:fillRect/>
          </a:stretch>
        </p:blipFill>
        <p:spPr>
          <a:xfrm>
            <a:off x="4211960" y="2276872"/>
            <a:ext cx="648072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1300" y="1124744"/>
            <a:ext cx="7022700" cy="5661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Electrolytes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5736" y="3573016"/>
            <a:ext cx="6505056" cy="308100"/>
          </a:xfrm>
        </p:spPr>
        <p:txBody>
          <a:bodyPr/>
          <a:lstStyle/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Many salts dissociate in water; that is, they break up into electrically charged ions.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The salt called sodium chloride breaks up into one ion of sodium (Na+) and one ion of chloride (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−).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These charged particles are called electrolytes because they are </a:t>
            </a:r>
            <a:r>
              <a:rPr lang="en-US" sz="18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capable of conducting electricity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/>
          <p:nvPr/>
        </p:nvSpPr>
        <p:spPr>
          <a:xfrm>
            <a:off x="3019530" y="2625327"/>
            <a:ext cx="2304803" cy="21384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844" y="0"/>
                </a:moveTo>
                <a:cubicBezTo>
                  <a:pt x="86371" y="102"/>
                  <a:pt x="111097" y="26671"/>
                  <a:pt x="111320" y="59511"/>
                </a:cubicBezTo>
                <a:lnTo>
                  <a:pt x="120000" y="59511"/>
                </a:lnTo>
                <a:lnTo>
                  <a:pt x="104782" y="87788"/>
                </a:lnTo>
                <a:lnTo>
                  <a:pt x="89564" y="59511"/>
                </a:lnTo>
                <a:lnTo>
                  <a:pt x="97973" y="59511"/>
                </a:lnTo>
                <a:cubicBezTo>
                  <a:pt x="97750" y="34598"/>
                  <a:pt x="78975" y="14462"/>
                  <a:pt x="55802" y="14384"/>
                </a:cubicBezTo>
                <a:cubicBezTo>
                  <a:pt x="32478" y="14307"/>
                  <a:pt x="13491" y="34581"/>
                  <a:pt x="13347" y="59718"/>
                </a:cubicBezTo>
                <a:cubicBezTo>
                  <a:pt x="13203" y="84856"/>
                  <a:pt x="31955" y="105382"/>
                  <a:pt x="55278" y="105615"/>
                </a:cubicBezTo>
                <a:cubicBezTo>
                  <a:pt x="55237" y="110410"/>
                  <a:pt x="55195" y="115205"/>
                  <a:pt x="55154" y="120000"/>
                </a:cubicBezTo>
                <a:cubicBezTo>
                  <a:pt x="24476" y="119692"/>
                  <a:pt x="-188" y="92694"/>
                  <a:pt x="1" y="59629"/>
                </a:cubicBezTo>
                <a:cubicBezTo>
                  <a:pt x="191" y="26565"/>
                  <a:pt x="25164" y="-102"/>
                  <a:pt x="55844" y="0"/>
                </a:cubicBezTo>
                <a:close/>
              </a:path>
            </a:pathLst>
          </a:custGeom>
          <a:ln/>
          <a:scene3d>
            <a:camera prst="obliqueTop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7" name="Shape 427"/>
          <p:cNvSpPr/>
          <p:nvPr/>
        </p:nvSpPr>
        <p:spPr>
          <a:xfrm rot="10800000">
            <a:off x="3811620" y="2625373"/>
            <a:ext cx="2304803" cy="21384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154" y="120000"/>
                </a:moveTo>
                <a:cubicBezTo>
                  <a:pt x="24476" y="119692"/>
                  <a:pt x="-188" y="92694"/>
                  <a:pt x="1" y="59629"/>
                </a:cubicBezTo>
                <a:cubicBezTo>
                  <a:pt x="191" y="26565"/>
                  <a:pt x="25164" y="-102"/>
                  <a:pt x="55844" y="0"/>
                </a:cubicBezTo>
                <a:cubicBezTo>
                  <a:pt x="86371" y="102"/>
                  <a:pt x="111097" y="26671"/>
                  <a:pt x="111320" y="59511"/>
                </a:cubicBezTo>
                <a:lnTo>
                  <a:pt x="120000" y="59511"/>
                </a:lnTo>
                <a:lnTo>
                  <a:pt x="104782" y="87788"/>
                </a:lnTo>
                <a:lnTo>
                  <a:pt x="89564" y="59511"/>
                </a:lnTo>
                <a:lnTo>
                  <a:pt x="97973" y="59511"/>
                </a:lnTo>
                <a:cubicBezTo>
                  <a:pt x="97750" y="34598"/>
                  <a:pt x="78975" y="14462"/>
                  <a:pt x="55802" y="14384"/>
                </a:cubicBezTo>
                <a:cubicBezTo>
                  <a:pt x="32478" y="14307"/>
                  <a:pt x="13491" y="34581"/>
                  <a:pt x="13347" y="59718"/>
                </a:cubicBezTo>
                <a:cubicBezTo>
                  <a:pt x="13203" y="84856"/>
                  <a:pt x="31955" y="105382"/>
                  <a:pt x="55278" y="105615"/>
                </a:cubicBezTo>
                <a:cubicBezTo>
                  <a:pt x="55237" y="110410"/>
                  <a:pt x="55195" y="115205"/>
                  <a:pt x="55154" y="120000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  <a:scene3d>
            <a:camera prst="obliqueTop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8" name="Shape 428"/>
          <p:cNvSpPr/>
          <p:nvPr/>
        </p:nvSpPr>
        <p:spPr>
          <a:xfrm>
            <a:off x="395536" y="2852936"/>
            <a:ext cx="108000" cy="1471636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2" name="Shape 429"/>
          <p:cNvGrpSpPr/>
          <p:nvPr/>
        </p:nvGrpSpPr>
        <p:grpSpPr>
          <a:xfrm>
            <a:off x="539552" y="2780928"/>
            <a:ext cx="2232248" cy="1192040"/>
            <a:chOff x="803640" y="3218819"/>
            <a:chExt cx="2059657" cy="1192040"/>
          </a:xfrm>
        </p:grpSpPr>
        <p:sp>
          <p:nvSpPr>
            <p:cNvPr id="430" name="Shape 430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>
                <a:buSzPct val="25000"/>
              </a:pPr>
              <a:r>
                <a:rPr lang="en-US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Sodium (Na+), </a:t>
              </a:r>
            </a:p>
            <a:p>
              <a:pPr>
                <a:buSzPct val="25000"/>
              </a:pPr>
              <a:r>
                <a:rPr lang="en-US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Potassium (K+), </a:t>
              </a:r>
            </a:p>
            <a:p>
              <a:pPr>
                <a:buSzPct val="25000"/>
              </a:pPr>
              <a:r>
                <a:rPr lang="en-US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Calcium (Ca2+), </a:t>
              </a:r>
            </a:p>
            <a:p>
              <a:pPr>
                <a:buSzPct val="25000"/>
              </a:pPr>
              <a:r>
                <a:rPr lang="en-US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Magnesium (Mg2+)</a:t>
              </a:r>
              <a:endParaRPr lang="en" kern="0" dirty="0">
                <a:solidFill>
                  <a:srgbClr val="984807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Shape 431"/>
            <p:cNvSpPr txBox="1"/>
            <p:nvPr/>
          </p:nvSpPr>
          <p:spPr>
            <a:xfrm>
              <a:off x="803640" y="3218819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buSzPct val="25000"/>
              </a:pPr>
              <a:r>
                <a:rPr lang="en-US" sz="2400" b="1" u="sng" kern="0" dirty="0" err="1">
                  <a:ln w="11430"/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  <a:sym typeface="Arial"/>
                </a:rPr>
                <a:t>Cations</a:t>
              </a:r>
              <a:endParaRPr lang="en" sz="2400" b="1" u="sng" kern="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2" name="Shape 432"/>
          <p:cNvSpPr/>
          <p:nvPr/>
        </p:nvSpPr>
        <p:spPr>
          <a:xfrm>
            <a:off x="8604448" y="2852936"/>
            <a:ext cx="108000" cy="147163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3" name="Shape 433"/>
          <p:cNvGrpSpPr/>
          <p:nvPr/>
        </p:nvGrpSpPr>
        <p:grpSpPr>
          <a:xfrm>
            <a:off x="6084168" y="2780928"/>
            <a:ext cx="2520280" cy="1192040"/>
            <a:chOff x="803640" y="3218819"/>
            <a:chExt cx="2059657" cy="1192040"/>
          </a:xfrm>
        </p:grpSpPr>
        <p:sp>
          <p:nvSpPr>
            <p:cNvPr id="434" name="Shape 434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algn="r">
                <a:buSzPct val="25000"/>
              </a:pPr>
              <a:r>
                <a:rPr lang="it-IT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Chloride (Cl−), </a:t>
              </a:r>
            </a:p>
            <a:p>
              <a:pPr algn="r">
                <a:buSzPct val="25000"/>
              </a:pPr>
              <a:r>
                <a:rPr lang="it-IT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Bicarbonate (HCO3</a:t>
              </a:r>
              <a:r>
                <a:rPr lang="en-US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−), </a:t>
              </a:r>
            </a:p>
            <a:p>
              <a:pPr algn="r">
                <a:buSzPct val="25000"/>
              </a:pPr>
              <a:r>
                <a:rPr lang="en-US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Phosphate (PO</a:t>
              </a:r>
              <a:r>
                <a:rPr lang="en-US" sz="12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4</a:t>
              </a:r>
              <a:r>
                <a:rPr lang="en-US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3–), and </a:t>
              </a:r>
            </a:p>
            <a:p>
              <a:pPr algn="r">
                <a:buSzPct val="25000"/>
              </a:pPr>
              <a:r>
                <a:rPr lang="en-US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Sulfate (SO</a:t>
              </a:r>
              <a:r>
                <a:rPr lang="en-US" sz="12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4</a:t>
              </a:r>
              <a:r>
                <a:rPr lang="en-US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Arial"/>
                </a:rPr>
                <a:t>2–)</a:t>
              </a:r>
              <a:r>
                <a:rPr lang="en" kern="0" dirty="0">
                  <a:solidFill>
                    <a:srgbClr val="984807"/>
                  </a:solidFill>
                  <a:ea typeface="Arial"/>
                  <a:cs typeface="Arial"/>
                  <a:sym typeface="Arial"/>
                </a:rPr>
                <a:t>      </a:t>
              </a:r>
            </a:p>
          </p:txBody>
        </p:sp>
        <p:sp>
          <p:nvSpPr>
            <p:cNvPr id="435" name="Shape 435"/>
            <p:cNvSpPr txBox="1"/>
            <p:nvPr/>
          </p:nvSpPr>
          <p:spPr>
            <a:xfrm>
              <a:off x="803640" y="3218819"/>
              <a:ext cx="205965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r">
                <a:buSzPct val="25000"/>
              </a:pPr>
              <a:r>
                <a:rPr lang="en-US" sz="2400" b="1" u="sng" kern="0" dirty="0">
                  <a:ln/>
                  <a:solidFill>
                    <a:srgbClr val="4F81BD"/>
                  </a:solidFill>
                  <a:effectLst>
                    <a:outerShdw blurRad="19685" dist="12700" dir="5400000" algn="tl" rotWithShape="0">
                      <a:srgbClr val="4F81BD">
                        <a:satMod val="130000"/>
                        <a:alpha val="60000"/>
                      </a:srgb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  <a:sym typeface="Arial"/>
                </a:rPr>
                <a:t>Anions</a:t>
              </a:r>
              <a:endParaRPr lang="en" sz="2400" b="1" u="sng" kern="0" dirty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6" name="Shape 436"/>
          <p:cNvSpPr txBox="1">
            <a:spLocks noGrp="1"/>
          </p:cNvSpPr>
          <p:nvPr>
            <p:ph type="title"/>
          </p:nvPr>
        </p:nvSpPr>
        <p:spPr>
          <a:xfrm>
            <a:off x="-108520" y="1196752"/>
            <a:ext cx="9144000" cy="5661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>
              <a:buClr>
                <a:srgbClr val="974806"/>
              </a:buClr>
              <a:buSzPct val="25000"/>
            </a:pPr>
            <a:r>
              <a:rPr lang="en-US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Electrolytes</a:t>
            </a:r>
            <a:endParaRPr lang="en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ntents Slide Master">
  <a:themeElements>
    <a:clrScheme name="Custom 48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3F3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5798</TotalTime>
  <Words>1079</Words>
  <Application>Microsoft Office PowerPoint</Application>
  <PresentationFormat>On-screen Show (4:3)</PresentationFormat>
  <Paragraphs>131</Paragraphs>
  <Slides>32</Slides>
  <Notes>16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32</vt:i4>
      </vt:variant>
    </vt:vector>
  </HeadingPairs>
  <TitlesOfParts>
    <vt:vector size="48" baseType="lpstr">
      <vt:lpstr>Arial</vt:lpstr>
      <vt:lpstr>B Kamran</vt:lpstr>
      <vt:lpstr>B Mitra</vt:lpstr>
      <vt:lpstr>Calibri</vt:lpstr>
      <vt:lpstr>Cambria</vt:lpstr>
      <vt:lpstr>Times New Roman</vt:lpstr>
      <vt:lpstr>Wingdings</vt:lpstr>
      <vt:lpstr>Office Theme</vt:lpstr>
      <vt:lpstr>1_Office Theme</vt:lpstr>
      <vt:lpstr>2_Office Theme</vt:lpstr>
      <vt:lpstr>Contents Slide Master</vt:lpstr>
      <vt:lpstr>3_Office Theme</vt:lpstr>
      <vt:lpstr>4_Office Theme</vt:lpstr>
      <vt:lpstr>5_Office Theme</vt:lpstr>
      <vt:lpstr>6_Office Theme</vt:lpstr>
      <vt:lpstr>8_Office Theme</vt:lpstr>
      <vt:lpstr>PowerPoint Presentation</vt:lpstr>
      <vt:lpstr>PowerPoint Presentation</vt:lpstr>
      <vt:lpstr>PowerPoint Presentation</vt:lpstr>
      <vt:lpstr>Body Fluid</vt:lpstr>
      <vt:lpstr>PowerPoint Presentation</vt:lpstr>
      <vt:lpstr>PowerPoint Presentation</vt:lpstr>
      <vt:lpstr>Composition Of Body Fluid</vt:lpstr>
      <vt:lpstr>Electrolytes</vt:lpstr>
      <vt:lpstr>Electrolytes</vt:lpstr>
      <vt:lpstr>Milliequivalents</vt:lpstr>
      <vt:lpstr>Electrolytes Composition Of ECF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Tonicity</vt:lpstr>
      <vt:lpstr>PowerPoint Presentation</vt:lpstr>
      <vt:lpstr>The methods by which water and solutes move in the body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References</vt:lpstr>
      <vt:lpstr>خدا قوت ....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nrc</dc:creator>
  <cp:lastModifiedBy>silver apple</cp:lastModifiedBy>
  <cp:revision>443</cp:revision>
  <dcterms:created xsi:type="dcterms:W3CDTF">2015-10-02T05:18:30Z</dcterms:created>
  <dcterms:modified xsi:type="dcterms:W3CDTF">2020-06-09T12:12:14Z</dcterms:modified>
</cp:coreProperties>
</file>