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sldIdLst>
    <p:sldId id="256" r:id="rId3"/>
    <p:sldId id="270" r:id="rId4"/>
    <p:sldId id="259" r:id="rId5"/>
    <p:sldId id="274" r:id="rId6"/>
    <p:sldId id="260" r:id="rId7"/>
    <p:sldId id="263" r:id="rId8"/>
    <p:sldId id="264" r:id="rId9"/>
    <p:sldId id="273" r:id="rId10"/>
    <p:sldId id="275" r:id="rId11"/>
    <p:sldId id="276" r:id="rId12"/>
    <p:sldId id="277" r:id="rId13"/>
    <p:sldId id="279" r:id="rId14"/>
    <p:sldId id="280" r:id="rId15"/>
    <p:sldId id="281" r:id="rId16"/>
    <p:sldId id="282" r:id="rId17"/>
    <p:sldId id="283" r:id="rId18"/>
    <p:sldId id="272" r:id="rId19"/>
  </p:sldIdLst>
  <p:sldSz cx="9144000" cy="6858000" type="screen4x3"/>
  <p:notesSz cx="6858000" cy="9144000"/>
  <p:custDataLst>
    <p:tags r:id="rId20"/>
  </p:custDataLst>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54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241669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8DCCD61-643D-44A5-A450-3A42A50CBC1E}" type="datetimeFigureOut">
              <a:rPr lang="en-US" smtClean="0"/>
              <a:t>7/29/2020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A2F0832-F084-422D-97D1-AF848F4F2C34}" type="slidenum">
              <a:rPr lang="en-US" smtClean="0"/>
              <a:t>‹#›</a:t>
            </a:fld>
            <a:endParaRPr lang="en-US"/>
          </a:p>
        </p:txBody>
      </p:sp>
    </p:spTree>
    <p:extLst>
      <p:ext uri="{BB962C8B-B14F-4D97-AF65-F5344CB8AC3E}">
        <p14:creationId xmlns:p14="http://schemas.microsoft.com/office/powerpoint/2010/main" val="962918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8DCCD61-643D-44A5-A450-3A42A50CBC1E}" type="datetimeFigureOut">
              <a:rPr lang="en-US" smtClean="0"/>
              <a:t>7/29/2020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A2F0832-F084-422D-97D1-AF848F4F2C34}" type="slidenum">
              <a:rPr lang="en-US" smtClean="0"/>
              <a:t>‹#›</a:t>
            </a:fld>
            <a:endParaRPr lang="en-US"/>
          </a:p>
        </p:txBody>
      </p:sp>
    </p:spTree>
    <p:extLst>
      <p:ext uri="{BB962C8B-B14F-4D97-AF65-F5344CB8AC3E}">
        <p14:creationId xmlns:p14="http://schemas.microsoft.com/office/powerpoint/2010/main" val="1296884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8DCCD61-643D-44A5-A450-3A42A50CBC1E}" type="datetimeFigureOut">
              <a:rPr lang="en-US" smtClean="0"/>
              <a:t>7/29/2020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A2F0832-F084-422D-97D1-AF848F4F2C34}" type="slidenum">
              <a:rPr lang="en-US" smtClean="0"/>
              <a:t>‹#›</a:t>
            </a:fld>
            <a:endParaRPr lang="en-US"/>
          </a:p>
        </p:txBody>
      </p:sp>
    </p:spTree>
    <p:extLst>
      <p:ext uri="{BB962C8B-B14F-4D97-AF65-F5344CB8AC3E}">
        <p14:creationId xmlns:p14="http://schemas.microsoft.com/office/powerpoint/2010/main" val="29870350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8DCCD61-643D-44A5-A450-3A42A50CBC1E}" type="datetimeFigureOut">
              <a:rPr lang="en-US" smtClean="0"/>
              <a:t>7/29/2020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2F0832-F084-422D-97D1-AF848F4F2C34}" type="slidenum">
              <a:rPr lang="en-US" smtClean="0"/>
              <a:t>‹#›</a:t>
            </a:fld>
            <a:endParaRPr lang="en-US"/>
          </a:p>
        </p:txBody>
      </p:sp>
    </p:spTree>
    <p:extLst>
      <p:ext uri="{BB962C8B-B14F-4D97-AF65-F5344CB8AC3E}">
        <p14:creationId xmlns:p14="http://schemas.microsoft.com/office/powerpoint/2010/main" val="1792374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8DCCD61-643D-44A5-A450-3A42A50CBC1E}" type="datetimeFigureOut">
              <a:rPr lang="en-US" smtClean="0"/>
              <a:t>7/29/2020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2F0832-F084-422D-97D1-AF848F4F2C34}" type="slidenum">
              <a:rPr lang="en-US" smtClean="0"/>
              <a:t>‹#›</a:t>
            </a:fld>
            <a:endParaRPr lang="en-US"/>
          </a:p>
        </p:txBody>
      </p:sp>
    </p:spTree>
    <p:extLst>
      <p:ext uri="{BB962C8B-B14F-4D97-AF65-F5344CB8AC3E}">
        <p14:creationId xmlns:p14="http://schemas.microsoft.com/office/powerpoint/2010/main" val="39628572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6778"/>
            <a:ext cx="9144000" cy="1069514"/>
          </a:xfrm>
          <a:prstGeom prst="rect">
            <a:avLst/>
          </a:prstGeom>
        </p:spPr>
        <p:txBody>
          <a:bodyPr anchor="ctr"/>
          <a:lstStyle>
            <a:lvl1pPr>
              <a:defRPr b="1" baseline="0">
                <a:solidFill>
                  <a:schemeClr val="tx1">
                    <a:lumMod val="75000"/>
                    <a:lumOff val="25000"/>
                  </a:schemeClr>
                </a:solidFill>
                <a:latin typeface="Arial" pitchFamily="34" charset="0"/>
                <a:cs typeface="Arial" pitchFamily="34" charset="0"/>
              </a:defRPr>
            </a:lvl1pPr>
          </a:lstStyle>
          <a:p>
            <a:r>
              <a:rPr lang="en-US" altLang="ko-KR" dirty="0" smtClean="0"/>
              <a:t> Click to add title</a:t>
            </a:r>
            <a:endParaRPr lang="ko-KR" altLang="en-US" dirty="0"/>
          </a:p>
        </p:txBody>
      </p:sp>
      <p:sp>
        <p:nvSpPr>
          <p:cNvPr id="3" name="Content Placeholder 2"/>
          <p:cNvSpPr>
            <a:spLocks noGrp="1"/>
          </p:cNvSpPr>
          <p:nvPr>
            <p:ph idx="1"/>
          </p:nvPr>
        </p:nvSpPr>
        <p:spPr>
          <a:xfrm>
            <a:off x="457200" y="1600201"/>
            <a:ext cx="8229600" cy="460648"/>
          </a:xfrm>
          <a:prstGeom prst="rect">
            <a:avLst/>
          </a:prstGeom>
        </p:spPr>
        <p:txBody>
          <a:bodyPr anchor="ctr"/>
          <a:lstStyle>
            <a:lvl1pPr marL="0" indent="0">
              <a:buNone/>
              <a:defRPr sz="2000">
                <a:solidFill>
                  <a:schemeClr val="tx1">
                    <a:lumMod val="75000"/>
                    <a:lumOff val="25000"/>
                  </a:schemeClr>
                </a:solidFill>
              </a:defRPr>
            </a:lvl1pPr>
          </a:lstStyle>
          <a:p>
            <a:pPr lvl="0"/>
            <a:r>
              <a:rPr lang="en-US" altLang="ko-KR" dirty="0" smtClean="0"/>
              <a:t>Click to edit Master text styles</a:t>
            </a:r>
          </a:p>
        </p:txBody>
      </p:sp>
      <p:sp>
        <p:nvSpPr>
          <p:cNvPr id="4" name="Content Placeholder 2"/>
          <p:cNvSpPr>
            <a:spLocks noGrp="1"/>
          </p:cNvSpPr>
          <p:nvPr>
            <p:ph idx="10"/>
          </p:nvPr>
        </p:nvSpPr>
        <p:spPr>
          <a:xfrm>
            <a:off x="467544" y="2276872"/>
            <a:ext cx="8229600" cy="3600400"/>
          </a:xfrm>
          <a:prstGeom prst="rect">
            <a:avLst/>
          </a:prstGeom>
        </p:spPr>
        <p:txBody>
          <a:bodyPr lIns="396000" anchor="t"/>
          <a:lstStyle>
            <a:lvl1pPr marL="0" indent="0">
              <a:buNone/>
              <a:defRPr sz="1400">
                <a:solidFill>
                  <a:schemeClr val="tx1">
                    <a:lumMod val="75000"/>
                    <a:lumOff val="25000"/>
                  </a:schemeClr>
                </a:solidFill>
              </a:defRPr>
            </a:lvl1pPr>
          </a:lstStyle>
          <a:p>
            <a:pPr lvl="0"/>
            <a:r>
              <a:rPr lang="en-US" altLang="ko-KR" dirty="0" smtClean="0"/>
              <a:t>Click to edit Master text styles</a:t>
            </a:r>
          </a:p>
        </p:txBody>
      </p:sp>
    </p:spTree>
    <p:extLst>
      <p:ext uri="{BB962C8B-B14F-4D97-AF65-F5344CB8AC3E}">
        <p14:creationId xmlns:p14="http://schemas.microsoft.com/office/powerpoint/2010/main" val="369401571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19672" y="0"/>
            <a:ext cx="7524328" cy="1069514"/>
          </a:xfrm>
          <a:prstGeom prst="rect">
            <a:avLst/>
          </a:prstGeom>
        </p:spPr>
        <p:txBody>
          <a:bodyPr anchor="ctr"/>
          <a:lstStyle>
            <a:lvl1pPr>
              <a:defRPr b="1" baseline="0">
                <a:solidFill>
                  <a:schemeClr val="tx1">
                    <a:lumMod val="75000"/>
                    <a:lumOff val="25000"/>
                  </a:schemeClr>
                </a:solidFill>
                <a:latin typeface="Arial" pitchFamily="34" charset="0"/>
                <a:cs typeface="Arial" pitchFamily="34" charset="0"/>
              </a:defRPr>
            </a:lvl1pPr>
          </a:lstStyle>
          <a:p>
            <a:r>
              <a:rPr lang="en-US" altLang="ko-KR" dirty="0" smtClean="0"/>
              <a:t> Click to add title</a:t>
            </a:r>
            <a:endParaRPr lang="ko-KR" altLang="en-US" dirty="0"/>
          </a:p>
        </p:txBody>
      </p:sp>
      <p:sp>
        <p:nvSpPr>
          <p:cNvPr id="4" name="Content Placeholder 2"/>
          <p:cNvSpPr>
            <a:spLocks noGrp="1"/>
          </p:cNvSpPr>
          <p:nvPr>
            <p:ph idx="1"/>
          </p:nvPr>
        </p:nvSpPr>
        <p:spPr>
          <a:xfrm>
            <a:off x="2123728" y="1268760"/>
            <a:ext cx="6563072" cy="460648"/>
          </a:xfrm>
          <a:prstGeom prst="rect">
            <a:avLst/>
          </a:prstGeom>
        </p:spPr>
        <p:txBody>
          <a:bodyPr anchor="ctr"/>
          <a:lstStyle>
            <a:lvl1pPr marL="0" indent="0">
              <a:buNone/>
              <a:defRPr sz="2000">
                <a:solidFill>
                  <a:schemeClr val="tx1">
                    <a:lumMod val="75000"/>
                    <a:lumOff val="25000"/>
                  </a:schemeClr>
                </a:solidFill>
              </a:defRPr>
            </a:lvl1pPr>
          </a:lstStyle>
          <a:p>
            <a:pPr lvl="0"/>
            <a:r>
              <a:rPr lang="en-US" altLang="ko-KR" dirty="0" smtClean="0"/>
              <a:t>Click to edit Master text styles</a:t>
            </a:r>
          </a:p>
        </p:txBody>
      </p:sp>
      <p:sp>
        <p:nvSpPr>
          <p:cNvPr id="5" name="Content Placeholder 2"/>
          <p:cNvSpPr>
            <a:spLocks noGrp="1"/>
          </p:cNvSpPr>
          <p:nvPr>
            <p:ph idx="10"/>
          </p:nvPr>
        </p:nvSpPr>
        <p:spPr>
          <a:xfrm>
            <a:off x="2134072" y="1844824"/>
            <a:ext cx="6563072" cy="4147865"/>
          </a:xfrm>
          <a:prstGeom prst="rect">
            <a:avLst/>
          </a:prstGeom>
        </p:spPr>
        <p:txBody>
          <a:bodyPr lIns="396000" anchor="t"/>
          <a:lstStyle>
            <a:lvl1pPr marL="0" indent="0">
              <a:buNone/>
              <a:defRPr sz="1400">
                <a:solidFill>
                  <a:schemeClr val="tx1">
                    <a:lumMod val="75000"/>
                    <a:lumOff val="25000"/>
                  </a:schemeClr>
                </a:solidFill>
              </a:defRPr>
            </a:lvl1pPr>
          </a:lstStyle>
          <a:p>
            <a:pPr lvl="0"/>
            <a:r>
              <a:rPr lang="en-US" altLang="ko-KR" dirty="0" smtClean="0"/>
              <a:t>Click to edit Master text styles</a:t>
            </a:r>
          </a:p>
        </p:txBody>
      </p:sp>
    </p:spTree>
    <p:extLst>
      <p:ext uri="{BB962C8B-B14F-4D97-AF65-F5344CB8AC3E}">
        <p14:creationId xmlns:p14="http://schemas.microsoft.com/office/powerpoint/2010/main" val="232681852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8DCCD61-643D-44A5-A450-3A42A50CBC1E}" type="datetimeFigureOut">
              <a:rPr lang="en-US" smtClean="0"/>
              <a:t>7/29/2020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2F0832-F084-422D-97D1-AF848F4F2C34}" type="slidenum">
              <a:rPr lang="en-US" smtClean="0"/>
              <a:t>‹#›</a:t>
            </a:fld>
            <a:endParaRPr lang="en-US"/>
          </a:p>
        </p:txBody>
      </p:sp>
    </p:spTree>
    <p:extLst>
      <p:ext uri="{BB962C8B-B14F-4D97-AF65-F5344CB8AC3E}">
        <p14:creationId xmlns:p14="http://schemas.microsoft.com/office/powerpoint/2010/main" val="16560869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8DCCD61-643D-44A5-A450-3A42A50CBC1E}" type="datetimeFigureOut">
              <a:rPr lang="en-US" smtClean="0"/>
              <a:t>7/29/2020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2F0832-F084-422D-97D1-AF848F4F2C34}" type="slidenum">
              <a:rPr lang="en-US" smtClean="0"/>
              <a:t>‹#›</a:t>
            </a:fld>
            <a:endParaRPr lang="en-US"/>
          </a:p>
        </p:txBody>
      </p:sp>
    </p:spTree>
    <p:extLst>
      <p:ext uri="{BB962C8B-B14F-4D97-AF65-F5344CB8AC3E}">
        <p14:creationId xmlns:p14="http://schemas.microsoft.com/office/powerpoint/2010/main" val="9242866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8DCCD61-643D-44A5-A450-3A42A50CBC1E}" type="datetimeFigureOut">
              <a:rPr lang="en-US" smtClean="0"/>
              <a:t>7/29/2020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2F0832-F084-422D-97D1-AF848F4F2C34}" type="slidenum">
              <a:rPr lang="en-US" smtClean="0"/>
              <a:t>‹#›</a:t>
            </a:fld>
            <a:endParaRPr lang="en-US"/>
          </a:p>
        </p:txBody>
      </p:sp>
    </p:spTree>
    <p:extLst>
      <p:ext uri="{BB962C8B-B14F-4D97-AF65-F5344CB8AC3E}">
        <p14:creationId xmlns:p14="http://schemas.microsoft.com/office/powerpoint/2010/main" val="32779332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8DCCD61-643D-44A5-A450-3A42A50CBC1E}" type="datetimeFigureOut">
              <a:rPr lang="en-US" smtClean="0"/>
              <a:t>7/29/2020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A2F0832-F084-422D-97D1-AF848F4F2C34}" type="slidenum">
              <a:rPr lang="en-US" smtClean="0"/>
              <a:t>‹#›</a:t>
            </a:fld>
            <a:endParaRPr lang="en-US"/>
          </a:p>
        </p:txBody>
      </p:sp>
    </p:spTree>
    <p:extLst>
      <p:ext uri="{BB962C8B-B14F-4D97-AF65-F5344CB8AC3E}">
        <p14:creationId xmlns:p14="http://schemas.microsoft.com/office/powerpoint/2010/main" val="7787904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8DCCD61-643D-44A5-A450-3A42A50CBC1E}" type="datetimeFigureOut">
              <a:rPr lang="en-US" smtClean="0"/>
              <a:t>7/29/2020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A2F0832-F084-422D-97D1-AF848F4F2C34}" type="slidenum">
              <a:rPr lang="en-US" smtClean="0"/>
              <a:t>‹#›</a:t>
            </a:fld>
            <a:endParaRPr lang="en-US"/>
          </a:p>
        </p:txBody>
      </p:sp>
    </p:spTree>
    <p:extLst>
      <p:ext uri="{BB962C8B-B14F-4D97-AF65-F5344CB8AC3E}">
        <p14:creationId xmlns:p14="http://schemas.microsoft.com/office/powerpoint/2010/main" val="29198114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8DCCD61-643D-44A5-A450-3A42A50CBC1E}" type="datetimeFigureOut">
              <a:rPr lang="en-US" smtClean="0"/>
              <a:t>7/29/2020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A2F0832-F084-422D-97D1-AF848F4F2C34}" type="slidenum">
              <a:rPr lang="en-US" smtClean="0"/>
              <a:t>‹#›</a:t>
            </a:fld>
            <a:endParaRPr lang="en-US"/>
          </a:p>
        </p:txBody>
      </p:sp>
    </p:spTree>
    <p:extLst>
      <p:ext uri="{BB962C8B-B14F-4D97-AF65-F5344CB8AC3E}">
        <p14:creationId xmlns:p14="http://schemas.microsoft.com/office/powerpoint/2010/main" val="181811987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373382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Lst>
  <p:timing>
    <p:tnLst>
      <p:par>
        <p:cTn id="1" dur="indefinite" restart="never" nodeType="tmRoot"/>
      </p:par>
    </p:tnLst>
  </p:timing>
  <p:txStyles>
    <p:titleStyle>
      <a:lvl1pPr algn="l" defTabSz="914400" rtl="0" eaLnBrk="1" latinLnBrk="1" hangingPunct="1">
        <a:spcBef>
          <a:spcPct val="0"/>
        </a:spcBef>
        <a:buNone/>
        <a:defRPr sz="4000" b="1" kern="1200">
          <a:solidFill>
            <a:schemeClr val="tx1"/>
          </a:solidFill>
          <a:latin typeface="Arial" pitchFamily="34" charset="0"/>
          <a:ea typeface="+mj-ea"/>
          <a:cs typeface="Arial" pitchFamily="34" charset="0"/>
        </a:defRPr>
      </a:lvl1pPr>
    </p:titleStyle>
    <p:body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8DCCD61-643D-44A5-A450-3A42A50CBC1E}" type="datetimeFigureOut">
              <a:rPr lang="en-US" smtClean="0"/>
              <a:t>7/29/2020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2F0832-F084-422D-97D1-AF848F4F2C34}" type="slidenum">
              <a:rPr lang="en-US" smtClean="0"/>
              <a:t>‹#›</a:t>
            </a:fld>
            <a:endParaRPr lang="en-US"/>
          </a:p>
        </p:txBody>
      </p:sp>
    </p:spTree>
    <p:extLst>
      <p:ext uri="{BB962C8B-B14F-4D97-AF65-F5344CB8AC3E}">
        <p14:creationId xmlns:p14="http://schemas.microsoft.com/office/powerpoint/2010/main" val="3286357357"/>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www.free-powerpoint-templates-design.com/free-powerpoint-templates-design"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1"/>
          <p:cNvSpPr txBox="1">
            <a:spLocks noChangeArrowheads="1"/>
          </p:cNvSpPr>
          <p:nvPr/>
        </p:nvSpPr>
        <p:spPr bwMode="auto">
          <a:xfrm>
            <a:off x="827584" y="1196752"/>
            <a:ext cx="1728192" cy="584775"/>
          </a:xfrm>
          <a:prstGeom prst="rect">
            <a:avLst/>
          </a:prstGeom>
          <a:noFill/>
          <a:ln w="9525">
            <a:noFill/>
            <a:miter lim="800000"/>
            <a:headEnd/>
            <a:tailEnd/>
          </a:ln>
        </p:spPr>
        <p:txBody>
          <a:bodyPr wrap="square">
            <a:spAutoFit/>
          </a:bodyPr>
          <a:lstStyle/>
          <a:p>
            <a:pPr algn="ctr"/>
            <a:r>
              <a:rPr lang="fa-IR" altLang="ko-KR" sz="3200" b="1" dirty="0" smtClean="0">
                <a:solidFill>
                  <a:schemeClr val="bg1"/>
                </a:solidFill>
                <a:latin typeface="Arial" pitchFamily="34" charset="0"/>
                <a:ea typeface="맑은 고딕" pitchFamily="50" charset="-127"/>
                <a:cs typeface="Arial" pitchFamily="34" charset="0"/>
              </a:rPr>
              <a:t>به نام خدا</a:t>
            </a:r>
            <a:endParaRPr lang="en-US" altLang="ko-KR" sz="3200" b="1" dirty="0" smtClean="0">
              <a:solidFill>
                <a:schemeClr val="bg1"/>
              </a:solidFill>
              <a:latin typeface="Arial" pitchFamily="34" charset="0"/>
              <a:ea typeface="맑은 고딕" pitchFamily="50" charset="-127"/>
              <a:cs typeface="Arial" pitchFamily="34" charset="0"/>
            </a:endParaRPr>
          </a:p>
        </p:txBody>
      </p:sp>
      <p:sp>
        <p:nvSpPr>
          <p:cNvPr id="7" name="TextBox 6">
            <a:hlinkClick r:id="rId2"/>
          </p:cNvPr>
          <p:cNvSpPr txBox="1"/>
          <p:nvPr/>
        </p:nvSpPr>
        <p:spPr>
          <a:xfrm>
            <a:off x="24796" y="6453336"/>
            <a:ext cx="9144000" cy="307777"/>
          </a:xfrm>
          <a:prstGeom prst="rect">
            <a:avLst/>
          </a:prstGeom>
          <a:noFill/>
        </p:spPr>
        <p:txBody>
          <a:bodyPr wrap="square" rtlCol="0">
            <a:spAutoFit/>
          </a:bodyPr>
          <a:lstStyle/>
          <a:p>
            <a:pPr algn="ctr"/>
            <a:r>
              <a:rPr lang="fa-IR" altLang="ko-KR" sz="1400" b="1" dirty="0" smtClean="0">
                <a:latin typeface="Arial" pitchFamily="34" charset="0"/>
                <a:cs typeface="B Mitra" panose="00000400000000000000" pitchFamily="2" charset="-78"/>
              </a:rPr>
              <a:t>ف.صالحی کارشناس ارشد مراقبتهای ویژه بزرگسالان</a:t>
            </a:r>
            <a:endParaRPr lang="ko-KR" altLang="en-US" sz="1400" b="1" dirty="0">
              <a:latin typeface="Arial" pitchFamily="34" charset="0"/>
              <a:cs typeface="B Mitra" panose="00000400000000000000" pitchFamily="2" charset="-78"/>
            </a:endParaRPr>
          </a:p>
        </p:txBody>
      </p:sp>
      <p:sp>
        <p:nvSpPr>
          <p:cNvPr id="2" name="TextBox 1"/>
          <p:cNvSpPr txBox="1"/>
          <p:nvPr/>
        </p:nvSpPr>
        <p:spPr>
          <a:xfrm>
            <a:off x="1835697" y="2996952"/>
            <a:ext cx="3312368" cy="584775"/>
          </a:xfrm>
          <a:prstGeom prst="rect">
            <a:avLst/>
          </a:prstGeom>
          <a:noFill/>
        </p:spPr>
        <p:txBody>
          <a:bodyPr wrap="square" rtlCol="1">
            <a:spAutoFit/>
          </a:bodyPr>
          <a:lstStyle/>
          <a:p>
            <a:r>
              <a:rPr lang="fa-IR" sz="3200" b="1" dirty="0" smtClean="0">
                <a:cs typeface="B Mitra" panose="00000400000000000000" pitchFamily="2" charset="-78"/>
              </a:rPr>
              <a:t>داروهای مصرفی دیالیز</a:t>
            </a:r>
            <a:endParaRPr lang="fa-IR" sz="3200" b="1" dirty="0">
              <a:cs typeface="B Mitra" panose="00000400000000000000" pitchFamily="2" charset="-78"/>
            </a:endParaRPr>
          </a:p>
        </p:txBody>
      </p:sp>
    </p:spTree>
    <p:extLst>
      <p:ext uri="{BB962C8B-B14F-4D97-AF65-F5344CB8AC3E}">
        <p14:creationId xmlns:p14="http://schemas.microsoft.com/office/powerpoint/2010/main" val="194122179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en-US" sz="3200" dirty="0">
                <a:cs typeface="B Mitra" panose="00000400000000000000" pitchFamily="2" charset="-78"/>
              </a:rPr>
              <a:t> </a:t>
            </a:r>
            <a:r>
              <a:rPr lang="fa-IR" sz="3200" dirty="0">
                <a:cs typeface="B Mitra" panose="00000400000000000000" pitchFamily="2" charset="-78"/>
              </a:rPr>
              <a:t>داروهای ضد تشنج (</a:t>
            </a:r>
            <a:r>
              <a:rPr lang="en-US" sz="3200" dirty="0">
                <a:cs typeface="B Mitra" panose="00000400000000000000" pitchFamily="2" charset="-78"/>
              </a:rPr>
              <a:t>ANTICONVULSANT</a:t>
            </a:r>
            <a:r>
              <a:rPr lang="fa-IR" sz="3200" dirty="0">
                <a:cs typeface="B Mitra" panose="00000400000000000000" pitchFamily="2" charset="-78"/>
              </a:rPr>
              <a:t>)</a:t>
            </a:r>
          </a:p>
        </p:txBody>
      </p:sp>
      <p:sp>
        <p:nvSpPr>
          <p:cNvPr id="4" name="Content Placeholder 3"/>
          <p:cNvSpPr>
            <a:spLocks noGrp="1"/>
          </p:cNvSpPr>
          <p:nvPr>
            <p:ph idx="10"/>
          </p:nvPr>
        </p:nvSpPr>
        <p:spPr>
          <a:xfrm>
            <a:off x="1403648" y="1268760"/>
            <a:ext cx="7560840" cy="4723929"/>
          </a:xfrm>
        </p:spPr>
        <p:txBody>
          <a:bodyPr/>
          <a:lstStyle/>
          <a:p>
            <a:pPr algn="just" rtl="1"/>
            <a:r>
              <a:rPr lang="fa-IR" sz="2400" dirty="0">
                <a:cs typeface="B Mitra" panose="00000400000000000000" pitchFamily="2" charset="-78"/>
              </a:rPr>
              <a:t>حملات ناگهانی در سیستم حرکتی در بیماران اورمیک شایع است. </a:t>
            </a:r>
            <a:r>
              <a:rPr lang="fa-IR" sz="2400" dirty="0">
                <a:solidFill>
                  <a:srgbClr val="FF0000"/>
                </a:solidFill>
                <a:cs typeface="B Mitra" panose="00000400000000000000" pitchFamily="2" charset="-78"/>
              </a:rPr>
              <a:t>فنی توئین </a:t>
            </a:r>
            <a:r>
              <a:rPr lang="fa-IR" sz="2400" dirty="0">
                <a:cs typeface="B Mitra" panose="00000400000000000000" pitchFamily="2" charset="-78"/>
              </a:rPr>
              <a:t>یکی از داروهای شایع برای این موارد است. فنی توئین، در بدن بیماران دیالیزی دارای حجم توزیع بالا، میزان باند شوندگی پائین با پروتئین ها می باشد. لذا افزایش جزئی در دوز دارو می تواند حجم آزاد دارو را خیلی بیشتر نماید. </a:t>
            </a:r>
            <a:endParaRPr lang="fa-IR" sz="2400" dirty="0" smtClean="0">
              <a:cs typeface="B Mitra" panose="00000400000000000000" pitchFamily="2" charset="-78"/>
            </a:endParaRPr>
          </a:p>
          <a:p>
            <a:pPr marL="342900" indent="-342900" algn="just" rtl="1">
              <a:buFont typeface="Wingdings" panose="05000000000000000000" pitchFamily="2" charset="2"/>
              <a:buChar char="v"/>
            </a:pPr>
            <a:r>
              <a:rPr lang="fa-IR" sz="2400" b="1" dirty="0" smtClean="0">
                <a:cs typeface="B Mitra" panose="00000400000000000000" pitchFamily="2" charset="-78"/>
              </a:rPr>
              <a:t>در </a:t>
            </a:r>
            <a:r>
              <a:rPr lang="fa-IR" sz="2400" b="1" dirty="0">
                <a:cs typeface="B Mitra" panose="00000400000000000000" pitchFamily="2" charset="-78"/>
              </a:rPr>
              <a:t>صافی های </a:t>
            </a:r>
            <a:r>
              <a:rPr lang="en-US" sz="2400" b="1" dirty="0">
                <a:cs typeface="B Mitra" panose="00000400000000000000" pitchFamily="2" charset="-78"/>
              </a:rPr>
              <a:t>LOW-FLUX</a:t>
            </a:r>
            <a:r>
              <a:rPr lang="fa-IR" sz="2400" b="1" dirty="0">
                <a:cs typeface="B Mitra" panose="00000400000000000000" pitchFamily="2" charset="-78"/>
              </a:rPr>
              <a:t> </a:t>
            </a:r>
            <a:r>
              <a:rPr lang="fa-IR" sz="2400" b="1" dirty="0" smtClean="0">
                <a:cs typeface="B Mitra" panose="00000400000000000000" pitchFamily="2" charset="-78"/>
              </a:rPr>
              <a:t> دفع </a:t>
            </a:r>
            <a:r>
              <a:rPr lang="fa-IR" sz="2400" b="1" dirty="0">
                <a:cs typeface="B Mitra" panose="00000400000000000000" pitchFamily="2" charset="-78"/>
              </a:rPr>
              <a:t>نمی </a:t>
            </a:r>
            <a:r>
              <a:rPr lang="fa-IR" sz="2400" b="1" dirty="0" smtClean="0">
                <a:cs typeface="B Mitra" panose="00000400000000000000" pitchFamily="2" charset="-78"/>
              </a:rPr>
              <a:t>شود.</a:t>
            </a:r>
          </a:p>
          <a:p>
            <a:pPr marL="342900" indent="-342900" algn="just" rtl="1">
              <a:buFont typeface="Wingdings" panose="05000000000000000000" pitchFamily="2" charset="2"/>
              <a:buChar char="v"/>
            </a:pPr>
            <a:r>
              <a:rPr lang="fa-IR" sz="2400" b="1" dirty="0" smtClean="0">
                <a:cs typeface="B Mitra" panose="00000400000000000000" pitchFamily="2" charset="-78"/>
              </a:rPr>
              <a:t> در صافی های </a:t>
            </a:r>
            <a:r>
              <a:rPr lang="en-US" sz="2400" b="1" dirty="0" smtClean="0">
                <a:cs typeface="B Mitra" panose="00000400000000000000" pitchFamily="2" charset="-78"/>
              </a:rPr>
              <a:t>HIGH-FLUX</a:t>
            </a:r>
            <a:r>
              <a:rPr lang="fa-IR" sz="2400" b="1" dirty="0" smtClean="0">
                <a:cs typeface="B Mitra" panose="00000400000000000000" pitchFamily="2" charset="-78"/>
              </a:rPr>
              <a:t> </a:t>
            </a:r>
            <a:r>
              <a:rPr lang="fa-IR" sz="2400" b="1" dirty="0">
                <a:cs typeface="B Mitra" panose="00000400000000000000" pitchFamily="2" charset="-78"/>
              </a:rPr>
              <a:t>قابل دفع می باشد</a:t>
            </a:r>
            <a:r>
              <a:rPr lang="fa-IR" sz="2400" dirty="0">
                <a:cs typeface="B Mitra" panose="00000400000000000000" pitchFamily="2" charset="-78"/>
              </a:rPr>
              <a:t>. </a:t>
            </a:r>
          </a:p>
        </p:txBody>
      </p:sp>
      <p:pic>
        <p:nvPicPr>
          <p:cNvPr id="3" name="Picture 2"/>
          <p:cNvPicPr>
            <a:picLocks noChangeAspect="1"/>
          </p:cNvPicPr>
          <p:nvPr/>
        </p:nvPicPr>
        <p:blipFill>
          <a:blip r:embed="rId2"/>
          <a:stretch>
            <a:fillRect/>
          </a:stretch>
        </p:blipFill>
        <p:spPr>
          <a:xfrm>
            <a:off x="4427984" y="4077072"/>
            <a:ext cx="4716016" cy="2672705"/>
          </a:xfrm>
          <a:prstGeom prst="rect">
            <a:avLst/>
          </a:prstGeom>
        </p:spPr>
      </p:pic>
    </p:spTree>
    <p:extLst>
      <p:ext uri="{BB962C8B-B14F-4D97-AF65-F5344CB8AC3E}">
        <p14:creationId xmlns:p14="http://schemas.microsoft.com/office/powerpoint/2010/main" val="208830829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sz="3600" dirty="0">
                <a:cs typeface="B Mitra" panose="00000400000000000000" pitchFamily="2" charset="-78"/>
              </a:rPr>
              <a:t>داروهای ضد فشار خون و </a:t>
            </a:r>
            <a:r>
              <a:rPr lang="fa-IR" sz="3600" dirty="0" smtClean="0">
                <a:cs typeface="B Mitra" panose="00000400000000000000" pitchFamily="2" charset="-78"/>
              </a:rPr>
              <a:t>قلبی-عروقی</a:t>
            </a:r>
            <a:endParaRPr lang="en-US" sz="3600" dirty="0">
              <a:cs typeface="B Mitra" panose="00000400000000000000" pitchFamily="2" charset="-78"/>
            </a:endParaRPr>
          </a:p>
        </p:txBody>
      </p:sp>
      <p:sp>
        <p:nvSpPr>
          <p:cNvPr id="4" name="Content Placeholder 3"/>
          <p:cNvSpPr>
            <a:spLocks noGrp="1"/>
          </p:cNvSpPr>
          <p:nvPr>
            <p:ph idx="10"/>
          </p:nvPr>
        </p:nvSpPr>
        <p:spPr>
          <a:xfrm>
            <a:off x="1331640" y="1340768"/>
            <a:ext cx="7704856" cy="4651921"/>
          </a:xfrm>
        </p:spPr>
        <p:txBody>
          <a:bodyPr/>
          <a:lstStyle/>
          <a:p>
            <a:pPr marL="342900" indent="-342900" algn="just" rtl="1">
              <a:buFont typeface="Wingdings" panose="05000000000000000000" pitchFamily="2" charset="2"/>
              <a:buChar char="ü"/>
            </a:pPr>
            <a:r>
              <a:rPr lang="fa-IR" sz="2400" dirty="0">
                <a:cs typeface="B Mitra" panose="00000400000000000000" pitchFamily="2" charset="-78"/>
              </a:rPr>
              <a:t>از بین داروهای شایع قلبی- عروقی، داروهای ضد آنژینی چندان دیالیز پذیر نمی </a:t>
            </a:r>
            <a:r>
              <a:rPr lang="fa-IR" sz="2400" dirty="0" smtClean="0">
                <a:solidFill>
                  <a:schemeClr val="tx1"/>
                </a:solidFill>
                <a:cs typeface="B Mitra" panose="00000400000000000000" pitchFamily="2" charset="-78"/>
              </a:rPr>
              <a:t>باشند. در </a:t>
            </a:r>
            <a:r>
              <a:rPr lang="fa-IR" sz="2400" dirty="0">
                <a:solidFill>
                  <a:schemeClr val="tx1"/>
                </a:solidFill>
                <a:cs typeface="B Mitra" panose="00000400000000000000" pitchFamily="2" charset="-78"/>
              </a:rPr>
              <a:t>بین داروهای ضد دیس ریتمی بجز </a:t>
            </a:r>
            <a:r>
              <a:rPr lang="en-US" sz="2400" dirty="0" err="1">
                <a:solidFill>
                  <a:schemeClr val="tx1"/>
                </a:solidFill>
                <a:cs typeface="B Mitra" panose="00000400000000000000" pitchFamily="2" charset="-78"/>
              </a:rPr>
              <a:t>Sotalol</a:t>
            </a:r>
            <a:r>
              <a:rPr lang="fa-IR" sz="2400" dirty="0">
                <a:solidFill>
                  <a:schemeClr val="tx1"/>
                </a:solidFill>
                <a:cs typeface="B Mitra" panose="00000400000000000000" pitchFamily="2" charset="-78"/>
              </a:rPr>
              <a:t> سایر داروها دیالیز پذیری چندانی ندارند. </a:t>
            </a:r>
            <a:endParaRPr lang="fa-IR" sz="2400" dirty="0" smtClean="0">
              <a:solidFill>
                <a:schemeClr val="tx1"/>
              </a:solidFill>
              <a:cs typeface="B Mitra" panose="00000400000000000000" pitchFamily="2" charset="-78"/>
            </a:endParaRPr>
          </a:p>
          <a:p>
            <a:pPr marL="342900" indent="-342900" algn="just" rtl="1">
              <a:buFont typeface="Wingdings" panose="05000000000000000000" pitchFamily="2" charset="2"/>
              <a:buChar char="ü"/>
            </a:pPr>
            <a:r>
              <a:rPr lang="fa-IR" sz="2400" dirty="0" smtClean="0">
                <a:cs typeface="B Mitra" panose="00000400000000000000" pitchFamily="2" charset="-78"/>
              </a:rPr>
              <a:t>از </a:t>
            </a:r>
            <a:r>
              <a:rPr lang="fa-IR" sz="2400" dirty="0">
                <a:cs typeface="B Mitra" panose="00000400000000000000" pitchFamily="2" charset="-78"/>
              </a:rPr>
              <a:t>داروهای ضد فشار خون بجز </a:t>
            </a:r>
            <a:r>
              <a:rPr lang="fa-IR" sz="2400" dirty="0">
                <a:solidFill>
                  <a:srgbClr val="FF0000"/>
                </a:solidFill>
                <a:cs typeface="B Mitra" panose="00000400000000000000" pitchFamily="2" charset="-78"/>
              </a:rPr>
              <a:t>کاپتوپریل</a:t>
            </a:r>
            <a:r>
              <a:rPr lang="fa-IR" sz="2400" dirty="0">
                <a:cs typeface="B Mitra" panose="00000400000000000000" pitchFamily="2" charset="-78"/>
              </a:rPr>
              <a:t> و </a:t>
            </a:r>
            <a:r>
              <a:rPr lang="fa-IR" sz="2400" dirty="0">
                <a:solidFill>
                  <a:srgbClr val="FF0000"/>
                </a:solidFill>
                <a:cs typeface="B Mitra" panose="00000400000000000000" pitchFamily="2" charset="-78"/>
              </a:rPr>
              <a:t>آتنولول</a:t>
            </a:r>
            <a:r>
              <a:rPr lang="fa-IR" sz="2400" dirty="0">
                <a:cs typeface="B Mitra" panose="00000400000000000000" pitchFamily="2" charset="-78"/>
              </a:rPr>
              <a:t> مابقی داروها دیالیز پذیر </a:t>
            </a:r>
            <a:r>
              <a:rPr lang="fa-IR" sz="2400" dirty="0" smtClean="0">
                <a:cs typeface="B Mitra" panose="00000400000000000000" pitchFamily="2" charset="-78"/>
              </a:rPr>
              <a:t>نیستند مقاومت </a:t>
            </a:r>
            <a:r>
              <a:rPr lang="fa-IR" sz="2400" dirty="0">
                <a:cs typeface="B Mitra" panose="00000400000000000000" pitchFamily="2" charset="-78"/>
              </a:rPr>
              <a:t>به اریتروپویتین، بدتر شدن آنمی و حساسیت آنافیلاکتیک به صافی های پلی آکریلونيتريل در بیماران که از داروهای مهار کنندۀ آنزیم مبدل آنژیوتانسین مانند انالاپریل و کاپتوپریل استفاده می کنند، گزارش شده است. </a:t>
            </a:r>
            <a:endParaRPr lang="fa-IR" sz="2400" dirty="0" smtClean="0">
              <a:cs typeface="B Mitra" panose="00000400000000000000" pitchFamily="2" charset="-78"/>
            </a:endParaRPr>
          </a:p>
          <a:p>
            <a:pPr marL="342900" indent="-342900" algn="just" rtl="1">
              <a:buFont typeface="Wingdings" panose="05000000000000000000" pitchFamily="2" charset="2"/>
              <a:buChar char="ü"/>
            </a:pPr>
            <a:r>
              <a:rPr lang="fa-IR" sz="2400" dirty="0" smtClean="0">
                <a:cs typeface="B Mitra" panose="00000400000000000000" pitchFamily="2" charset="-78"/>
              </a:rPr>
              <a:t>از </a:t>
            </a:r>
            <a:r>
              <a:rPr lang="fa-IR" sz="2400" dirty="0">
                <a:cs typeface="B Mitra" panose="00000400000000000000" pitchFamily="2" charset="-78"/>
              </a:rPr>
              <a:t>بین گشاد کننده های عروقی نیز </a:t>
            </a:r>
            <a:r>
              <a:rPr lang="fa-IR" sz="2400" dirty="0">
                <a:solidFill>
                  <a:srgbClr val="FF0000"/>
                </a:solidFill>
                <a:cs typeface="B Mitra" panose="00000400000000000000" pitchFamily="2" charset="-78"/>
              </a:rPr>
              <a:t>ماینوکسیدیل</a:t>
            </a:r>
            <a:r>
              <a:rPr lang="fa-IR" sz="2400" dirty="0">
                <a:cs typeface="B Mitra" panose="00000400000000000000" pitchFamily="2" charset="-78"/>
              </a:rPr>
              <a:t> از طریق دیالیز قابل دفع می باشد و سایر داروهای این گروه دیالیز پذیر نیستند</a:t>
            </a:r>
            <a:r>
              <a:rPr lang="fa-IR" sz="2400" dirty="0" smtClean="0">
                <a:cs typeface="B Mitra" panose="00000400000000000000" pitchFamily="2" charset="-78"/>
              </a:rPr>
              <a:t>.</a:t>
            </a:r>
          </a:p>
          <a:p>
            <a:pPr algn="just" rtl="1"/>
            <a:r>
              <a:rPr lang="fa-IR" sz="2400" dirty="0" smtClean="0">
                <a:cs typeface="B Mitra" panose="00000400000000000000" pitchFamily="2" charset="-78"/>
              </a:rPr>
              <a:t> </a:t>
            </a:r>
            <a:r>
              <a:rPr lang="fa-IR" sz="2400" dirty="0">
                <a:cs typeface="B Mitra" panose="00000400000000000000" pitchFamily="2" charset="-78"/>
              </a:rPr>
              <a:t>سایر داروها از جمله </a:t>
            </a:r>
            <a:r>
              <a:rPr lang="fa-IR" sz="2400" dirty="0">
                <a:solidFill>
                  <a:srgbClr val="FF0000"/>
                </a:solidFill>
                <a:cs typeface="B Mitra" panose="00000400000000000000" pitchFamily="2" charset="-78"/>
              </a:rPr>
              <a:t>دیگوکسین، دوپامین </a:t>
            </a:r>
            <a:r>
              <a:rPr lang="fa-IR" sz="2400" dirty="0">
                <a:cs typeface="B Mitra" panose="00000400000000000000" pitchFamily="2" charset="-78"/>
              </a:rPr>
              <a:t>و </a:t>
            </a:r>
            <a:r>
              <a:rPr lang="fa-IR" sz="2400" dirty="0">
                <a:solidFill>
                  <a:srgbClr val="FF0000"/>
                </a:solidFill>
                <a:cs typeface="B Mitra" panose="00000400000000000000" pitchFamily="2" charset="-78"/>
              </a:rPr>
              <a:t>دوبوتامین</a:t>
            </a:r>
            <a:r>
              <a:rPr lang="fa-IR" sz="2400" dirty="0">
                <a:cs typeface="B Mitra" panose="00000400000000000000" pitchFamily="2" charset="-78"/>
              </a:rPr>
              <a:t> دفع دیالیزی چندانی ندارند.</a:t>
            </a:r>
          </a:p>
        </p:txBody>
      </p:sp>
    </p:spTree>
    <p:extLst>
      <p:ext uri="{BB962C8B-B14F-4D97-AF65-F5344CB8AC3E}">
        <p14:creationId xmlns:p14="http://schemas.microsoft.com/office/powerpoint/2010/main" val="246317997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sz="3600" dirty="0">
                <a:cs typeface="B Mitra" panose="00000400000000000000" pitchFamily="2" charset="-78"/>
              </a:rPr>
              <a:t>داروهای کاهندۀ قند خون (</a:t>
            </a:r>
            <a:r>
              <a:rPr lang="en-US" sz="3600" dirty="0">
                <a:cs typeface="B Mitra" panose="00000400000000000000" pitchFamily="2" charset="-78"/>
              </a:rPr>
              <a:t>Hypoglycemic</a:t>
            </a:r>
            <a:r>
              <a:rPr lang="fa-IR" sz="3600" dirty="0">
                <a:cs typeface="B Mitra" panose="00000400000000000000" pitchFamily="2" charset="-78"/>
              </a:rPr>
              <a:t>) </a:t>
            </a:r>
          </a:p>
        </p:txBody>
      </p:sp>
      <p:sp>
        <p:nvSpPr>
          <p:cNvPr id="4" name="Content Placeholder 3"/>
          <p:cNvSpPr>
            <a:spLocks noGrp="1"/>
          </p:cNvSpPr>
          <p:nvPr>
            <p:ph idx="10"/>
          </p:nvPr>
        </p:nvSpPr>
        <p:spPr>
          <a:xfrm>
            <a:off x="1187624" y="1412776"/>
            <a:ext cx="7509520" cy="4579913"/>
          </a:xfrm>
        </p:spPr>
        <p:txBody>
          <a:bodyPr/>
          <a:lstStyle/>
          <a:p>
            <a:pPr algn="r" rtl="1"/>
            <a:r>
              <a:rPr lang="fa-IR" sz="2800" dirty="0">
                <a:cs typeface="B Mitra" panose="00000400000000000000" pitchFamily="2" charset="-78"/>
              </a:rPr>
              <a:t>کلیه ها </a:t>
            </a:r>
            <a:r>
              <a:rPr lang="fa-IR" sz="2800" dirty="0" smtClean="0">
                <a:cs typeface="B Mitra" panose="00000400000000000000" pitchFamily="2" charset="-78"/>
              </a:rPr>
              <a:t>مسئول </a:t>
            </a:r>
            <a:r>
              <a:rPr lang="fa-IR" sz="2800" dirty="0">
                <a:cs typeface="B Mitra" panose="00000400000000000000" pitchFamily="2" charset="-78"/>
              </a:rPr>
              <a:t>دفع 30% انسولین بدن می باشند لذا کلیرانس انسولین کاهش یافته و در نتیجه نیاز به انسولین در این بیماران کاهش می یابد و به همین علت هم اغلب آنها مستعد هایپوگلیسمی هستند. </a:t>
            </a:r>
            <a:endParaRPr lang="fa-IR" sz="2800" dirty="0" smtClean="0">
              <a:cs typeface="B Mitra" panose="00000400000000000000" pitchFamily="2" charset="-78"/>
            </a:endParaRPr>
          </a:p>
          <a:p>
            <a:pPr algn="r" rtl="1"/>
            <a:r>
              <a:rPr lang="fa-IR" sz="2800" dirty="0" smtClean="0">
                <a:cs typeface="B Mitra" panose="00000400000000000000" pitchFamily="2" charset="-78"/>
              </a:rPr>
              <a:t>نیمه </a:t>
            </a:r>
            <a:r>
              <a:rPr lang="fa-IR" sz="2800" dirty="0">
                <a:cs typeface="B Mitra" panose="00000400000000000000" pitchFamily="2" charset="-78"/>
              </a:rPr>
              <a:t>عمر بیشتر انسولین در بیماران با آسیب کلیوی، استفاده از داروهای </a:t>
            </a:r>
            <a:r>
              <a:rPr lang="fa-IR" sz="2800" dirty="0" smtClean="0">
                <a:cs typeface="B Mitra" panose="00000400000000000000" pitchFamily="2" charset="-78"/>
              </a:rPr>
              <a:t>موثربر </a:t>
            </a:r>
            <a:r>
              <a:rPr lang="fa-IR" sz="2800" dirty="0">
                <a:cs typeface="B Mitra" panose="00000400000000000000" pitchFamily="2" charset="-78"/>
              </a:rPr>
              <a:t>ترشح انسولین را تحت تاثیر قرار می دهد. </a:t>
            </a:r>
            <a:endParaRPr lang="fa-IR" sz="2800" dirty="0" smtClean="0">
              <a:cs typeface="B Mitra" panose="00000400000000000000" pitchFamily="2" charset="-78"/>
            </a:endParaRPr>
          </a:p>
          <a:p>
            <a:pPr algn="r" rtl="1"/>
            <a:r>
              <a:rPr lang="fa-IR" sz="2800" dirty="0" smtClean="0">
                <a:cs typeface="B Mitra" panose="00000400000000000000" pitchFamily="2" charset="-78"/>
              </a:rPr>
              <a:t>اسیدوز </a:t>
            </a:r>
            <a:r>
              <a:rPr lang="fa-IR" sz="2800" dirty="0">
                <a:cs typeface="B Mitra" panose="00000400000000000000" pitchFamily="2" charset="-78"/>
              </a:rPr>
              <a:t>لاکتیک ناشی از تجمع متفورمین در این بیماران می تواند </a:t>
            </a:r>
            <a:r>
              <a:rPr lang="fa-IR" sz="2800" dirty="0" smtClean="0">
                <a:cs typeface="B Mitra" panose="00000400000000000000" pitchFamily="2" charset="-78"/>
              </a:rPr>
              <a:t>روی   </a:t>
            </a:r>
            <a:r>
              <a:rPr lang="fa-IR" sz="2800" dirty="0">
                <a:cs typeface="B Mitra" panose="00000400000000000000" pitchFamily="2" charset="-78"/>
              </a:rPr>
              <a:t>دهد. </a:t>
            </a:r>
            <a:r>
              <a:rPr lang="fa-IR" sz="2800" dirty="0" smtClean="0">
                <a:solidFill>
                  <a:srgbClr val="FF0000"/>
                </a:solidFill>
                <a:cs typeface="B Mitra" panose="00000400000000000000" pitchFamily="2" charset="-78"/>
              </a:rPr>
              <a:t>متفورمین</a:t>
            </a:r>
            <a:r>
              <a:rPr lang="fa-IR" sz="2800" dirty="0" smtClean="0">
                <a:cs typeface="B Mitra" panose="00000400000000000000" pitchFamily="2" charset="-78"/>
              </a:rPr>
              <a:t> از جمله داروهای دیالیزپذیر با صافی بزرگ می باشد.</a:t>
            </a:r>
          </a:p>
          <a:p>
            <a:pPr algn="r" rtl="1"/>
            <a:r>
              <a:rPr lang="fa-IR" sz="2800" b="1" dirty="0" smtClean="0">
                <a:cs typeface="B Mitra" panose="00000400000000000000" pitchFamily="2" charset="-78"/>
              </a:rPr>
              <a:t>نکته</a:t>
            </a:r>
            <a:r>
              <a:rPr lang="fa-IR" sz="2800" dirty="0" smtClean="0">
                <a:cs typeface="B Mitra" panose="00000400000000000000" pitchFamily="2" charset="-78"/>
              </a:rPr>
              <a:t>: متفورمین در بیماران دیالیزی منع مصرف دارد.</a:t>
            </a:r>
            <a:endParaRPr lang="fa-IR" sz="2800" dirty="0">
              <a:cs typeface="B Mitra" panose="00000400000000000000" pitchFamily="2" charset="-78"/>
            </a:endParaRPr>
          </a:p>
        </p:txBody>
      </p:sp>
    </p:spTree>
    <p:extLst>
      <p:ext uri="{BB962C8B-B14F-4D97-AF65-F5344CB8AC3E}">
        <p14:creationId xmlns:p14="http://schemas.microsoft.com/office/powerpoint/2010/main" val="328474374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31640" y="836712"/>
            <a:ext cx="7524328" cy="376818"/>
          </a:xfrm>
        </p:spPr>
        <p:txBody>
          <a:bodyPr/>
          <a:lstStyle/>
          <a:p>
            <a:pPr algn="r" rtl="1"/>
            <a:r>
              <a:rPr lang="fa-IR" sz="3600" dirty="0">
                <a:cs typeface="B Mitra" panose="00000400000000000000" pitchFamily="2" charset="-78"/>
              </a:rPr>
              <a:t>داروهای ضد التهاب غیر استروئیدی (</a:t>
            </a:r>
            <a:r>
              <a:rPr lang="en-US" sz="3600" dirty="0">
                <a:cs typeface="B Mitra" panose="00000400000000000000" pitchFamily="2" charset="-78"/>
              </a:rPr>
              <a:t>NSAID</a:t>
            </a:r>
            <a:r>
              <a:rPr lang="fa-IR" sz="3600" dirty="0" smtClean="0">
                <a:cs typeface="B Mitra" panose="00000400000000000000" pitchFamily="2" charset="-78"/>
              </a:rPr>
              <a:t>)</a:t>
            </a:r>
            <a:r>
              <a:rPr lang="en-US" sz="3600" dirty="0">
                <a:cs typeface="B Mitra" panose="00000400000000000000" pitchFamily="2" charset="-78"/>
              </a:rPr>
              <a:t/>
            </a:r>
            <a:br>
              <a:rPr lang="en-US" sz="3600" dirty="0">
                <a:cs typeface="B Mitra" panose="00000400000000000000" pitchFamily="2" charset="-78"/>
              </a:rPr>
            </a:br>
            <a:endParaRPr lang="fa-IR" sz="3600" dirty="0">
              <a:cs typeface="B Mitra" panose="00000400000000000000" pitchFamily="2" charset="-78"/>
            </a:endParaRPr>
          </a:p>
        </p:txBody>
      </p:sp>
      <p:sp>
        <p:nvSpPr>
          <p:cNvPr id="4" name="Content Placeholder 3"/>
          <p:cNvSpPr>
            <a:spLocks noGrp="1"/>
          </p:cNvSpPr>
          <p:nvPr>
            <p:ph idx="10"/>
          </p:nvPr>
        </p:nvSpPr>
        <p:spPr>
          <a:xfrm>
            <a:off x="1691680" y="1268760"/>
            <a:ext cx="7077472" cy="4147865"/>
          </a:xfrm>
        </p:spPr>
        <p:txBody>
          <a:bodyPr/>
          <a:lstStyle/>
          <a:p>
            <a:pPr algn="just" rtl="1"/>
            <a:r>
              <a:rPr lang="fa-IR" sz="2800" dirty="0">
                <a:cs typeface="B Mitra" panose="00000400000000000000" pitchFamily="2" charset="-78"/>
              </a:rPr>
              <a:t>اثرات معکوس این داروها به علت تاثیرشان بر روی مهارتولید پروستاگلاندین ها و بیش حساسیت بیمار می باشد. پروستاگلاندین ها نقش مهمی در تعادل آب و الکترولیت، وازودیلاتاسیون شریانهای کلیوی و حفظ </a:t>
            </a:r>
            <a:r>
              <a:rPr lang="en-US" sz="2800" dirty="0">
                <a:cs typeface="B Mitra" panose="00000400000000000000" pitchFamily="2" charset="-78"/>
              </a:rPr>
              <a:t>GFR</a:t>
            </a:r>
            <a:r>
              <a:rPr lang="fa-IR" sz="2800" dirty="0">
                <a:cs typeface="B Mitra" panose="00000400000000000000" pitchFamily="2" charset="-78"/>
              </a:rPr>
              <a:t> دارد. </a:t>
            </a:r>
            <a:r>
              <a:rPr lang="fa-IR" sz="2800" dirty="0" smtClean="0">
                <a:cs typeface="B Mitra" panose="00000400000000000000" pitchFamily="2" charset="-78"/>
              </a:rPr>
              <a:t>لذا  </a:t>
            </a:r>
            <a:r>
              <a:rPr lang="fa-IR" sz="2800" dirty="0">
                <a:cs typeface="B Mitra" panose="00000400000000000000" pitchFamily="2" charset="-78"/>
              </a:rPr>
              <a:t>تجویز این دسته از داروها در بیماران دچار آسیب کلیوی، باید بسیار با احتیاط و دقت صورت بگیرد. از جمله  داروهای موجود دراین گروه </a:t>
            </a:r>
            <a:r>
              <a:rPr lang="fa-IR" sz="2800" dirty="0">
                <a:solidFill>
                  <a:srgbClr val="FF0000"/>
                </a:solidFill>
                <a:cs typeface="B Mitra" panose="00000400000000000000" pitchFamily="2" charset="-78"/>
              </a:rPr>
              <a:t>ایبوبروفن</a:t>
            </a:r>
            <a:r>
              <a:rPr lang="fa-IR" sz="2800" dirty="0">
                <a:cs typeface="B Mitra" panose="00000400000000000000" pitchFamily="2" charset="-78"/>
              </a:rPr>
              <a:t> </a:t>
            </a:r>
            <a:r>
              <a:rPr lang="fa-IR" sz="2800" dirty="0" smtClean="0">
                <a:cs typeface="B Mitra" panose="00000400000000000000" pitchFamily="2" charset="-78"/>
              </a:rPr>
              <a:t>و          </a:t>
            </a:r>
            <a:r>
              <a:rPr lang="fa-IR" sz="2800" dirty="0">
                <a:solidFill>
                  <a:srgbClr val="FF0000"/>
                </a:solidFill>
                <a:cs typeface="B Mitra" panose="00000400000000000000" pitchFamily="2" charset="-78"/>
              </a:rPr>
              <a:t>ایندومتاسین</a:t>
            </a:r>
            <a:r>
              <a:rPr lang="fa-IR" sz="2800" dirty="0">
                <a:cs typeface="B Mitra" panose="00000400000000000000" pitchFamily="2" charset="-78"/>
              </a:rPr>
              <a:t> دفع دیالیزی نداشته و </a:t>
            </a:r>
            <a:r>
              <a:rPr lang="fa-IR" sz="2800" dirty="0">
                <a:solidFill>
                  <a:srgbClr val="FF0000"/>
                </a:solidFill>
                <a:cs typeface="B Mitra" panose="00000400000000000000" pitchFamily="2" charset="-78"/>
              </a:rPr>
              <a:t>دیکلوفناک</a:t>
            </a:r>
            <a:r>
              <a:rPr lang="fa-IR" sz="2800" dirty="0">
                <a:cs typeface="B Mitra" panose="00000400000000000000" pitchFamily="2" charset="-78"/>
              </a:rPr>
              <a:t> هم به علت خصوصیات فیزیکی-شیمیایی بعید است دفع دیالیزی داشته باشد.</a:t>
            </a:r>
            <a:endParaRPr lang="en-US" sz="2800" dirty="0">
              <a:cs typeface="B Mitra" panose="00000400000000000000" pitchFamily="2" charset="-78"/>
            </a:endParaRPr>
          </a:p>
          <a:p>
            <a:pPr algn="just" rtl="1"/>
            <a:endParaRPr lang="fa-IR" sz="2800" dirty="0">
              <a:cs typeface="B Mitra" panose="00000400000000000000" pitchFamily="2" charset="-78"/>
            </a:endParaRPr>
          </a:p>
        </p:txBody>
      </p:sp>
      <p:pic>
        <p:nvPicPr>
          <p:cNvPr id="3" name="Picture 2"/>
          <p:cNvPicPr>
            <a:picLocks noChangeAspect="1"/>
          </p:cNvPicPr>
          <p:nvPr/>
        </p:nvPicPr>
        <p:blipFill>
          <a:blip r:embed="rId2"/>
          <a:stretch>
            <a:fillRect/>
          </a:stretch>
        </p:blipFill>
        <p:spPr>
          <a:xfrm>
            <a:off x="539552" y="4581128"/>
            <a:ext cx="2304256" cy="2276872"/>
          </a:xfrm>
          <a:prstGeom prst="rect">
            <a:avLst/>
          </a:prstGeom>
        </p:spPr>
      </p:pic>
    </p:spTree>
    <p:extLst>
      <p:ext uri="{BB962C8B-B14F-4D97-AF65-F5344CB8AC3E}">
        <p14:creationId xmlns:p14="http://schemas.microsoft.com/office/powerpoint/2010/main" val="334387934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48691" y="484908"/>
            <a:ext cx="7529081" cy="629229"/>
          </a:xfrm>
        </p:spPr>
        <p:txBody>
          <a:bodyPr/>
          <a:lstStyle/>
          <a:p>
            <a:r>
              <a:rPr lang="fa-IR" sz="3600" dirty="0">
                <a:cs typeface="B Mitra" panose="00000400000000000000" pitchFamily="2" charset="-78"/>
              </a:rPr>
              <a:t>داروهای ضد پلاکت و ضد انعقاد خون </a:t>
            </a:r>
          </a:p>
        </p:txBody>
      </p:sp>
      <p:sp>
        <p:nvSpPr>
          <p:cNvPr id="4" name="Content Placeholder 3"/>
          <p:cNvSpPr>
            <a:spLocks noGrp="1"/>
          </p:cNvSpPr>
          <p:nvPr>
            <p:ph idx="10"/>
          </p:nvPr>
        </p:nvSpPr>
        <p:spPr>
          <a:xfrm>
            <a:off x="1907704" y="1484784"/>
            <a:ext cx="6789440" cy="4507905"/>
          </a:xfrm>
        </p:spPr>
        <p:txBody>
          <a:bodyPr/>
          <a:lstStyle/>
          <a:p>
            <a:pPr algn="r" rtl="1"/>
            <a:r>
              <a:rPr lang="fa-IR" sz="2800" dirty="0">
                <a:cs typeface="B Mitra" panose="00000400000000000000" pitchFamily="2" charset="-78"/>
              </a:rPr>
              <a:t>آسپرین بطور گسترده ای برای کاهش خطرات قلبی-عروقی در بیماران کلیوی مزمن به همراه فشار خون بالا و یا دیگر بیماری </a:t>
            </a:r>
            <a:r>
              <a:rPr lang="fa-IR" sz="2800" dirty="0" smtClean="0">
                <a:cs typeface="B Mitra" panose="00000400000000000000" pitchFamily="2" charset="-78"/>
              </a:rPr>
              <a:t> های </a:t>
            </a:r>
            <a:r>
              <a:rPr lang="fa-IR" sz="2800" dirty="0">
                <a:cs typeface="B Mitra" panose="00000400000000000000" pitchFamily="2" charset="-78"/>
              </a:rPr>
              <a:t>قلبی- عروقی همراه تجویز می گردد. وارفارین، هپارین و </a:t>
            </a:r>
            <a:r>
              <a:rPr lang="fa-IR" sz="2800" dirty="0" smtClean="0">
                <a:cs typeface="B Mitra" panose="00000400000000000000" pitchFamily="2" charset="-78"/>
              </a:rPr>
              <a:t>  هپارین </a:t>
            </a:r>
            <a:r>
              <a:rPr lang="fa-IR" sz="2800" dirty="0">
                <a:cs typeface="B Mitra" panose="00000400000000000000" pitchFamily="2" charset="-78"/>
              </a:rPr>
              <a:t>های با وزن ملکولی کم چندان قابل دیالیز نیستند.</a:t>
            </a:r>
            <a:endParaRPr lang="en-US" sz="2800" dirty="0">
              <a:cs typeface="B Mitra" panose="00000400000000000000" pitchFamily="2" charset="-78"/>
            </a:endParaRPr>
          </a:p>
          <a:p>
            <a:pPr algn="r" rtl="1"/>
            <a:endParaRPr lang="fa-IR" sz="2800" dirty="0">
              <a:cs typeface="B Mitra" panose="00000400000000000000" pitchFamily="2" charset="-78"/>
            </a:endParaRPr>
          </a:p>
        </p:txBody>
      </p:sp>
    </p:spTree>
    <p:extLst>
      <p:ext uri="{BB962C8B-B14F-4D97-AF65-F5344CB8AC3E}">
        <p14:creationId xmlns:p14="http://schemas.microsoft.com/office/powerpoint/2010/main" val="102815740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608" y="183316"/>
            <a:ext cx="7884368" cy="820688"/>
          </a:xfrm>
        </p:spPr>
        <p:txBody>
          <a:bodyPr/>
          <a:lstStyle/>
          <a:p>
            <a:pPr algn="ctr" rtl="1"/>
            <a:r>
              <a:rPr lang="fa-IR" sz="3200" dirty="0">
                <a:cs typeface="B Mitra" panose="00000400000000000000" pitchFamily="2" charset="-78"/>
              </a:rPr>
              <a:t>داروهای تسکینی، </a:t>
            </a:r>
            <a:r>
              <a:rPr lang="fa-IR" sz="3200" dirty="0" smtClean="0">
                <a:cs typeface="B Mitra" panose="00000400000000000000" pitchFamily="2" charset="-78"/>
              </a:rPr>
              <a:t>هیپنوتیک در </a:t>
            </a:r>
            <a:r>
              <a:rPr lang="fa-IR" sz="3200" dirty="0">
                <a:cs typeface="B Mitra" panose="00000400000000000000" pitchFamily="2" charset="-78"/>
              </a:rPr>
              <a:t>بیماریهای </a:t>
            </a:r>
            <a:r>
              <a:rPr lang="fa-IR" sz="3200" dirty="0" smtClean="0">
                <a:cs typeface="B Mitra" panose="00000400000000000000" pitchFamily="2" charset="-78"/>
              </a:rPr>
              <a:t>روانی</a:t>
            </a:r>
            <a:endParaRPr lang="en-US" sz="3200" dirty="0">
              <a:cs typeface="B Mitra" panose="00000400000000000000" pitchFamily="2" charset="-78"/>
            </a:endParaRPr>
          </a:p>
        </p:txBody>
      </p:sp>
      <p:sp>
        <p:nvSpPr>
          <p:cNvPr id="4" name="Content Placeholder 3"/>
          <p:cNvSpPr>
            <a:spLocks noGrp="1"/>
          </p:cNvSpPr>
          <p:nvPr>
            <p:ph idx="10"/>
          </p:nvPr>
        </p:nvSpPr>
        <p:spPr>
          <a:xfrm>
            <a:off x="1331640" y="1009328"/>
            <a:ext cx="7596336" cy="4795937"/>
          </a:xfrm>
        </p:spPr>
        <p:txBody>
          <a:bodyPr/>
          <a:lstStyle/>
          <a:p>
            <a:pPr algn="r" rtl="1"/>
            <a:r>
              <a:rPr lang="fa-IR" sz="2800" dirty="0">
                <a:solidFill>
                  <a:schemeClr val="tx1"/>
                </a:solidFill>
                <a:cs typeface="B Mitra" panose="00000400000000000000" pitchFamily="2" charset="-78"/>
              </a:rPr>
              <a:t>بنزودیازپین ها مانند </a:t>
            </a:r>
            <a:r>
              <a:rPr lang="fa-IR" sz="2800" dirty="0">
                <a:solidFill>
                  <a:srgbClr val="FF0000"/>
                </a:solidFill>
                <a:cs typeface="B Mitra" panose="00000400000000000000" pitchFamily="2" charset="-78"/>
              </a:rPr>
              <a:t>دیازپام، </a:t>
            </a:r>
            <a:r>
              <a:rPr lang="fa-IR" sz="2800" dirty="0" smtClean="0">
                <a:solidFill>
                  <a:srgbClr val="FF0000"/>
                </a:solidFill>
                <a:cs typeface="B Mitra" panose="00000400000000000000" pitchFamily="2" charset="-78"/>
              </a:rPr>
              <a:t>کلونازپام، </a:t>
            </a:r>
            <a:r>
              <a:rPr lang="fa-IR" sz="2800" dirty="0">
                <a:solidFill>
                  <a:srgbClr val="FF0000"/>
                </a:solidFill>
                <a:cs typeface="B Mitra" panose="00000400000000000000" pitchFamily="2" charset="-78"/>
              </a:rPr>
              <a:t>کلردیازوپوکساید </a:t>
            </a:r>
            <a:r>
              <a:rPr lang="fa-IR" sz="2800" dirty="0">
                <a:solidFill>
                  <a:schemeClr val="tx1"/>
                </a:solidFill>
                <a:cs typeface="B Mitra" panose="00000400000000000000" pitchFamily="2" charset="-78"/>
              </a:rPr>
              <a:t>اغلب برای دفع </a:t>
            </a:r>
            <a:r>
              <a:rPr lang="fa-IR" sz="2800" dirty="0" smtClean="0">
                <a:solidFill>
                  <a:schemeClr val="tx1"/>
                </a:solidFill>
                <a:cs typeface="B Mitra" panose="00000400000000000000" pitchFamily="2" charset="-78"/>
              </a:rPr>
              <a:t>  مشکلات </a:t>
            </a:r>
            <a:r>
              <a:rPr lang="fa-IR" sz="2800" dirty="0">
                <a:solidFill>
                  <a:schemeClr val="tx1"/>
                </a:solidFill>
                <a:cs typeface="B Mitra" panose="00000400000000000000" pitchFamily="2" charset="-78"/>
              </a:rPr>
              <a:t>احساسی بیماران دیالیزی به کار می روند</a:t>
            </a:r>
            <a:r>
              <a:rPr lang="fa-IR" sz="2800" dirty="0" smtClean="0">
                <a:solidFill>
                  <a:schemeClr val="tx1"/>
                </a:solidFill>
                <a:cs typeface="B Mitra" panose="00000400000000000000" pitchFamily="2" charset="-78"/>
              </a:rPr>
              <a:t>.</a:t>
            </a:r>
          </a:p>
          <a:p>
            <a:pPr algn="r" rtl="1"/>
            <a:r>
              <a:rPr lang="fa-IR" sz="2800" dirty="0" smtClean="0">
                <a:solidFill>
                  <a:schemeClr val="tx1"/>
                </a:solidFill>
                <a:cs typeface="B Mitra" panose="00000400000000000000" pitchFamily="2" charset="-78"/>
              </a:rPr>
              <a:t>فنوتیازین </a:t>
            </a:r>
            <a:r>
              <a:rPr lang="fa-IR" sz="2800" dirty="0">
                <a:solidFill>
                  <a:schemeClr val="tx1"/>
                </a:solidFill>
                <a:cs typeface="B Mitra" panose="00000400000000000000" pitchFamily="2" charset="-78"/>
              </a:rPr>
              <a:t>ها برای سایکوزهای شدید و ضد افسردگی های سه حلقه ای </a:t>
            </a:r>
            <a:r>
              <a:rPr lang="fa-IR" sz="2800" dirty="0" smtClean="0">
                <a:solidFill>
                  <a:schemeClr val="tx1"/>
                </a:solidFill>
                <a:cs typeface="B Mitra" panose="00000400000000000000" pitchFamily="2" charset="-78"/>
              </a:rPr>
              <a:t> در </a:t>
            </a:r>
            <a:r>
              <a:rPr lang="fa-IR" sz="2800" dirty="0">
                <a:solidFill>
                  <a:schemeClr val="tx1"/>
                </a:solidFill>
                <a:cs typeface="B Mitra" panose="00000400000000000000" pitchFamily="2" charset="-78"/>
              </a:rPr>
              <a:t>افسردگی های شدید در بیماران کلیوی بکار گرفته می شوند. بیمارانی که این داروها را دریافت می کنند اثرات آنتی کولینرژیک، افت فشار خون ارتواستاتیک، گیجی و علائم اکستراپیرامیدال از خود نشان می دهند. </a:t>
            </a:r>
            <a:endParaRPr lang="fa-IR" sz="2800" dirty="0" smtClean="0">
              <a:solidFill>
                <a:schemeClr val="tx1"/>
              </a:solidFill>
              <a:cs typeface="B Mitra" panose="00000400000000000000" pitchFamily="2" charset="-78"/>
            </a:endParaRPr>
          </a:p>
          <a:p>
            <a:pPr marL="457200" indent="-457200" algn="r" rtl="1">
              <a:buFont typeface="Wingdings" panose="05000000000000000000" pitchFamily="2" charset="2"/>
              <a:buChar char="Ø"/>
            </a:pPr>
            <a:r>
              <a:rPr lang="fa-IR" sz="2800" dirty="0" smtClean="0">
                <a:solidFill>
                  <a:srgbClr val="FF0000"/>
                </a:solidFill>
                <a:cs typeface="B Mitra" panose="00000400000000000000" pitchFamily="2" charset="-78"/>
              </a:rPr>
              <a:t>داروهای </a:t>
            </a:r>
            <a:r>
              <a:rPr lang="fa-IR" sz="2800" dirty="0">
                <a:solidFill>
                  <a:srgbClr val="FF0000"/>
                </a:solidFill>
                <a:cs typeface="B Mitra" panose="00000400000000000000" pitchFamily="2" charset="-78"/>
              </a:rPr>
              <a:t>تسکینی بجز فنوباربیتال، داروهای ضد اضطراب و </a:t>
            </a:r>
            <a:r>
              <a:rPr lang="fa-IR" sz="2800" dirty="0" smtClean="0">
                <a:solidFill>
                  <a:srgbClr val="FF0000"/>
                </a:solidFill>
                <a:cs typeface="B Mitra" panose="00000400000000000000" pitchFamily="2" charset="-78"/>
              </a:rPr>
              <a:t>نیز        </a:t>
            </a:r>
            <a:r>
              <a:rPr lang="fa-IR" sz="2800" dirty="0">
                <a:solidFill>
                  <a:srgbClr val="FF0000"/>
                </a:solidFill>
                <a:cs typeface="B Mitra" panose="00000400000000000000" pitchFamily="2" charset="-78"/>
              </a:rPr>
              <a:t>داروهای </a:t>
            </a:r>
            <a:r>
              <a:rPr lang="fa-IR" sz="2800" dirty="0" smtClean="0">
                <a:solidFill>
                  <a:srgbClr val="FF0000"/>
                </a:solidFill>
                <a:cs typeface="B Mitra" panose="00000400000000000000" pitchFamily="2" charset="-78"/>
              </a:rPr>
              <a:t> روان </a:t>
            </a:r>
            <a:r>
              <a:rPr lang="fa-IR" sz="2800" dirty="0">
                <a:solidFill>
                  <a:srgbClr val="FF0000"/>
                </a:solidFill>
                <a:cs typeface="B Mitra" panose="00000400000000000000" pitchFamily="2" charset="-78"/>
              </a:rPr>
              <a:t>درمانی چندان قابل دیالیز نیستند.</a:t>
            </a:r>
          </a:p>
        </p:txBody>
      </p:sp>
      <p:pic>
        <p:nvPicPr>
          <p:cNvPr id="3" name="Picture 2"/>
          <p:cNvPicPr>
            <a:picLocks noChangeAspect="1"/>
          </p:cNvPicPr>
          <p:nvPr/>
        </p:nvPicPr>
        <p:blipFill>
          <a:blip r:embed="rId2"/>
          <a:stretch>
            <a:fillRect/>
          </a:stretch>
        </p:blipFill>
        <p:spPr>
          <a:xfrm>
            <a:off x="1043608" y="4437112"/>
            <a:ext cx="2733675" cy="2252464"/>
          </a:xfrm>
          <a:prstGeom prst="rect">
            <a:avLst/>
          </a:prstGeom>
        </p:spPr>
      </p:pic>
    </p:spTree>
    <p:extLst>
      <p:ext uri="{BB962C8B-B14F-4D97-AF65-F5344CB8AC3E}">
        <p14:creationId xmlns:p14="http://schemas.microsoft.com/office/powerpoint/2010/main" val="20053725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4047150193"/>
              </p:ext>
            </p:extLst>
          </p:nvPr>
        </p:nvGraphicFramePr>
        <p:xfrm>
          <a:off x="0" y="0"/>
          <a:ext cx="9144000" cy="6868961"/>
        </p:xfrm>
        <a:graphic>
          <a:graphicData uri="http://schemas.openxmlformats.org/drawingml/2006/table">
            <a:tbl>
              <a:tblPr rtl="1" firstRow="1" firstCol="1" bandRow="1">
                <a:tableStyleId>{5C22544A-7EE6-4342-B048-85BDC9FD1C3A}</a:tableStyleId>
              </a:tblPr>
              <a:tblGrid>
                <a:gridCol w="2406580">
                  <a:extLst>
                    <a:ext uri="{9D8B030D-6E8A-4147-A177-3AD203B41FA5}">
                      <a16:colId xmlns:a16="http://schemas.microsoft.com/office/drawing/2014/main" xmlns="" val="3183120157"/>
                    </a:ext>
                  </a:extLst>
                </a:gridCol>
                <a:gridCol w="2406580">
                  <a:extLst>
                    <a:ext uri="{9D8B030D-6E8A-4147-A177-3AD203B41FA5}">
                      <a16:colId xmlns:a16="http://schemas.microsoft.com/office/drawing/2014/main" xmlns="" val="819849767"/>
                    </a:ext>
                  </a:extLst>
                </a:gridCol>
                <a:gridCol w="2165420">
                  <a:extLst>
                    <a:ext uri="{9D8B030D-6E8A-4147-A177-3AD203B41FA5}">
                      <a16:colId xmlns:a16="http://schemas.microsoft.com/office/drawing/2014/main" xmlns="" val="4006679838"/>
                    </a:ext>
                  </a:extLst>
                </a:gridCol>
                <a:gridCol w="2165420">
                  <a:extLst>
                    <a:ext uri="{9D8B030D-6E8A-4147-A177-3AD203B41FA5}">
                      <a16:colId xmlns:a16="http://schemas.microsoft.com/office/drawing/2014/main" xmlns="" val="2001118737"/>
                    </a:ext>
                  </a:extLst>
                </a:gridCol>
              </a:tblGrid>
              <a:tr h="348705">
                <a:tc>
                  <a:txBody>
                    <a:bodyPr/>
                    <a:lstStyle/>
                    <a:p>
                      <a:pPr algn="ctr" rtl="1">
                        <a:lnSpc>
                          <a:spcPct val="115000"/>
                        </a:lnSpc>
                        <a:spcAft>
                          <a:spcPts val="1000"/>
                        </a:spcAft>
                      </a:pPr>
                      <a:r>
                        <a:rPr lang="fa-IR" sz="1400">
                          <a:effectLst/>
                          <a:cs typeface="B Mitra" panose="00000400000000000000" pitchFamily="2" charset="-78"/>
                        </a:rPr>
                        <a:t>نام گروه های داروئی</a:t>
                      </a:r>
                      <a:endParaRPr lang="en-US" sz="1400">
                        <a:effectLst/>
                        <a:latin typeface="Calibri" panose="020F0502020204030204" pitchFamily="34" charset="0"/>
                        <a:ea typeface="Malgun Gothic" panose="020B0503020000020004" pitchFamily="34" charset="-127"/>
                        <a:cs typeface="B Mitra" panose="00000400000000000000" pitchFamily="2" charset="-78"/>
                      </a:endParaRPr>
                    </a:p>
                  </a:txBody>
                  <a:tcPr marL="55624" marR="55624" marT="0" marB="0" anchor="ctr"/>
                </a:tc>
                <a:tc>
                  <a:txBody>
                    <a:bodyPr/>
                    <a:lstStyle/>
                    <a:p>
                      <a:pPr algn="ctr" rtl="1">
                        <a:lnSpc>
                          <a:spcPct val="115000"/>
                        </a:lnSpc>
                        <a:spcAft>
                          <a:spcPts val="1000"/>
                        </a:spcAft>
                      </a:pPr>
                      <a:r>
                        <a:rPr lang="fa-IR" sz="1400">
                          <a:effectLst/>
                          <a:cs typeface="B Mitra" panose="00000400000000000000" pitchFamily="2" charset="-78"/>
                        </a:rPr>
                        <a:t>نمونه هایی از این دسته داروئی</a:t>
                      </a:r>
                      <a:endParaRPr lang="en-US" sz="1400">
                        <a:effectLst/>
                        <a:latin typeface="Calibri" panose="020F0502020204030204" pitchFamily="34" charset="0"/>
                        <a:ea typeface="Malgun Gothic" panose="020B0503020000020004" pitchFamily="34" charset="-127"/>
                        <a:cs typeface="B Mitra" panose="00000400000000000000" pitchFamily="2" charset="-78"/>
                      </a:endParaRPr>
                    </a:p>
                  </a:txBody>
                  <a:tcPr marL="55624" marR="55624" marT="0" marB="0" anchor="ctr"/>
                </a:tc>
                <a:tc>
                  <a:txBody>
                    <a:bodyPr/>
                    <a:lstStyle/>
                    <a:p>
                      <a:pPr algn="ctr" rtl="1">
                        <a:lnSpc>
                          <a:spcPct val="115000"/>
                        </a:lnSpc>
                        <a:spcAft>
                          <a:spcPts val="1000"/>
                        </a:spcAft>
                      </a:pPr>
                      <a:r>
                        <a:rPr lang="fa-IR" sz="1400">
                          <a:effectLst/>
                          <a:cs typeface="B Mitra" panose="00000400000000000000" pitchFamily="2" charset="-78"/>
                        </a:rPr>
                        <a:t>دفع دارو در همودیالیز</a:t>
                      </a:r>
                      <a:endParaRPr lang="en-US" sz="1400">
                        <a:effectLst/>
                        <a:latin typeface="Calibri" panose="020F0502020204030204" pitchFamily="34" charset="0"/>
                        <a:ea typeface="Malgun Gothic" panose="020B0503020000020004" pitchFamily="34" charset="-127"/>
                        <a:cs typeface="B Mitra" panose="00000400000000000000" pitchFamily="2" charset="-78"/>
                      </a:endParaRPr>
                    </a:p>
                  </a:txBody>
                  <a:tcPr marL="55624" marR="55624" marT="0" marB="0" anchor="ctr"/>
                </a:tc>
                <a:tc>
                  <a:txBody>
                    <a:bodyPr/>
                    <a:lstStyle/>
                    <a:p>
                      <a:pPr algn="ctr" rtl="1">
                        <a:lnSpc>
                          <a:spcPct val="115000"/>
                        </a:lnSpc>
                        <a:spcAft>
                          <a:spcPts val="1000"/>
                        </a:spcAft>
                      </a:pPr>
                      <a:r>
                        <a:rPr lang="fa-IR" sz="1400">
                          <a:effectLst/>
                          <a:cs typeface="B Mitra" panose="00000400000000000000" pitchFamily="2" charset="-78"/>
                        </a:rPr>
                        <a:t>موارد استثناء</a:t>
                      </a:r>
                      <a:endParaRPr lang="en-US" sz="1400">
                        <a:effectLst/>
                        <a:latin typeface="Calibri" panose="020F0502020204030204" pitchFamily="34" charset="0"/>
                        <a:ea typeface="Malgun Gothic" panose="020B0503020000020004" pitchFamily="34" charset="-127"/>
                        <a:cs typeface="B Mitra" panose="00000400000000000000" pitchFamily="2" charset="-78"/>
                      </a:endParaRPr>
                    </a:p>
                  </a:txBody>
                  <a:tcPr marL="55624" marR="55624" marT="0" marB="0" anchor="ctr"/>
                </a:tc>
                <a:extLst>
                  <a:ext uri="{0D108BD9-81ED-4DB2-BD59-A6C34878D82A}">
                    <a16:rowId xmlns:a16="http://schemas.microsoft.com/office/drawing/2014/main" xmlns="" val="914881895"/>
                  </a:ext>
                </a:extLst>
              </a:tr>
              <a:tr h="482461">
                <a:tc>
                  <a:txBody>
                    <a:bodyPr/>
                    <a:lstStyle/>
                    <a:p>
                      <a:pPr algn="just" rtl="1">
                        <a:lnSpc>
                          <a:spcPct val="115000"/>
                        </a:lnSpc>
                        <a:spcAft>
                          <a:spcPts val="1000"/>
                        </a:spcAft>
                      </a:pPr>
                      <a:r>
                        <a:rPr lang="fa-IR" sz="1400">
                          <a:effectLst/>
                          <a:cs typeface="B Mitra" panose="00000400000000000000" pitchFamily="2" charset="-78"/>
                        </a:rPr>
                        <a:t>ضد دردها</a:t>
                      </a:r>
                      <a:endParaRPr lang="en-US" sz="1400">
                        <a:effectLst/>
                        <a:latin typeface="Calibri" panose="020F0502020204030204" pitchFamily="34" charset="0"/>
                        <a:ea typeface="Malgun Gothic" panose="020B0503020000020004" pitchFamily="34" charset="-127"/>
                        <a:cs typeface="B Mitra" panose="00000400000000000000" pitchFamily="2" charset="-78"/>
                      </a:endParaRPr>
                    </a:p>
                  </a:txBody>
                  <a:tcPr marL="55624" marR="55624" marT="0" marB="0" anchor="ctr"/>
                </a:tc>
                <a:tc>
                  <a:txBody>
                    <a:bodyPr/>
                    <a:lstStyle/>
                    <a:p>
                      <a:pPr algn="just" rtl="1">
                        <a:lnSpc>
                          <a:spcPct val="115000"/>
                        </a:lnSpc>
                        <a:spcAft>
                          <a:spcPts val="1000"/>
                        </a:spcAft>
                      </a:pPr>
                      <a:r>
                        <a:rPr lang="fa-IR" sz="1400">
                          <a:effectLst/>
                          <a:cs typeface="B Mitra" panose="00000400000000000000" pitchFamily="2" charset="-78"/>
                        </a:rPr>
                        <a:t>مپریدین، مورفین، ترامادول، سالیسیلات</a:t>
                      </a:r>
                      <a:endParaRPr lang="en-US" sz="1400">
                        <a:effectLst/>
                        <a:latin typeface="Calibri" panose="020F0502020204030204" pitchFamily="34" charset="0"/>
                        <a:ea typeface="Malgun Gothic" panose="020B0503020000020004" pitchFamily="34" charset="-127"/>
                        <a:cs typeface="B Mitra" panose="00000400000000000000" pitchFamily="2" charset="-78"/>
                      </a:endParaRPr>
                    </a:p>
                  </a:txBody>
                  <a:tcPr marL="55624" marR="55624" marT="0" marB="0" anchor="ctr"/>
                </a:tc>
                <a:tc>
                  <a:txBody>
                    <a:bodyPr/>
                    <a:lstStyle/>
                    <a:p>
                      <a:pPr algn="just" rtl="1">
                        <a:lnSpc>
                          <a:spcPct val="115000"/>
                        </a:lnSpc>
                        <a:spcAft>
                          <a:spcPts val="1000"/>
                        </a:spcAft>
                      </a:pPr>
                      <a:r>
                        <a:rPr lang="fa-IR" sz="1400">
                          <a:effectLst/>
                          <a:cs typeface="B Mitra" panose="00000400000000000000" pitchFamily="2" charset="-78"/>
                        </a:rPr>
                        <a:t>دیالیزپذیر نیستند</a:t>
                      </a:r>
                      <a:endParaRPr lang="en-US" sz="1400">
                        <a:effectLst/>
                        <a:latin typeface="Calibri" panose="020F0502020204030204" pitchFamily="34" charset="0"/>
                        <a:ea typeface="Malgun Gothic" panose="020B0503020000020004" pitchFamily="34" charset="-127"/>
                        <a:cs typeface="B Mitra" panose="00000400000000000000" pitchFamily="2" charset="-78"/>
                      </a:endParaRPr>
                    </a:p>
                  </a:txBody>
                  <a:tcPr marL="55624" marR="55624" marT="0" marB="0" anchor="ctr"/>
                </a:tc>
                <a:tc>
                  <a:txBody>
                    <a:bodyPr/>
                    <a:lstStyle/>
                    <a:p>
                      <a:pPr algn="just" rtl="1">
                        <a:lnSpc>
                          <a:spcPct val="115000"/>
                        </a:lnSpc>
                        <a:spcAft>
                          <a:spcPts val="1000"/>
                        </a:spcAft>
                      </a:pPr>
                      <a:r>
                        <a:rPr lang="fa-IR" sz="1400">
                          <a:effectLst/>
                          <a:cs typeface="B Mitra" panose="00000400000000000000" pitchFamily="2" charset="-78"/>
                        </a:rPr>
                        <a:t>ترامادول از صافی های </a:t>
                      </a:r>
                      <a:r>
                        <a:rPr lang="en-US" sz="1400">
                          <a:effectLst/>
                          <a:cs typeface="B Mitra" panose="00000400000000000000" pitchFamily="2" charset="-78"/>
                        </a:rPr>
                        <a:t>high-flux</a:t>
                      </a:r>
                      <a:r>
                        <a:rPr lang="fa-IR" sz="1400">
                          <a:effectLst/>
                          <a:cs typeface="B Mitra" panose="00000400000000000000" pitchFamily="2" charset="-78"/>
                        </a:rPr>
                        <a:t> دفع می شود</a:t>
                      </a:r>
                      <a:endParaRPr lang="en-US" sz="1400">
                        <a:effectLst/>
                        <a:latin typeface="Calibri" panose="020F0502020204030204" pitchFamily="34" charset="0"/>
                        <a:ea typeface="Malgun Gothic" panose="020B0503020000020004" pitchFamily="34" charset="-127"/>
                        <a:cs typeface="B Mitra" panose="00000400000000000000" pitchFamily="2" charset="-78"/>
                      </a:endParaRPr>
                    </a:p>
                  </a:txBody>
                  <a:tcPr marL="55624" marR="55624" marT="0" marB="0" anchor="ctr"/>
                </a:tc>
                <a:extLst>
                  <a:ext uri="{0D108BD9-81ED-4DB2-BD59-A6C34878D82A}">
                    <a16:rowId xmlns:a16="http://schemas.microsoft.com/office/drawing/2014/main" xmlns="" val="80529265"/>
                  </a:ext>
                </a:extLst>
              </a:tr>
              <a:tr h="482461">
                <a:tc>
                  <a:txBody>
                    <a:bodyPr/>
                    <a:lstStyle/>
                    <a:p>
                      <a:pPr algn="just" rtl="1">
                        <a:lnSpc>
                          <a:spcPct val="115000"/>
                        </a:lnSpc>
                        <a:spcAft>
                          <a:spcPts val="1000"/>
                        </a:spcAft>
                      </a:pPr>
                      <a:r>
                        <a:rPr lang="fa-IR" sz="1400">
                          <a:effectLst/>
                          <a:cs typeface="B Mitra" panose="00000400000000000000" pitchFamily="2" charset="-78"/>
                        </a:rPr>
                        <a:t>داروهای ضد تشنج</a:t>
                      </a:r>
                      <a:endParaRPr lang="en-US" sz="1400">
                        <a:effectLst/>
                        <a:latin typeface="Calibri" panose="020F0502020204030204" pitchFamily="34" charset="0"/>
                        <a:ea typeface="Malgun Gothic" panose="020B0503020000020004" pitchFamily="34" charset="-127"/>
                        <a:cs typeface="B Mitra" panose="00000400000000000000" pitchFamily="2" charset="-78"/>
                      </a:endParaRPr>
                    </a:p>
                  </a:txBody>
                  <a:tcPr marL="55624" marR="55624" marT="0" marB="0" anchor="ctr"/>
                </a:tc>
                <a:tc>
                  <a:txBody>
                    <a:bodyPr/>
                    <a:lstStyle/>
                    <a:p>
                      <a:pPr algn="just" rtl="1">
                        <a:lnSpc>
                          <a:spcPct val="115000"/>
                        </a:lnSpc>
                        <a:spcAft>
                          <a:spcPts val="1000"/>
                        </a:spcAft>
                      </a:pPr>
                      <a:r>
                        <a:rPr lang="fa-IR" sz="1400">
                          <a:effectLst/>
                          <a:cs typeface="B Mitra" panose="00000400000000000000" pitchFamily="2" charset="-78"/>
                        </a:rPr>
                        <a:t>فنی توئین، والپروئیک اسید</a:t>
                      </a:r>
                      <a:endParaRPr lang="en-US" sz="1400">
                        <a:effectLst/>
                        <a:latin typeface="Calibri" panose="020F0502020204030204" pitchFamily="34" charset="0"/>
                        <a:ea typeface="Malgun Gothic" panose="020B0503020000020004" pitchFamily="34" charset="-127"/>
                        <a:cs typeface="B Mitra" panose="00000400000000000000" pitchFamily="2" charset="-78"/>
                      </a:endParaRPr>
                    </a:p>
                  </a:txBody>
                  <a:tcPr marL="55624" marR="55624" marT="0" marB="0" anchor="ctr"/>
                </a:tc>
                <a:tc>
                  <a:txBody>
                    <a:bodyPr/>
                    <a:lstStyle/>
                    <a:p>
                      <a:pPr algn="just" rtl="1">
                        <a:lnSpc>
                          <a:spcPct val="115000"/>
                        </a:lnSpc>
                        <a:spcAft>
                          <a:spcPts val="1000"/>
                        </a:spcAft>
                      </a:pPr>
                      <a:r>
                        <a:rPr lang="fa-IR" sz="1400">
                          <a:effectLst/>
                          <a:cs typeface="B Mitra" panose="00000400000000000000" pitchFamily="2" charset="-78"/>
                        </a:rPr>
                        <a:t>دیالیزپذیر نیستند</a:t>
                      </a:r>
                      <a:endParaRPr lang="en-US" sz="1400">
                        <a:effectLst/>
                        <a:latin typeface="Calibri" panose="020F0502020204030204" pitchFamily="34" charset="0"/>
                        <a:ea typeface="Malgun Gothic" panose="020B0503020000020004" pitchFamily="34" charset="-127"/>
                        <a:cs typeface="B Mitra" panose="00000400000000000000" pitchFamily="2" charset="-78"/>
                      </a:endParaRPr>
                    </a:p>
                  </a:txBody>
                  <a:tcPr marL="55624" marR="55624" marT="0" marB="0" anchor="ctr"/>
                </a:tc>
                <a:tc>
                  <a:txBody>
                    <a:bodyPr/>
                    <a:lstStyle/>
                    <a:p>
                      <a:pPr algn="just" rtl="1">
                        <a:lnSpc>
                          <a:spcPct val="115000"/>
                        </a:lnSpc>
                        <a:spcAft>
                          <a:spcPts val="1000"/>
                        </a:spcAft>
                      </a:pPr>
                      <a:r>
                        <a:rPr lang="fa-IR" sz="1400">
                          <a:effectLst/>
                          <a:cs typeface="B Mitra" panose="00000400000000000000" pitchFamily="2" charset="-78"/>
                        </a:rPr>
                        <a:t>هر دو دارو  ازصافی های </a:t>
                      </a:r>
                      <a:r>
                        <a:rPr lang="en-US" sz="1400">
                          <a:effectLst/>
                          <a:cs typeface="B Mitra" panose="00000400000000000000" pitchFamily="2" charset="-78"/>
                        </a:rPr>
                        <a:t>HIGH-FLUX</a:t>
                      </a:r>
                      <a:r>
                        <a:rPr lang="fa-IR" sz="1400">
                          <a:effectLst/>
                          <a:cs typeface="B Mitra" panose="00000400000000000000" pitchFamily="2" charset="-78"/>
                        </a:rPr>
                        <a:t> قابل دفع می باشند</a:t>
                      </a:r>
                      <a:endParaRPr lang="en-US" sz="1400">
                        <a:effectLst/>
                        <a:latin typeface="Calibri" panose="020F0502020204030204" pitchFamily="34" charset="0"/>
                        <a:ea typeface="Malgun Gothic" panose="020B0503020000020004" pitchFamily="34" charset="-127"/>
                        <a:cs typeface="B Mitra" panose="00000400000000000000" pitchFamily="2" charset="-78"/>
                      </a:endParaRPr>
                    </a:p>
                  </a:txBody>
                  <a:tcPr marL="55624" marR="55624" marT="0" marB="0" anchor="ctr"/>
                </a:tc>
                <a:extLst>
                  <a:ext uri="{0D108BD9-81ED-4DB2-BD59-A6C34878D82A}">
                    <a16:rowId xmlns:a16="http://schemas.microsoft.com/office/drawing/2014/main" xmlns="" val="3134066178"/>
                  </a:ext>
                </a:extLst>
              </a:tr>
              <a:tr h="964923">
                <a:tc>
                  <a:txBody>
                    <a:bodyPr/>
                    <a:lstStyle/>
                    <a:p>
                      <a:pPr algn="just" rtl="1">
                        <a:lnSpc>
                          <a:spcPct val="115000"/>
                        </a:lnSpc>
                        <a:spcAft>
                          <a:spcPts val="1000"/>
                        </a:spcAft>
                      </a:pPr>
                      <a:r>
                        <a:rPr lang="fa-IR" sz="1400">
                          <a:effectLst/>
                          <a:cs typeface="B Mitra" panose="00000400000000000000" pitchFamily="2" charset="-78"/>
                        </a:rPr>
                        <a:t>داروهای ضد فشار خون و قلبی-عروقی</a:t>
                      </a:r>
                      <a:endParaRPr lang="en-US" sz="1400">
                        <a:effectLst/>
                        <a:latin typeface="Calibri" panose="020F0502020204030204" pitchFamily="34" charset="0"/>
                        <a:ea typeface="Malgun Gothic" panose="020B0503020000020004" pitchFamily="34" charset="-127"/>
                        <a:cs typeface="B Mitra" panose="00000400000000000000" pitchFamily="2" charset="-78"/>
                      </a:endParaRPr>
                    </a:p>
                  </a:txBody>
                  <a:tcPr marL="55624" marR="55624" marT="0" marB="0" anchor="ctr"/>
                </a:tc>
                <a:tc>
                  <a:txBody>
                    <a:bodyPr/>
                    <a:lstStyle/>
                    <a:p>
                      <a:pPr algn="just" rtl="1">
                        <a:lnSpc>
                          <a:spcPct val="115000"/>
                        </a:lnSpc>
                        <a:spcAft>
                          <a:spcPts val="1000"/>
                        </a:spcAft>
                      </a:pPr>
                      <a:r>
                        <a:rPr lang="fa-IR" sz="1400">
                          <a:effectLst/>
                          <a:cs typeface="B Mitra" panose="00000400000000000000" pitchFamily="2" charset="-78"/>
                        </a:rPr>
                        <a:t>آملودیپین، نفودیپین، دیلتیازیم، دوپامین ، دوبوتامین، آمیودارون، لوزارتان، سوتالول، آتنولول، کارودیلول، کاپتوپریل، انالاپریل، ماینوکسیدیل، جیم فیبروزیل</a:t>
                      </a:r>
                      <a:endParaRPr lang="en-US" sz="1400">
                        <a:effectLst/>
                        <a:latin typeface="Calibri" panose="020F0502020204030204" pitchFamily="34" charset="0"/>
                        <a:ea typeface="Malgun Gothic" panose="020B0503020000020004" pitchFamily="34" charset="-127"/>
                        <a:cs typeface="B Mitra" panose="00000400000000000000" pitchFamily="2" charset="-78"/>
                      </a:endParaRPr>
                    </a:p>
                  </a:txBody>
                  <a:tcPr marL="55624" marR="55624" marT="0" marB="0" anchor="ctr"/>
                </a:tc>
                <a:tc>
                  <a:txBody>
                    <a:bodyPr/>
                    <a:lstStyle/>
                    <a:p>
                      <a:pPr algn="just" rtl="1">
                        <a:lnSpc>
                          <a:spcPct val="115000"/>
                        </a:lnSpc>
                        <a:spcAft>
                          <a:spcPts val="1000"/>
                        </a:spcAft>
                      </a:pPr>
                      <a:r>
                        <a:rPr lang="fa-IR" sz="1400">
                          <a:effectLst/>
                          <a:cs typeface="B Mitra" panose="00000400000000000000" pitchFamily="2" charset="-78"/>
                        </a:rPr>
                        <a:t>دیالیزپذیر نیستند</a:t>
                      </a:r>
                      <a:endParaRPr lang="en-US" sz="1400">
                        <a:effectLst/>
                        <a:latin typeface="Calibri" panose="020F0502020204030204" pitchFamily="34" charset="0"/>
                        <a:ea typeface="Malgun Gothic" panose="020B0503020000020004" pitchFamily="34" charset="-127"/>
                        <a:cs typeface="B Mitra" panose="00000400000000000000" pitchFamily="2" charset="-78"/>
                      </a:endParaRPr>
                    </a:p>
                  </a:txBody>
                  <a:tcPr marL="55624" marR="55624" marT="0" marB="0" anchor="ctr"/>
                </a:tc>
                <a:tc>
                  <a:txBody>
                    <a:bodyPr/>
                    <a:lstStyle/>
                    <a:p>
                      <a:pPr algn="just" rtl="1">
                        <a:lnSpc>
                          <a:spcPct val="115000"/>
                        </a:lnSpc>
                        <a:spcAft>
                          <a:spcPts val="1000"/>
                        </a:spcAft>
                      </a:pPr>
                      <a:r>
                        <a:rPr lang="fa-IR" sz="1400">
                          <a:effectLst/>
                          <a:cs typeface="B Mitra" panose="00000400000000000000" pitchFamily="2" charset="-78"/>
                        </a:rPr>
                        <a:t>آتنولول، کاپتوپریل، ماینوکسیدیل، سوتالول</a:t>
                      </a:r>
                      <a:endParaRPr lang="en-US" sz="1400">
                        <a:effectLst/>
                        <a:latin typeface="Calibri" panose="020F0502020204030204" pitchFamily="34" charset="0"/>
                        <a:ea typeface="Malgun Gothic" panose="020B0503020000020004" pitchFamily="34" charset="-127"/>
                        <a:cs typeface="B Mitra" panose="00000400000000000000" pitchFamily="2" charset="-78"/>
                      </a:endParaRPr>
                    </a:p>
                  </a:txBody>
                  <a:tcPr marL="55624" marR="55624" marT="0" marB="0" anchor="ctr"/>
                </a:tc>
                <a:extLst>
                  <a:ext uri="{0D108BD9-81ED-4DB2-BD59-A6C34878D82A}">
                    <a16:rowId xmlns:a16="http://schemas.microsoft.com/office/drawing/2014/main" xmlns="" val="2733853906"/>
                  </a:ext>
                </a:extLst>
              </a:tr>
              <a:tr h="1371922">
                <a:tc rowSpan="2">
                  <a:txBody>
                    <a:bodyPr/>
                    <a:lstStyle/>
                    <a:p>
                      <a:pPr algn="just" rtl="1">
                        <a:lnSpc>
                          <a:spcPct val="115000"/>
                        </a:lnSpc>
                        <a:spcAft>
                          <a:spcPts val="1000"/>
                        </a:spcAft>
                      </a:pPr>
                      <a:r>
                        <a:rPr lang="fa-IR" sz="1400">
                          <a:effectLst/>
                          <a:cs typeface="B Mitra" panose="00000400000000000000" pitchFamily="2" charset="-78"/>
                        </a:rPr>
                        <a:t>داروهای ضد میکروبی</a:t>
                      </a:r>
                      <a:endParaRPr lang="en-US" sz="1400">
                        <a:effectLst/>
                        <a:latin typeface="Calibri" panose="020F0502020204030204" pitchFamily="34" charset="0"/>
                        <a:ea typeface="Malgun Gothic" panose="020B0503020000020004" pitchFamily="34" charset="-127"/>
                        <a:cs typeface="B Mitra" panose="00000400000000000000" pitchFamily="2" charset="-78"/>
                      </a:endParaRPr>
                    </a:p>
                  </a:txBody>
                  <a:tcPr marL="55624" marR="55624" marT="0" marB="0" anchor="ctr"/>
                </a:tc>
                <a:tc>
                  <a:txBody>
                    <a:bodyPr/>
                    <a:lstStyle/>
                    <a:p>
                      <a:pPr algn="just" rtl="1">
                        <a:lnSpc>
                          <a:spcPct val="115000"/>
                        </a:lnSpc>
                        <a:spcAft>
                          <a:spcPts val="1000"/>
                        </a:spcAft>
                      </a:pPr>
                      <a:r>
                        <a:rPr lang="fa-IR" sz="1400" dirty="0">
                          <a:effectLst/>
                          <a:cs typeface="B Mitra" panose="00000400000000000000" pitchFamily="2" charset="-78"/>
                        </a:rPr>
                        <a:t>آمینوگلیکوزید ها، کارباپنم ها مانند ایمی پنم و مروپنم، سفالوسپورین ها، نیتروامیدازولام ها مانند مترونیدازول، پنی سیلین ها، سولفونامیدها مانندسولفامتوکسازول و تری متوپریم، ضد سل ها، ضد ویروسها</a:t>
                      </a:r>
                      <a:endParaRPr lang="en-US" sz="1400" dirty="0">
                        <a:effectLst/>
                        <a:latin typeface="Calibri" panose="020F0502020204030204" pitchFamily="34" charset="0"/>
                        <a:ea typeface="Malgun Gothic" panose="020B0503020000020004" pitchFamily="34" charset="-127"/>
                        <a:cs typeface="B Mitra" panose="00000400000000000000" pitchFamily="2" charset="-78"/>
                      </a:endParaRPr>
                    </a:p>
                  </a:txBody>
                  <a:tcPr marL="55624" marR="55624" marT="0" marB="0" anchor="ctr"/>
                </a:tc>
                <a:tc>
                  <a:txBody>
                    <a:bodyPr/>
                    <a:lstStyle/>
                    <a:p>
                      <a:pPr algn="just" rtl="1">
                        <a:lnSpc>
                          <a:spcPct val="115000"/>
                        </a:lnSpc>
                        <a:spcAft>
                          <a:spcPts val="1000"/>
                        </a:spcAft>
                      </a:pPr>
                      <a:r>
                        <a:rPr lang="fa-IR" sz="1400">
                          <a:effectLst/>
                          <a:cs typeface="B Mitra" panose="00000400000000000000" pitchFamily="2" charset="-78"/>
                        </a:rPr>
                        <a:t>دیالیزپذیر هستند</a:t>
                      </a:r>
                      <a:endParaRPr lang="en-US" sz="1400">
                        <a:effectLst/>
                        <a:latin typeface="Calibri" panose="020F0502020204030204" pitchFamily="34" charset="0"/>
                        <a:ea typeface="Malgun Gothic" panose="020B0503020000020004" pitchFamily="34" charset="-127"/>
                        <a:cs typeface="B Mitra" panose="00000400000000000000" pitchFamily="2" charset="-78"/>
                      </a:endParaRPr>
                    </a:p>
                  </a:txBody>
                  <a:tcPr marL="55624" marR="55624" marT="0" marB="0" anchor="ctr"/>
                </a:tc>
                <a:tc>
                  <a:txBody>
                    <a:bodyPr/>
                    <a:lstStyle/>
                    <a:p>
                      <a:pPr algn="just" rtl="1">
                        <a:lnSpc>
                          <a:spcPct val="115000"/>
                        </a:lnSpc>
                        <a:spcAft>
                          <a:spcPts val="1000"/>
                        </a:spcAft>
                      </a:pPr>
                      <a:r>
                        <a:rPr lang="fa-IR" sz="1400">
                          <a:effectLst/>
                          <a:cs typeface="B Mitra" panose="00000400000000000000" pitchFamily="2" charset="-78"/>
                        </a:rPr>
                        <a:t>سفکسیم، کلوگزاسیلین، نافسیلین، متی سیلین، کاربنی سیلین، اتانبوتول، آمانتادین، ریباورین، زیدویدین،</a:t>
                      </a:r>
                      <a:endParaRPr lang="en-US" sz="1400">
                        <a:effectLst/>
                        <a:latin typeface="Calibri" panose="020F0502020204030204" pitchFamily="34" charset="0"/>
                        <a:ea typeface="Malgun Gothic" panose="020B0503020000020004" pitchFamily="34" charset="-127"/>
                        <a:cs typeface="B Mitra" panose="00000400000000000000" pitchFamily="2" charset="-78"/>
                      </a:endParaRPr>
                    </a:p>
                  </a:txBody>
                  <a:tcPr marL="55624" marR="55624" marT="0" marB="0" anchor="ctr"/>
                </a:tc>
                <a:extLst>
                  <a:ext uri="{0D108BD9-81ED-4DB2-BD59-A6C34878D82A}">
                    <a16:rowId xmlns:a16="http://schemas.microsoft.com/office/drawing/2014/main" xmlns="" val="3292643175"/>
                  </a:ext>
                </a:extLst>
              </a:tr>
              <a:tr h="1206154">
                <a:tc vMerge="1">
                  <a:txBody>
                    <a:bodyPr/>
                    <a:lstStyle/>
                    <a:p>
                      <a:pPr rtl="1"/>
                      <a:endParaRPr lang="fa-IR"/>
                    </a:p>
                  </a:txBody>
                  <a:tcPr/>
                </a:tc>
                <a:tc>
                  <a:txBody>
                    <a:bodyPr/>
                    <a:lstStyle/>
                    <a:p>
                      <a:pPr algn="just" rtl="1">
                        <a:lnSpc>
                          <a:spcPct val="115000"/>
                        </a:lnSpc>
                        <a:spcAft>
                          <a:spcPts val="1000"/>
                        </a:spcAft>
                      </a:pPr>
                      <a:r>
                        <a:rPr lang="fa-IR" sz="1400">
                          <a:effectLst/>
                          <a:cs typeface="B Mitra" panose="00000400000000000000" pitchFamily="2" charset="-78"/>
                        </a:rPr>
                        <a:t>ماکرولیدها مانند کلیندامایسین،  کوئینولها مانند سیپروفلوکساسین، تتراسیکلین ها مانند داکسی سیکلین، وانکومایسین و ضد قارچ ها مانند آمفوتریسین </a:t>
                      </a:r>
                      <a:r>
                        <a:rPr lang="en-US" sz="1400">
                          <a:effectLst/>
                          <a:cs typeface="B Mitra" panose="00000400000000000000" pitchFamily="2" charset="-78"/>
                        </a:rPr>
                        <a:t>B</a:t>
                      </a:r>
                      <a:r>
                        <a:rPr lang="fa-IR" sz="1400">
                          <a:effectLst/>
                          <a:cs typeface="B Mitra" panose="00000400000000000000" pitchFamily="2" charset="-78"/>
                        </a:rPr>
                        <a:t>، کتوکونازول، ضد مالاریاها مانند کینین</a:t>
                      </a:r>
                      <a:endParaRPr lang="en-US" sz="1400">
                        <a:effectLst/>
                        <a:latin typeface="Calibri" panose="020F0502020204030204" pitchFamily="34" charset="0"/>
                        <a:ea typeface="Malgun Gothic" panose="020B0503020000020004" pitchFamily="34" charset="-127"/>
                        <a:cs typeface="B Mitra" panose="00000400000000000000" pitchFamily="2" charset="-78"/>
                      </a:endParaRPr>
                    </a:p>
                  </a:txBody>
                  <a:tcPr marL="55624" marR="55624" marT="0" marB="0" anchor="ctr"/>
                </a:tc>
                <a:tc>
                  <a:txBody>
                    <a:bodyPr/>
                    <a:lstStyle/>
                    <a:p>
                      <a:pPr algn="just" rtl="1">
                        <a:lnSpc>
                          <a:spcPct val="115000"/>
                        </a:lnSpc>
                        <a:spcAft>
                          <a:spcPts val="1000"/>
                        </a:spcAft>
                      </a:pPr>
                      <a:r>
                        <a:rPr lang="fa-IR" sz="1400">
                          <a:effectLst/>
                          <a:cs typeface="B Mitra" panose="00000400000000000000" pitchFamily="2" charset="-78"/>
                        </a:rPr>
                        <a:t>دیالیزپذیر نیستند</a:t>
                      </a:r>
                      <a:endParaRPr lang="en-US" sz="1400">
                        <a:effectLst/>
                        <a:latin typeface="Calibri" panose="020F0502020204030204" pitchFamily="34" charset="0"/>
                        <a:ea typeface="Malgun Gothic" panose="020B0503020000020004" pitchFamily="34" charset="-127"/>
                        <a:cs typeface="B Mitra" panose="00000400000000000000" pitchFamily="2" charset="-78"/>
                      </a:endParaRPr>
                    </a:p>
                  </a:txBody>
                  <a:tcPr marL="55624" marR="55624" marT="0" marB="0" anchor="ctr"/>
                </a:tc>
                <a:tc>
                  <a:txBody>
                    <a:bodyPr/>
                    <a:lstStyle/>
                    <a:p>
                      <a:pPr algn="just" rtl="1">
                        <a:lnSpc>
                          <a:spcPct val="115000"/>
                        </a:lnSpc>
                        <a:spcAft>
                          <a:spcPts val="1000"/>
                        </a:spcAft>
                      </a:pPr>
                      <a:r>
                        <a:rPr lang="fa-IR" sz="1400">
                          <a:effectLst/>
                          <a:cs typeface="B Mitra" panose="00000400000000000000" pitchFamily="2" charset="-78"/>
                        </a:rPr>
                        <a:t>فلو کونازول و فلوستیزین</a:t>
                      </a:r>
                      <a:endParaRPr lang="en-US" sz="1400">
                        <a:effectLst/>
                        <a:latin typeface="Calibri" panose="020F0502020204030204" pitchFamily="34" charset="0"/>
                        <a:ea typeface="Malgun Gothic" panose="020B0503020000020004" pitchFamily="34" charset="-127"/>
                        <a:cs typeface="B Mitra" panose="00000400000000000000" pitchFamily="2" charset="-78"/>
                      </a:endParaRPr>
                    </a:p>
                  </a:txBody>
                  <a:tcPr marL="55624" marR="55624" marT="0" marB="0" anchor="ctr"/>
                </a:tc>
                <a:extLst>
                  <a:ext uri="{0D108BD9-81ED-4DB2-BD59-A6C34878D82A}">
                    <a16:rowId xmlns:a16="http://schemas.microsoft.com/office/drawing/2014/main" xmlns="" val="1183468933"/>
                  </a:ext>
                </a:extLst>
              </a:tr>
              <a:tr h="406697">
                <a:tc>
                  <a:txBody>
                    <a:bodyPr/>
                    <a:lstStyle/>
                    <a:p>
                      <a:pPr algn="just" rtl="1">
                        <a:lnSpc>
                          <a:spcPct val="115000"/>
                        </a:lnSpc>
                        <a:spcAft>
                          <a:spcPts val="1000"/>
                        </a:spcAft>
                      </a:pPr>
                      <a:r>
                        <a:rPr lang="fa-IR" sz="1400">
                          <a:effectLst/>
                          <a:cs typeface="B Mitra" panose="00000400000000000000" pitchFamily="2" charset="-78"/>
                        </a:rPr>
                        <a:t>داروهای کاهندۀ قند خون</a:t>
                      </a:r>
                      <a:endParaRPr lang="en-US" sz="1400">
                        <a:effectLst/>
                        <a:latin typeface="Calibri" panose="020F0502020204030204" pitchFamily="34" charset="0"/>
                        <a:ea typeface="Malgun Gothic" panose="020B0503020000020004" pitchFamily="34" charset="-127"/>
                        <a:cs typeface="B Mitra" panose="00000400000000000000" pitchFamily="2" charset="-78"/>
                      </a:endParaRPr>
                    </a:p>
                  </a:txBody>
                  <a:tcPr marL="55624" marR="55624" marT="0" marB="0" anchor="ctr"/>
                </a:tc>
                <a:tc>
                  <a:txBody>
                    <a:bodyPr/>
                    <a:lstStyle/>
                    <a:p>
                      <a:pPr algn="just" rtl="1">
                        <a:lnSpc>
                          <a:spcPct val="115000"/>
                        </a:lnSpc>
                        <a:spcAft>
                          <a:spcPts val="1000"/>
                        </a:spcAft>
                      </a:pPr>
                      <a:r>
                        <a:rPr lang="fa-IR" sz="1400">
                          <a:effectLst/>
                          <a:cs typeface="B Mitra" panose="00000400000000000000" pitchFamily="2" charset="-78"/>
                        </a:rPr>
                        <a:t>متفورمین</a:t>
                      </a:r>
                      <a:endParaRPr lang="en-US" sz="1400">
                        <a:effectLst/>
                        <a:latin typeface="Calibri" panose="020F0502020204030204" pitchFamily="34" charset="0"/>
                        <a:ea typeface="Malgun Gothic" panose="020B0503020000020004" pitchFamily="34" charset="-127"/>
                        <a:cs typeface="B Mitra" panose="00000400000000000000" pitchFamily="2" charset="-78"/>
                      </a:endParaRPr>
                    </a:p>
                  </a:txBody>
                  <a:tcPr marL="55624" marR="55624" marT="0" marB="0" anchor="ctr"/>
                </a:tc>
                <a:tc>
                  <a:txBody>
                    <a:bodyPr/>
                    <a:lstStyle/>
                    <a:p>
                      <a:pPr algn="just" rtl="1">
                        <a:lnSpc>
                          <a:spcPct val="115000"/>
                        </a:lnSpc>
                        <a:spcAft>
                          <a:spcPts val="1000"/>
                        </a:spcAft>
                      </a:pPr>
                      <a:r>
                        <a:rPr lang="fa-IR" sz="1400">
                          <a:effectLst/>
                          <a:cs typeface="B Mitra" panose="00000400000000000000" pitchFamily="2" charset="-78"/>
                        </a:rPr>
                        <a:t>دیالیزپذیر نیستند</a:t>
                      </a:r>
                      <a:endParaRPr lang="en-US" sz="1400">
                        <a:effectLst/>
                        <a:latin typeface="Calibri" panose="020F0502020204030204" pitchFamily="34" charset="0"/>
                        <a:ea typeface="Malgun Gothic" panose="020B0503020000020004" pitchFamily="34" charset="-127"/>
                        <a:cs typeface="B Mitra" panose="00000400000000000000" pitchFamily="2" charset="-78"/>
                      </a:endParaRPr>
                    </a:p>
                  </a:txBody>
                  <a:tcPr marL="55624" marR="55624" marT="0" marB="0" anchor="ctr"/>
                </a:tc>
                <a:tc>
                  <a:txBody>
                    <a:bodyPr/>
                    <a:lstStyle/>
                    <a:p>
                      <a:pPr algn="just" rtl="1">
                        <a:lnSpc>
                          <a:spcPct val="115000"/>
                        </a:lnSpc>
                        <a:spcAft>
                          <a:spcPts val="1000"/>
                        </a:spcAft>
                      </a:pPr>
                      <a:r>
                        <a:rPr lang="fa-IR" sz="1400">
                          <a:effectLst/>
                          <a:cs typeface="B Mitra" panose="00000400000000000000" pitchFamily="2" charset="-78"/>
                        </a:rPr>
                        <a:t>متفورمین</a:t>
                      </a:r>
                      <a:endParaRPr lang="en-US" sz="1400">
                        <a:effectLst/>
                        <a:latin typeface="Calibri" panose="020F0502020204030204" pitchFamily="34" charset="0"/>
                        <a:ea typeface="Malgun Gothic" panose="020B0503020000020004" pitchFamily="34" charset="-127"/>
                        <a:cs typeface="B Mitra" panose="00000400000000000000" pitchFamily="2" charset="-78"/>
                      </a:endParaRPr>
                    </a:p>
                  </a:txBody>
                  <a:tcPr marL="55624" marR="55624" marT="0" marB="0" anchor="ctr"/>
                </a:tc>
                <a:extLst>
                  <a:ext uri="{0D108BD9-81ED-4DB2-BD59-A6C34878D82A}">
                    <a16:rowId xmlns:a16="http://schemas.microsoft.com/office/drawing/2014/main" xmlns="" val="3208264182"/>
                  </a:ext>
                </a:extLst>
              </a:tr>
              <a:tr h="386361">
                <a:tc>
                  <a:txBody>
                    <a:bodyPr/>
                    <a:lstStyle/>
                    <a:p>
                      <a:pPr algn="just" rtl="1">
                        <a:lnSpc>
                          <a:spcPct val="115000"/>
                        </a:lnSpc>
                        <a:spcAft>
                          <a:spcPts val="1000"/>
                        </a:spcAft>
                      </a:pPr>
                      <a:r>
                        <a:rPr lang="fa-IR" sz="1400">
                          <a:effectLst/>
                          <a:cs typeface="B Mitra" panose="00000400000000000000" pitchFamily="2" charset="-78"/>
                        </a:rPr>
                        <a:t>داروهای ضد التهاب غیر استروئیدی</a:t>
                      </a:r>
                      <a:endParaRPr lang="en-US" sz="1400">
                        <a:effectLst/>
                        <a:latin typeface="Calibri" panose="020F0502020204030204" pitchFamily="34" charset="0"/>
                        <a:ea typeface="Malgun Gothic" panose="020B0503020000020004" pitchFamily="34" charset="-127"/>
                        <a:cs typeface="B Mitra" panose="00000400000000000000" pitchFamily="2" charset="-78"/>
                      </a:endParaRPr>
                    </a:p>
                  </a:txBody>
                  <a:tcPr marL="55624" marR="55624" marT="0" marB="0" anchor="ctr"/>
                </a:tc>
                <a:tc>
                  <a:txBody>
                    <a:bodyPr/>
                    <a:lstStyle/>
                    <a:p>
                      <a:pPr algn="just" rtl="1">
                        <a:lnSpc>
                          <a:spcPct val="115000"/>
                        </a:lnSpc>
                        <a:spcAft>
                          <a:spcPts val="1000"/>
                        </a:spcAft>
                      </a:pPr>
                      <a:r>
                        <a:rPr lang="fa-IR" sz="1400">
                          <a:effectLst/>
                          <a:cs typeface="B Mitra" panose="00000400000000000000" pitchFamily="2" charset="-78"/>
                        </a:rPr>
                        <a:t>ایبوبروفن، ایندومتاسین، دیکلوفناک</a:t>
                      </a:r>
                      <a:endParaRPr lang="en-US" sz="1400">
                        <a:effectLst/>
                        <a:latin typeface="Calibri" panose="020F0502020204030204" pitchFamily="34" charset="0"/>
                        <a:ea typeface="Malgun Gothic" panose="020B0503020000020004" pitchFamily="34" charset="-127"/>
                        <a:cs typeface="B Mitra" panose="00000400000000000000" pitchFamily="2" charset="-78"/>
                      </a:endParaRPr>
                    </a:p>
                  </a:txBody>
                  <a:tcPr marL="55624" marR="55624" marT="0" marB="0" anchor="ctr"/>
                </a:tc>
                <a:tc>
                  <a:txBody>
                    <a:bodyPr/>
                    <a:lstStyle/>
                    <a:p>
                      <a:pPr algn="just" rtl="1">
                        <a:lnSpc>
                          <a:spcPct val="115000"/>
                        </a:lnSpc>
                        <a:spcAft>
                          <a:spcPts val="1000"/>
                        </a:spcAft>
                      </a:pPr>
                      <a:r>
                        <a:rPr lang="fa-IR" sz="1400">
                          <a:effectLst/>
                          <a:cs typeface="B Mitra" panose="00000400000000000000" pitchFamily="2" charset="-78"/>
                        </a:rPr>
                        <a:t>دیالیزپذیر نیستند</a:t>
                      </a:r>
                      <a:endParaRPr lang="en-US" sz="1400">
                        <a:effectLst/>
                        <a:latin typeface="Calibri" panose="020F0502020204030204" pitchFamily="34" charset="0"/>
                        <a:ea typeface="Malgun Gothic" panose="020B0503020000020004" pitchFamily="34" charset="-127"/>
                        <a:cs typeface="B Mitra" panose="00000400000000000000" pitchFamily="2" charset="-78"/>
                      </a:endParaRPr>
                    </a:p>
                  </a:txBody>
                  <a:tcPr marL="55624" marR="55624" marT="0" marB="0" anchor="ctr"/>
                </a:tc>
                <a:tc>
                  <a:txBody>
                    <a:bodyPr/>
                    <a:lstStyle/>
                    <a:p>
                      <a:pPr algn="just" rtl="1">
                        <a:lnSpc>
                          <a:spcPct val="115000"/>
                        </a:lnSpc>
                        <a:spcAft>
                          <a:spcPts val="1000"/>
                        </a:spcAft>
                      </a:pPr>
                      <a:r>
                        <a:rPr lang="fa-IR" sz="1400">
                          <a:effectLst/>
                          <a:cs typeface="B Mitra" panose="00000400000000000000" pitchFamily="2" charset="-78"/>
                        </a:rPr>
                        <a:t>_</a:t>
                      </a:r>
                      <a:endParaRPr lang="en-US" sz="1400">
                        <a:effectLst/>
                        <a:latin typeface="Calibri" panose="020F0502020204030204" pitchFamily="34" charset="0"/>
                        <a:ea typeface="Malgun Gothic" panose="020B0503020000020004" pitchFamily="34" charset="-127"/>
                        <a:cs typeface="B Mitra" panose="00000400000000000000" pitchFamily="2" charset="-78"/>
                      </a:endParaRPr>
                    </a:p>
                  </a:txBody>
                  <a:tcPr marL="55624" marR="55624" marT="0" marB="0" anchor="ctr"/>
                </a:tc>
                <a:extLst>
                  <a:ext uri="{0D108BD9-81ED-4DB2-BD59-A6C34878D82A}">
                    <a16:rowId xmlns:a16="http://schemas.microsoft.com/office/drawing/2014/main" xmlns="" val="1221768417"/>
                  </a:ext>
                </a:extLst>
              </a:tr>
              <a:tr h="482461">
                <a:tc>
                  <a:txBody>
                    <a:bodyPr/>
                    <a:lstStyle/>
                    <a:p>
                      <a:pPr algn="just" rtl="1">
                        <a:lnSpc>
                          <a:spcPct val="115000"/>
                        </a:lnSpc>
                        <a:spcAft>
                          <a:spcPts val="1000"/>
                        </a:spcAft>
                      </a:pPr>
                      <a:r>
                        <a:rPr lang="fa-IR" sz="1400">
                          <a:effectLst/>
                          <a:cs typeface="B Mitra" panose="00000400000000000000" pitchFamily="2" charset="-78"/>
                        </a:rPr>
                        <a:t>داروهای ضد پلاکت و ضد انعقاد خون</a:t>
                      </a:r>
                      <a:endParaRPr lang="en-US" sz="1400">
                        <a:effectLst/>
                        <a:latin typeface="Calibri" panose="020F0502020204030204" pitchFamily="34" charset="0"/>
                        <a:ea typeface="Malgun Gothic" panose="020B0503020000020004" pitchFamily="34" charset="-127"/>
                        <a:cs typeface="B Mitra" panose="00000400000000000000" pitchFamily="2" charset="-78"/>
                      </a:endParaRPr>
                    </a:p>
                  </a:txBody>
                  <a:tcPr marL="55624" marR="55624" marT="0" marB="0" anchor="ctr"/>
                </a:tc>
                <a:tc>
                  <a:txBody>
                    <a:bodyPr/>
                    <a:lstStyle/>
                    <a:p>
                      <a:pPr algn="just" rtl="1">
                        <a:lnSpc>
                          <a:spcPct val="115000"/>
                        </a:lnSpc>
                        <a:spcAft>
                          <a:spcPts val="1000"/>
                        </a:spcAft>
                      </a:pPr>
                      <a:r>
                        <a:rPr lang="fa-IR" sz="1400">
                          <a:effectLst/>
                          <a:cs typeface="B Mitra" panose="00000400000000000000" pitchFamily="2" charset="-78"/>
                        </a:rPr>
                        <a:t>آسپرین، وارفارین، هپارین و هپارین های با وزن ملکولی کم</a:t>
                      </a:r>
                      <a:endParaRPr lang="en-US" sz="1400">
                        <a:effectLst/>
                        <a:latin typeface="Calibri" panose="020F0502020204030204" pitchFamily="34" charset="0"/>
                        <a:ea typeface="Malgun Gothic" panose="020B0503020000020004" pitchFamily="34" charset="-127"/>
                        <a:cs typeface="B Mitra" panose="00000400000000000000" pitchFamily="2" charset="-78"/>
                      </a:endParaRPr>
                    </a:p>
                  </a:txBody>
                  <a:tcPr marL="55624" marR="55624" marT="0" marB="0" anchor="ctr"/>
                </a:tc>
                <a:tc>
                  <a:txBody>
                    <a:bodyPr/>
                    <a:lstStyle/>
                    <a:p>
                      <a:pPr algn="just" rtl="1">
                        <a:lnSpc>
                          <a:spcPct val="115000"/>
                        </a:lnSpc>
                        <a:spcAft>
                          <a:spcPts val="1000"/>
                        </a:spcAft>
                      </a:pPr>
                      <a:r>
                        <a:rPr lang="fa-IR" sz="1400">
                          <a:effectLst/>
                          <a:cs typeface="B Mitra" panose="00000400000000000000" pitchFamily="2" charset="-78"/>
                        </a:rPr>
                        <a:t>دیالیزپذیر نیستند</a:t>
                      </a:r>
                      <a:endParaRPr lang="en-US" sz="1400">
                        <a:effectLst/>
                        <a:latin typeface="Calibri" panose="020F0502020204030204" pitchFamily="34" charset="0"/>
                        <a:ea typeface="Malgun Gothic" panose="020B0503020000020004" pitchFamily="34" charset="-127"/>
                        <a:cs typeface="B Mitra" panose="00000400000000000000" pitchFamily="2" charset="-78"/>
                      </a:endParaRPr>
                    </a:p>
                  </a:txBody>
                  <a:tcPr marL="55624" marR="55624" marT="0" marB="0" anchor="ctr"/>
                </a:tc>
                <a:tc>
                  <a:txBody>
                    <a:bodyPr/>
                    <a:lstStyle/>
                    <a:p>
                      <a:pPr algn="just" rtl="1">
                        <a:lnSpc>
                          <a:spcPct val="115000"/>
                        </a:lnSpc>
                        <a:spcAft>
                          <a:spcPts val="1000"/>
                        </a:spcAft>
                      </a:pPr>
                      <a:r>
                        <a:rPr lang="fa-IR" sz="1400">
                          <a:effectLst/>
                          <a:cs typeface="B Mitra" panose="00000400000000000000" pitchFamily="2" charset="-78"/>
                        </a:rPr>
                        <a:t>_</a:t>
                      </a:r>
                      <a:endParaRPr lang="en-US" sz="1400">
                        <a:effectLst/>
                        <a:latin typeface="Calibri" panose="020F0502020204030204" pitchFamily="34" charset="0"/>
                        <a:ea typeface="Malgun Gothic" panose="020B0503020000020004" pitchFamily="34" charset="-127"/>
                        <a:cs typeface="B Mitra" panose="00000400000000000000" pitchFamily="2" charset="-78"/>
                      </a:endParaRPr>
                    </a:p>
                  </a:txBody>
                  <a:tcPr marL="55624" marR="55624" marT="0" marB="0" anchor="ctr"/>
                </a:tc>
                <a:extLst>
                  <a:ext uri="{0D108BD9-81ED-4DB2-BD59-A6C34878D82A}">
                    <a16:rowId xmlns:a16="http://schemas.microsoft.com/office/drawing/2014/main" xmlns="" val="1218376919"/>
                  </a:ext>
                </a:extLst>
              </a:tr>
              <a:tr h="674816">
                <a:tc>
                  <a:txBody>
                    <a:bodyPr/>
                    <a:lstStyle/>
                    <a:p>
                      <a:pPr algn="just" rtl="1">
                        <a:lnSpc>
                          <a:spcPct val="115000"/>
                        </a:lnSpc>
                        <a:spcAft>
                          <a:spcPts val="1000"/>
                        </a:spcAft>
                      </a:pPr>
                      <a:r>
                        <a:rPr lang="fa-IR" sz="1400">
                          <a:effectLst/>
                          <a:cs typeface="B Mitra" panose="00000400000000000000" pitchFamily="2" charset="-78"/>
                        </a:rPr>
                        <a:t>داروهای تسکینی و مورد استفاده در بیماریهای روانی</a:t>
                      </a:r>
                      <a:endParaRPr lang="en-US" sz="1400">
                        <a:effectLst/>
                        <a:latin typeface="Calibri" panose="020F0502020204030204" pitchFamily="34" charset="0"/>
                        <a:ea typeface="Malgun Gothic" panose="020B0503020000020004" pitchFamily="34" charset="-127"/>
                        <a:cs typeface="B Mitra" panose="00000400000000000000" pitchFamily="2" charset="-78"/>
                      </a:endParaRPr>
                    </a:p>
                  </a:txBody>
                  <a:tcPr marL="55624" marR="55624" marT="0" marB="0" anchor="ctr"/>
                </a:tc>
                <a:tc>
                  <a:txBody>
                    <a:bodyPr/>
                    <a:lstStyle/>
                    <a:p>
                      <a:pPr algn="just" rtl="1">
                        <a:lnSpc>
                          <a:spcPct val="115000"/>
                        </a:lnSpc>
                        <a:spcAft>
                          <a:spcPts val="1000"/>
                        </a:spcAft>
                      </a:pPr>
                      <a:r>
                        <a:rPr lang="fa-IR" sz="1400" dirty="0">
                          <a:effectLst/>
                          <a:cs typeface="B Mitra" panose="00000400000000000000" pitchFamily="2" charset="-78"/>
                        </a:rPr>
                        <a:t>سیتالوپرام، لیتیوم، فنوباربیتال، دیازپام، اگزازپام،  سه حلقه ای ها،  فنونیازین ها</a:t>
                      </a:r>
                      <a:endParaRPr lang="en-US" sz="1400" dirty="0">
                        <a:effectLst/>
                        <a:latin typeface="Calibri" panose="020F0502020204030204" pitchFamily="34" charset="0"/>
                        <a:ea typeface="Malgun Gothic" panose="020B0503020000020004" pitchFamily="34" charset="-127"/>
                        <a:cs typeface="B Mitra" panose="00000400000000000000" pitchFamily="2" charset="-78"/>
                      </a:endParaRPr>
                    </a:p>
                  </a:txBody>
                  <a:tcPr marL="55624" marR="55624" marT="0" marB="0" anchor="ctr"/>
                </a:tc>
                <a:tc>
                  <a:txBody>
                    <a:bodyPr/>
                    <a:lstStyle/>
                    <a:p>
                      <a:pPr algn="just" rtl="1">
                        <a:lnSpc>
                          <a:spcPct val="115000"/>
                        </a:lnSpc>
                        <a:spcAft>
                          <a:spcPts val="1000"/>
                        </a:spcAft>
                      </a:pPr>
                      <a:r>
                        <a:rPr lang="fa-IR" sz="1400">
                          <a:effectLst/>
                          <a:cs typeface="B Mitra" panose="00000400000000000000" pitchFamily="2" charset="-78"/>
                        </a:rPr>
                        <a:t>دیالیزپذیر نیستند</a:t>
                      </a:r>
                      <a:endParaRPr lang="en-US" sz="1400">
                        <a:effectLst/>
                        <a:latin typeface="Calibri" panose="020F0502020204030204" pitchFamily="34" charset="0"/>
                        <a:ea typeface="Malgun Gothic" panose="020B0503020000020004" pitchFamily="34" charset="-127"/>
                        <a:cs typeface="B Mitra" panose="00000400000000000000" pitchFamily="2" charset="-78"/>
                      </a:endParaRPr>
                    </a:p>
                  </a:txBody>
                  <a:tcPr marL="55624" marR="55624" marT="0" marB="0" anchor="ctr"/>
                </a:tc>
                <a:tc>
                  <a:txBody>
                    <a:bodyPr/>
                    <a:lstStyle/>
                    <a:p>
                      <a:pPr algn="just" rtl="1">
                        <a:lnSpc>
                          <a:spcPct val="115000"/>
                        </a:lnSpc>
                        <a:spcAft>
                          <a:spcPts val="1000"/>
                        </a:spcAft>
                      </a:pPr>
                      <a:r>
                        <a:rPr lang="fa-IR" sz="1400" dirty="0">
                          <a:effectLst/>
                          <a:cs typeface="B Mitra" panose="00000400000000000000" pitchFamily="2" charset="-78"/>
                        </a:rPr>
                        <a:t>فنوباربیتال</a:t>
                      </a:r>
                      <a:endParaRPr lang="en-US" sz="1400" dirty="0">
                        <a:effectLst/>
                        <a:latin typeface="Calibri" panose="020F0502020204030204" pitchFamily="34" charset="0"/>
                        <a:ea typeface="Malgun Gothic" panose="020B0503020000020004" pitchFamily="34" charset="-127"/>
                        <a:cs typeface="B Mitra" panose="00000400000000000000" pitchFamily="2" charset="-78"/>
                      </a:endParaRPr>
                    </a:p>
                  </a:txBody>
                  <a:tcPr marL="55624" marR="55624" marT="0" marB="0" anchor="ctr"/>
                </a:tc>
                <a:extLst>
                  <a:ext uri="{0D108BD9-81ED-4DB2-BD59-A6C34878D82A}">
                    <a16:rowId xmlns:a16="http://schemas.microsoft.com/office/drawing/2014/main" xmlns="" val="990644245"/>
                  </a:ext>
                </a:extLst>
              </a:tr>
            </a:tbl>
          </a:graphicData>
        </a:graphic>
      </p:graphicFrame>
    </p:spTree>
    <p:extLst>
      <p:ext uri="{BB962C8B-B14F-4D97-AF65-F5344CB8AC3E}">
        <p14:creationId xmlns:p14="http://schemas.microsoft.com/office/powerpoint/2010/main" val="354762181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252520" cy="6858000"/>
          </a:xfrm>
          <a:prstGeom prst="rect">
            <a:avLst/>
          </a:prstGeom>
        </p:spPr>
      </p:pic>
    </p:spTree>
    <p:extLst>
      <p:ext uri="{BB962C8B-B14F-4D97-AF65-F5344CB8AC3E}">
        <p14:creationId xmlns:p14="http://schemas.microsoft.com/office/powerpoint/2010/main" val="36581821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34072" y="476672"/>
            <a:ext cx="6563072" cy="460648"/>
          </a:xfrm>
        </p:spPr>
        <p:txBody>
          <a:bodyPr/>
          <a:lstStyle/>
          <a:p>
            <a:pPr algn="ctr"/>
            <a:r>
              <a:rPr lang="fa-IR" sz="4000" dirty="0">
                <a:solidFill>
                  <a:schemeClr val="tx1"/>
                </a:solidFill>
                <a:cs typeface="B Mitra" panose="00000400000000000000" pitchFamily="2" charset="-78"/>
              </a:rPr>
              <a:t>عوامل  تعیین کنندۀ  دیالیزپذیری داروها</a:t>
            </a:r>
          </a:p>
        </p:txBody>
      </p:sp>
      <p:sp>
        <p:nvSpPr>
          <p:cNvPr id="4" name="Content Placeholder 3"/>
          <p:cNvSpPr>
            <a:spLocks noGrp="1"/>
          </p:cNvSpPr>
          <p:nvPr>
            <p:ph idx="10"/>
          </p:nvPr>
        </p:nvSpPr>
        <p:spPr>
          <a:xfrm>
            <a:off x="1619672" y="1556792"/>
            <a:ext cx="7077472" cy="5112568"/>
          </a:xfrm>
        </p:spPr>
        <p:txBody>
          <a:bodyPr/>
          <a:lstStyle/>
          <a:p>
            <a:pPr marL="457200" indent="-457200" algn="r" rtl="1">
              <a:buFont typeface="Wingdings" panose="05000000000000000000" pitchFamily="2" charset="2"/>
              <a:buChar char="Ø"/>
            </a:pPr>
            <a:r>
              <a:rPr lang="fa-IR" sz="3200" dirty="0">
                <a:solidFill>
                  <a:schemeClr val="tx1"/>
                </a:solidFill>
                <a:cs typeface="B Mitra" panose="00000400000000000000" pitchFamily="2" charset="-78"/>
              </a:rPr>
              <a:t>اندازۀ </a:t>
            </a:r>
            <a:r>
              <a:rPr lang="fa-IR" sz="3200" dirty="0" smtClean="0">
                <a:solidFill>
                  <a:schemeClr val="tx1"/>
                </a:solidFill>
                <a:cs typeface="B Mitra" panose="00000400000000000000" pitchFamily="2" charset="-78"/>
              </a:rPr>
              <a:t>مولکولی</a:t>
            </a:r>
          </a:p>
          <a:p>
            <a:pPr marL="457200" indent="-457200" algn="r" rtl="1">
              <a:buFont typeface="Wingdings" panose="05000000000000000000" pitchFamily="2" charset="2"/>
              <a:buChar char="Ø"/>
            </a:pPr>
            <a:r>
              <a:rPr lang="fa-IR" sz="3200" dirty="0" smtClean="0">
                <a:solidFill>
                  <a:schemeClr val="tx1"/>
                </a:solidFill>
                <a:cs typeface="B Mitra" panose="00000400000000000000" pitchFamily="2" charset="-78"/>
              </a:rPr>
              <a:t>باند </a:t>
            </a:r>
            <a:r>
              <a:rPr lang="fa-IR" sz="3200" dirty="0">
                <a:solidFill>
                  <a:schemeClr val="tx1"/>
                </a:solidFill>
                <a:cs typeface="B Mitra" panose="00000400000000000000" pitchFamily="2" charset="-78"/>
              </a:rPr>
              <a:t>پذیری با </a:t>
            </a:r>
            <a:r>
              <a:rPr lang="fa-IR" sz="3200" dirty="0" smtClean="0">
                <a:solidFill>
                  <a:schemeClr val="tx1"/>
                </a:solidFill>
                <a:cs typeface="B Mitra" panose="00000400000000000000" pitchFamily="2" charset="-78"/>
              </a:rPr>
              <a:t>پروتئین</a:t>
            </a:r>
          </a:p>
          <a:p>
            <a:pPr marL="457200" indent="-457200" algn="r" rtl="1">
              <a:buFont typeface="Wingdings" panose="05000000000000000000" pitchFamily="2" charset="2"/>
              <a:buChar char="Ø"/>
            </a:pPr>
            <a:r>
              <a:rPr lang="fa-IR" sz="3200" dirty="0" smtClean="0">
                <a:solidFill>
                  <a:schemeClr val="tx1"/>
                </a:solidFill>
                <a:cs typeface="B Mitra" panose="00000400000000000000" pitchFamily="2" charset="-78"/>
              </a:rPr>
              <a:t>حجم توزیع</a:t>
            </a:r>
          </a:p>
          <a:p>
            <a:pPr marL="457200" indent="-457200" algn="r" rtl="1">
              <a:buFont typeface="Wingdings" panose="05000000000000000000" pitchFamily="2" charset="2"/>
              <a:buChar char="Ø"/>
            </a:pPr>
            <a:r>
              <a:rPr lang="fa-IR" sz="3200" dirty="0" smtClean="0">
                <a:solidFill>
                  <a:schemeClr val="tx1"/>
                </a:solidFill>
                <a:cs typeface="B Mitra" panose="00000400000000000000" pitchFamily="2" charset="-78"/>
              </a:rPr>
              <a:t>قابلیت </a:t>
            </a:r>
            <a:r>
              <a:rPr lang="fa-IR" sz="3200" dirty="0">
                <a:solidFill>
                  <a:schemeClr val="tx1"/>
                </a:solidFill>
                <a:cs typeface="B Mitra" panose="00000400000000000000" pitchFamily="2" charset="-78"/>
              </a:rPr>
              <a:t>حل شوندگی در آب </a:t>
            </a:r>
            <a:endParaRPr lang="fa-IR" sz="3200" dirty="0" smtClean="0">
              <a:solidFill>
                <a:schemeClr val="tx1"/>
              </a:solidFill>
              <a:cs typeface="B Mitra" panose="00000400000000000000" pitchFamily="2" charset="-78"/>
            </a:endParaRPr>
          </a:p>
          <a:p>
            <a:pPr marL="457200" indent="-457200" algn="r" rtl="1">
              <a:buFont typeface="Wingdings" panose="05000000000000000000" pitchFamily="2" charset="2"/>
              <a:buChar char="Ø"/>
            </a:pPr>
            <a:r>
              <a:rPr lang="fa-IR" sz="3200" dirty="0" smtClean="0">
                <a:solidFill>
                  <a:schemeClr val="tx1"/>
                </a:solidFill>
                <a:cs typeface="B Mitra" panose="00000400000000000000" pitchFamily="2" charset="-78"/>
              </a:rPr>
              <a:t>کلیرانس پلاسما</a:t>
            </a:r>
          </a:p>
          <a:p>
            <a:pPr marL="457200" indent="-457200" algn="r" rtl="1">
              <a:buFont typeface="Wingdings" panose="05000000000000000000" pitchFamily="2" charset="2"/>
              <a:buChar char="Ø"/>
            </a:pPr>
            <a:endParaRPr lang="fa-IR" sz="3200" dirty="0">
              <a:solidFill>
                <a:schemeClr val="tx1"/>
              </a:solidFill>
              <a:cs typeface="B Mitra" panose="00000400000000000000" pitchFamily="2" charset="-78"/>
            </a:endParaRPr>
          </a:p>
          <a:p>
            <a:pPr marL="457200" indent="-457200" algn="r" rtl="1">
              <a:buFont typeface="Wingdings" panose="05000000000000000000" pitchFamily="2" charset="2"/>
              <a:buChar char="v"/>
            </a:pPr>
            <a:r>
              <a:rPr lang="fa-IR" sz="3200" dirty="0" smtClean="0">
                <a:solidFill>
                  <a:schemeClr val="tx1"/>
                </a:solidFill>
                <a:cs typeface="B Mitra" panose="00000400000000000000" pitchFamily="2" charset="-78"/>
              </a:rPr>
              <a:t> </a:t>
            </a:r>
            <a:r>
              <a:rPr lang="fa-IR" sz="3200" dirty="0">
                <a:solidFill>
                  <a:schemeClr val="tx1"/>
                </a:solidFill>
                <a:cs typeface="B Mitra" panose="00000400000000000000" pitchFamily="2" charset="-78"/>
              </a:rPr>
              <a:t>علاوه بر این خصوصیات داروئی، جنبه های فنی و تکنیکی نحوۀ انجام دیالیز نیز تعیین کنندۀ وسعت و میزان دفع دارو به واسطۀ دیالیز می باشد. </a:t>
            </a:r>
          </a:p>
        </p:txBody>
      </p:sp>
    </p:spTree>
    <p:extLst>
      <p:ext uri="{BB962C8B-B14F-4D97-AF65-F5344CB8AC3E}">
        <p14:creationId xmlns:p14="http://schemas.microsoft.com/office/powerpoint/2010/main" val="20178854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25960" y="116632"/>
            <a:ext cx="6732240" cy="1069514"/>
          </a:xfrm>
        </p:spPr>
        <p:txBody>
          <a:bodyPr/>
          <a:lstStyle/>
          <a:p>
            <a:pPr algn="ctr" rtl="1"/>
            <a:r>
              <a:rPr lang="fa-IR" dirty="0"/>
              <a:t>وزن مولکولی</a:t>
            </a:r>
            <a:endParaRPr lang="en-US" dirty="0"/>
          </a:p>
        </p:txBody>
      </p:sp>
      <p:sp>
        <p:nvSpPr>
          <p:cNvPr id="13" name="Content Placeholder 12"/>
          <p:cNvSpPr>
            <a:spLocks noGrp="1"/>
          </p:cNvSpPr>
          <p:nvPr>
            <p:ph idx="10"/>
          </p:nvPr>
        </p:nvSpPr>
        <p:spPr>
          <a:xfrm>
            <a:off x="1691680" y="1556792"/>
            <a:ext cx="7200800" cy="4968552"/>
          </a:xfrm>
        </p:spPr>
        <p:txBody>
          <a:bodyPr/>
          <a:lstStyle/>
          <a:p>
            <a:pPr algn="just" rtl="1"/>
            <a:r>
              <a:rPr lang="fa-IR" altLang="ko-KR" sz="2400" dirty="0">
                <a:solidFill>
                  <a:schemeClr val="tx1"/>
                </a:solidFill>
                <a:latin typeface="Arial" pitchFamily="34" charset="0"/>
                <a:cs typeface="B Mitra" panose="00000400000000000000" pitchFamily="2" charset="-78"/>
              </a:rPr>
              <a:t>دیالیز </a:t>
            </a:r>
            <a:r>
              <a:rPr lang="fa-IR" altLang="ko-KR" sz="2400" dirty="0" smtClean="0">
                <a:solidFill>
                  <a:schemeClr val="tx1"/>
                </a:solidFill>
                <a:latin typeface="Arial" pitchFamily="34" charset="0"/>
                <a:cs typeface="B Mitra" panose="00000400000000000000" pitchFamily="2" charset="-78"/>
              </a:rPr>
              <a:t>بسته به اینکه </a:t>
            </a:r>
            <a:r>
              <a:rPr lang="fa-IR" altLang="ko-KR" sz="2400" dirty="0">
                <a:solidFill>
                  <a:schemeClr val="tx1"/>
                </a:solidFill>
                <a:latin typeface="Arial" pitchFamily="34" charset="0"/>
                <a:cs typeface="B Mitra" panose="00000400000000000000" pitchFamily="2" charset="-78"/>
              </a:rPr>
              <a:t>یک غشای سنتتیک و مصنوعی با اندازۀ روزنه های ثابت مانند آنچه در همودیالیز استفاده می شود، به کار گرفته شود یا این که به طور طبیعی بوسیلۀ غشای صفاق تحت عنوان دیالیز صفاقی انجام شود متفاوت است. </a:t>
            </a:r>
            <a:endParaRPr lang="fa-IR" altLang="ko-KR" sz="2400" dirty="0" smtClean="0">
              <a:solidFill>
                <a:schemeClr val="tx1"/>
              </a:solidFill>
              <a:latin typeface="Arial" pitchFamily="34" charset="0"/>
              <a:cs typeface="B Mitra" panose="00000400000000000000" pitchFamily="2" charset="-78"/>
            </a:endParaRPr>
          </a:p>
          <a:p>
            <a:pPr algn="just" rtl="1"/>
            <a:r>
              <a:rPr lang="fa-IR" altLang="ko-KR" sz="2400" dirty="0" smtClean="0">
                <a:solidFill>
                  <a:schemeClr val="tx1"/>
                </a:solidFill>
                <a:latin typeface="Arial" pitchFamily="34" charset="0"/>
                <a:cs typeface="B Mitra" panose="00000400000000000000" pitchFamily="2" charset="-78"/>
              </a:rPr>
              <a:t>جابجائی </a:t>
            </a:r>
            <a:r>
              <a:rPr lang="fa-IR" altLang="ko-KR" sz="2400" dirty="0">
                <a:solidFill>
                  <a:schemeClr val="tx1"/>
                </a:solidFill>
                <a:latin typeface="Arial" pitchFamily="34" charset="0"/>
                <a:cs typeface="B Mitra" panose="00000400000000000000" pitchFamily="2" charset="-78"/>
              </a:rPr>
              <a:t>دارو ها یا سایر مواد محلول به طور وسیعی به واسطۀ اندازۀ روزنه های غشاء تعیین می گردد. </a:t>
            </a:r>
            <a:endParaRPr lang="fa-IR" altLang="ko-KR" sz="2400" dirty="0" smtClean="0">
              <a:solidFill>
                <a:schemeClr val="tx1"/>
              </a:solidFill>
              <a:latin typeface="Arial" pitchFamily="34" charset="0"/>
              <a:cs typeface="B Mitra" panose="00000400000000000000" pitchFamily="2" charset="-78"/>
            </a:endParaRPr>
          </a:p>
          <a:p>
            <a:pPr algn="just" rtl="1"/>
            <a:r>
              <a:rPr lang="fa-IR" altLang="ko-KR" sz="2400" b="1" dirty="0" smtClean="0">
                <a:solidFill>
                  <a:schemeClr val="tx1"/>
                </a:solidFill>
                <a:latin typeface="Arial" pitchFamily="34" charset="0"/>
                <a:cs typeface="B Mitra" panose="00000400000000000000" pitchFamily="2" charset="-78"/>
              </a:rPr>
              <a:t>به </a:t>
            </a:r>
            <a:r>
              <a:rPr lang="fa-IR" altLang="ko-KR" sz="2400" b="1" dirty="0">
                <a:solidFill>
                  <a:schemeClr val="tx1"/>
                </a:solidFill>
                <a:latin typeface="Arial" pitchFamily="34" charset="0"/>
                <a:cs typeface="B Mitra" panose="00000400000000000000" pitchFamily="2" charset="-78"/>
              </a:rPr>
              <a:t>عنوان یک قانون </a:t>
            </a:r>
            <a:r>
              <a:rPr lang="fa-IR" altLang="ko-KR" sz="2400" b="1" dirty="0" smtClean="0">
                <a:solidFill>
                  <a:schemeClr val="tx1"/>
                </a:solidFill>
                <a:latin typeface="Arial" pitchFamily="34" charset="0"/>
                <a:cs typeface="B Mitra" panose="00000400000000000000" pitchFamily="2" charset="-78"/>
              </a:rPr>
              <a:t>کلی</a:t>
            </a:r>
            <a:r>
              <a:rPr lang="fa-IR" altLang="ko-KR" sz="2400" dirty="0" smtClean="0">
                <a:solidFill>
                  <a:schemeClr val="tx1"/>
                </a:solidFill>
                <a:latin typeface="Arial" pitchFamily="34" charset="0"/>
                <a:cs typeface="B Mitra" panose="00000400000000000000" pitchFamily="2" charset="-78"/>
              </a:rPr>
              <a:t>: </a:t>
            </a:r>
            <a:r>
              <a:rPr lang="fa-IR" altLang="ko-KR" sz="2400" dirty="0">
                <a:solidFill>
                  <a:schemeClr val="tx1"/>
                </a:solidFill>
                <a:latin typeface="Arial" pitchFamily="34" charset="0"/>
                <a:cs typeface="B Mitra" panose="00000400000000000000" pitchFamily="2" charset="-78"/>
              </a:rPr>
              <a:t>مواد با وزن مولکولی کمتر راحت تر از موادی با وزن مولکولی بیشتر از غشاء عبور می کنند. فرض عمومی این است که اندازۀ روزنه های پردۀ صفاق بزرگتر از روزنه های صافی همودیالیز هستند. این امر می تواند توضیح دهد که چرا مواد با وزن مولکولی بیشتر به میزان و وسعت بیشتری از پردۀ صفاق نسبت به صافی همودیالیز عبور می </a:t>
            </a:r>
            <a:r>
              <a:rPr lang="fa-IR" altLang="ko-KR" sz="2400" dirty="0" smtClean="0">
                <a:solidFill>
                  <a:schemeClr val="tx1"/>
                </a:solidFill>
                <a:latin typeface="Arial" pitchFamily="34" charset="0"/>
                <a:cs typeface="B Mitra" panose="00000400000000000000" pitchFamily="2" charset="-78"/>
              </a:rPr>
              <a:t>کنند.</a:t>
            </a:r>
            <a:endParaRPr lang="ko-KR" altLang="en-US" sz="2400" dirty="0">
              <a:solidFill>
                <a:schemeClr val="tx1"/>
              </a:solidFill>
              <a:latin typeface="Arial" pitchFamily="34" charset="0"/>
              <a:cs typeface="B Mitra" panose="00000400000000000000" pitchFamily="2" charset="-78"/>
            </a:endParaRPr>
          </a:p>
        </p:txBody>
      </p:sp>
    </p:spTree>
    <p:extLst>
      <p:ext uri="{BB962C8B-B14F-4D97-AF65-F5344CB8AC3E}">
        <p14:creationId xmlns:p14="http://schemas.microsoft.com/office/powerpoint/2010/main" val="36596743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باند شدن با پروتئین</a:t>
            </a:r>
          </a:p>
        </p:txBody>
      </p:sp>
      <p:sp>
        <p:nvSpPr>
          <p:cNvPr id="4" name="Content Placeholder 3"/>
          <p:cNvSpPr>
            <a:spLocks noGrp="1"/>
          </p:cNvSpPr>
          <p:nvPr>
            <p:ph idx="10"/>
          </p:nvPr>
        </p:nvSpPr>
        <p:spPr>
          <a:xfrm>
            <a:off x="899592" y="1268760"/>
            <a:ext cx="8064896" cy="4608511"/>
          </a:xfrm>
        </p:spPr>
        <p:txBody>
          <a:bodyPr/>
          <a:lstStyle/>
          <a:p>
            <a:pPr algn="just" rtl="1"/>
            <a:r>
              <a:rPr lang="fa-IR" sz="2800" dirty="0">
                <a:cs typeface="B Mitra" panose="00000400000000000000" pitchFamily="2" charset="-78"/>
              </a:rPr>
              <a:t>عامل مهم دیگر در تعیین دیالیز پذیری دارو، غلظت داروی باند </a:t>
            </a:r>
            <a:r>
              <a:rPr lang="fa-IR" sz="2800" dirty="0" smtClean="0">
                <a:cs typeface="B Mitra" panose="00000400000000000000" pitchFamily="2" charset="-78"/>
              </a:rPr>
              <a:t>نشده (</a:t>
            </a:r>
            <a:r>
              <a:rPr lang="fa-IR" sz="2800" dirty="0">
                <a:cs typeface="B Mitra" panose="00000400000000000000" pitchFamily="2" charset="-78"/>
              </a:rPr>
              <a:t>آزاد) </a:t>
            </a:r>
            <a:r>
              <a:rPr lang="fa-IR" sz="2800" dirty="0" smtClean="0">
                <a:cs typeface="B Mitra" panose="00000400000000000000" pitchFamily="2" charset="-78"/>
              </a:rPr>
              <a:t>    اطراف </a:t>
            </a:r>
            <a:r>
              <a:rPr lang="fa-IR" sz="2800" dirty="0">
                <a:cs typeface="B Mitra" panose="00000400000000000000" pitchFamily="2" charset="-78"/>
              </a:rPr>
              <a:t>صافی دیالیز می باشد. </a:t>
            </a:r>
          </a:p>
          <a:p>
            <a:pPr algn="just" rtl="1"/>
            <a:r>
              <a:rPr lang="fa-IR" sz="2800" dirty="0">
                <a:cs typeface="B Mitra" panose="00000400000000000000" pitchFamily="2" charset="-78"/>
              </a:rPr>
              <a:t>اورمی ممکن است روی باند شوندگی بعضی از داروها با پروتئین تاثیر بگذارد. </a:t>
            </a:r>
            <a:r>
              <a:rPr lang="fa-IR" sz="2800" dirty="0" smtClean="0">
                <a:cs typeface="B Mitra" panose="00000400000000000000" pitchFamily="2" charset="-78"/>
              </a:rPr>
              <a:t>  از </a:t>
            </a:r>
            <a:r>
              <a:rPr lang="fa-IR" sz="2800" dirty="0">
                <a:cs typeface="B Mitra" panose="00000400000000000000" pitchFamily="2" charset="-78"/>
              </a:rPr>
              <a:t>طریق مکانیسم هایی که به طور کامل شناخته نشده اند در </a:t>
            </a:r>
            <a:r>
              <a:rPr lang="fa-IR" sz="2800" dirty="0" smtClean="0">
                <a:cs typeface="B Mitra" panose="00000400000000000000" pitchFamily="2" charset="-78"/>
              </a:rPr>
              <a:t>سندروم </a:t>
            </a:r>
            <a:r>
              <a:rPr lang="fa-IR" sz="2800" dirty="0">
                <a:cs typeface="B Mitra" panose="00000400000000000000" pitchFamily="2" charset="-78"/>
              </a:rPr>
              <a:t>اورمیک باند شوندگی </a:t>
            </a:r>
            <a:r>
              <a:rPr lang="fa-IR" sz="2800" dirty="0" smtClean="0">
                <a:cs typeface="B Mitra" panose="00000400000000000000" pitchFamily="2" charset="-78"/>
              </a:rPr>
              <a:t>باپروتئین </a:t>
            </a:r>
            <a:r>
              <a:rPr lang="fa-IR" sz="2800" dirty="0">
                <a:cs typeface="B Mitra" panose="00000400000000000000" pitchFamily="2" charset="-78"/>
              </a:rPr>
              <a:t>کاهش می یابد. این تغییر در باند شوندگی باید </a:t>
            </a:r>
            <a:r>
              <a:rPr lang="fa-IR" sz="2800" dirty="0" smtClean="0">
                <a:cs typeface="B Mitra" panose="00000400000000000000" pitchFamily="2" charset="-78"/>
              </a:rPr>
              <a:t>جدی   </a:t>
            </a:r>
            <a:r>
              <a:rPr lang="fa-IR" sz="2800" dirty="0">
                <a:cs typeface="B Mitra" panose="00000400000000000000" pitchFamily="2" charset="-78"/>
              </a:rPr>
              <a:t>گرفته شود چراکه دیالیز پذیری داروی آزاد(باند نشده) افزایش می یابد. از آنجايي که پروتئین های باند شوندۀ  اولیه (آلبومین، </a:t>
            </a:r>
            <a:r>
              <a:rPr lang="en-US" sz="2800" dirty="0">
                <a:cs typeface="B Mitra" panose="00000400000000000000" pitchFamily="2" charset="-78"/>
              </a:rPr>
              <a:t>α</a:t>
            </a:r>
            <a:r>
              <a:rPr lang="en-US" sz="2800" baseline="-25000" dirty="0">
                <a:cs typeface="B Mitra" panose="00000400000000000000" pitchFamily="2" charset="-78"/>
              </a:rPr>
              <a:t>1</a:t>
            </a:r>
            <a:r>
              <a:rPr lang="fa-IR" sz="2800" dirty="0">
                <a:cs typeface="B Mitra" panose="00000400000000000000" pitchFamily="2" charset="-78"/>
              </a:rPr>
              <a:t> - اسید گلوکو پروتئین) </a:t>
            </a:r>
            <a:r>
              <a:rPr lang="fa-IR" sz="2800" dirty="0" smtClean="0">
                <a:cs typeface="B Mitra" panose="00000400000000000000" pitchFamily="2" charset="-78"/>
              </a:rPr>
              <a:t> برای </a:t>
            </a:r>
            <a:r>
              <a:rPr lang="fa-IR" sz="2800" dirty="0">
                <a:cs typeface="B Mitra" panose="00000400000000000000" pitchFamily="2" charset="-78"/>
              </a:rPr>
              <a:t>اغلب دارو ها دارای اندازۀ مولکولی  بزرگی هستند، </a:t>
            </a:r>
            <a:r>
              <a:rPr lang="fa-IR" sz="2800" dirty="0" smtClean="0">
                <a:cs typeface="B Mitra" panose="00000400000000000000" pitchFamily="2" charset="-78"/>
              </a:rPr>
              <a:t>کمپلکس               </a:t>
            </a:r>
            <a:r>
              <a:rPr lang="fa-IR" sz="2800" dirty="0">
                <a:cs typeface="B Mitra" panose="00000400000000000000" pitchFamily="2" charset="-78"/>
              </a:rPr>
              <a:t>دارو – پروتئین اغلب قادر به عبور از غشاء دیالیز بویژه صافی </a:t>
            </a:r>
            <a:r>
              <a:rPr lang="fa-IR" sz="2800" dirty="0" smtClean="0">
                <a:cs typeface="B Mitra" panose="00000400000000000000" pitchFamily="2" charset="-78"/>
              </a:rPr>
              <a:t>همودیالیز        </a:t>
            </a:r>
            <a:r>
              <a:rPr lang="fa-IR" sz="2800" dirty="0">
                <a:cs typeface="B Mitra" panose="00000400000000000000" pitchFamily="2" charset="-78"/>
              </a:rPr>
              <a:t>نمی باشد..</a:t>
            </a:r>
            <a:endParaRPr lang="en-US" sz="2800" dirty="0">
              <a:cs typeface="B Mitra" panose="00000400000000000000" pitchFamily="2" charset="-78"/>
            </a:endParaRPr>
          </a:p>
          <a:p>
            <a:pPr algn="just"/>
            <a:endParaRPr lang="fa-IR" sz="2800" dirty="0"/>
          </a:p>
        </p:txBody>
      </p:sp>
    </p:spTree>
    <p:extLst>
      <p:ext uri="{BB962C8B-B14F-4D97-AF65-F5344CB8AC3E}">
        <p14:creationId xmlns:p14="http://schemas.microsoft.com/office/powerpoint/2010/main" val="166679043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a:t>حجم توزیع</a:t>
            </a:r>
            <a:endParaRPr lang="en-US" dirty="0"/>
          </a:p>
        </p:txBody>
      </p:sp>
      <p:sp>
        <p:nvSpPr>
          <p:cNvPr id="4" name="Content Placeholder 3"/>
          <p:cNvSpPr>
            <a:spLocks noGrp="1"/>
          </p:cNvSpPr>
          <p:nvPr>
            <p:ph idx="10"/>
          </p:nvPr>
        </p:nvSpPr>
        <p:spPr>
          <a:xfrm>
            <a:off x="1331640" y="908720"/>
            <a:ext cx="7488833" cy="5782669"/>
          </a:xfrm>
        </p:spPr>
        <p:txBody>
          <a:bodyPr/>
          <a:lstStyle/>
          <a:p>
            <a:pPr algn="just" rtl="1"/>
            <a:r>
              <a:rPr lang="fa-IR" sz="2800" dirty="0">
                <a:cs typeface="B Mitra" panose="00000400000000000000" pitchFamily="2" charset="-78"/>
              </a:rPr>
              <a:t>یک دارو با حجم توزیع بالا بطور گسترده ای در سرتاسر بافت ها توزیع شده و به نسبت کمتری در خون وجود دارد. عواملی که در حجم توزیع بالا مشارکت </a:t>
            </a:r>
            <a:r>
              <a:rPr lang="fa-IR" sz="2800" dirty="0" smtClean="0">
                <a:cs typeface="B Mitra" panose="00000400000000000000" pitchFamily="2" charset="-78"/>
              </a:rPr>
              <a:t>   دارند </a:t>
            </a:r>
            <a:r>
              <a:rPr lang="fa-IR" sz="2800" dirty="0">
                <a:cs typeface="B Mitra" panose="00000400000000000000" pitchFamily="2" charset="-78"/>
              </a:rPr>
              <a:t>شامل درجۀ بالای حلالیت در چربی و باند شوندگی پائین با پروتئین </a:t>
            </a:r>
            <a:r>
              <a:rPr lang="fa-IR" sz="2800" dirty="0" smtClean="0">
                <a:cs typeface="B Mitra" panose="00000400000000000000" pitchFamily="2" charset="-78"/>
              </a:rPr>
              <a:t>     پلاسما </a:t>
            </a:r>
            <a:r>
              <a:rPr lang="fa-IR" sz="2800" dirty="0">
                <a:cs typeface="B Mitra" panose="00000400000000000000" pitchFamily="2" charset="-78"/>
              </a:rPr>
              <a:t>می باشد. داروهای با حجم توزیع بالا احتمالاً بطور کمتری دیالیز </a:t>
            </a:r>
            <a:r>
              <a:rPr lang="fa-IR" sz="2800" dirty="0" smtClean="0">
                <a:cs typeface="B Mitra" panose="00000400000000000000" pitchFamily="2" charset="-78"/>
              </a:rPr>
              <a:t>       می شوند.</a:t>
            </a:r>
            <a:endParaRPr lang="en-US" sz="2800" dirty="0">
              <a:cs typeface="B Mitra" panose="00000400000000000000" pitchFamily="2" charset="-78"/>
            </a:endParaRPr>
          </a:p>
        </p:txBody>
      </p:sp>
      <p:pic>
        <p:nvPicPr>
          <p:cNvPr id="3" name="Picture 2"/>
          <p:cNvPicPr>
            <a:picLocks noChangeAspect="1"/>
          </p:cNvPicPr>
          <p:nvPr/>
        </p:nvPicPr>
        <p:blipFill>
          <a:blip r:embed="rId2"/>
          <a:stretch>
            <a:fillRect/>
          </a:stretch>
        </p:blipFill>
        <p:spPr>
          <a:xfrm>
            <a:off x="4427984" y="3417703"/>
            <a:ext cx="4716016" cy="3284983"/>
          </a:xfrm>
          <a:prstGeom prst="rect">
            <a:avLst/>
          </a:prstGeom>
        </p:spPr>
      </p:pic>
    </p:spTree>
    <p:extLst>
      <p:ext uri="{BB962C8B-B14F-4D97-AF65-F5344CB8AC3E}">
        <p14:creationId xmlns:p14="http://schemas.microsoft.com/office/powerpoint/2010/main" val="132172719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a:t>حلالیت در آب</a:t>
            </a:r>
            <a:endParaRPr lang="en-US" dirty="0"/>
          </a:p>
        </p:txBody>
      </p:sp>
      <p:sp>
        <p:nvSpPr>
          <p:cNvPr id="4" name="Content Placeholder 3"/>
          <p:cNvSpPr>
            <a:spLocks noGrp="1"/>
          </p:cNvSpPr>
          <p:nvPr>
            <p:ph idx="10"/>
          </p:nvPr>
        </p:nvSpPr>
        <p:spPr>
          <a:xfrm>
            <a:off x="971600" y="1169368"/>
            <a:ext cx="8064896" cy="5688632"/>
          </a:xfrm>
        </p:spPr>
        <p:txBody>
          <a:bodyPr/>
          <a:lstStyle/>
          <a:p>
            <a:pPr algn="just" rtl="1"/>
            <a:r>
              <a:rPr lang="fa-IR" sz="2800" dirty="0" smtClean="0">
                <a:cs typeface="B Mitra" panose="00000400000000000000" pitchFamily="2" charset="-78"/>
              </a:rPr>
              <a:t>به </a:t>
            </a:r>
            <a:r>
              <a:rPr lang="fa-IR" sz="2800" dirty="0">
                <a:cs typeface="B Mitra" panose="00000400000000000000" pitchFamily="2" charset="-78"/>
              </a:rPr>
              <a:t>طور معمول، داروهای با حلالیت بالا در آب به میزان بیشتری از آنهایی که حلالیت بالا در چربی دارند دیالیز می شوند. داروهای با حلالیت بالا در چربی تمایل دارند در سرتاسر بافت ها توزیع شوند و بنابراین فقط جزء کمتری از دارو در پلاسما وجود داشته و در دسترس دیالیز قرار دارد.</a:t>
            </a:r>
            <a:endParaRPr lang="en-US" sz="2800" dirty="0">
              <a:cs typeface="B Mitra" panose="00000400000000000000" pitchFamily="2" charset="-78"/>
            </a:endParaRPr>
          </a:p>
        </p:txBody>
      </p:sp>
      <p:pic>
        <p:nvPicPr>
          <p:cNvPr id="3" name="Picture 2"/>
          <p:cNvPicPr>
            <a:picLocks noChangeAspect="1"/>
          </p:cNvPicPr>
          <p:nvPr/>
        </p:nvPicPr>
        <p:blipFill>
          <a:blip r:embed="rId2"/>
          <a:stretch>
            <a:fillRect/>
          </a:stretch>
        </p:blipFill>
        <p:spPr>
          <a:xfrm>
            <a:off x="971600" y="4581128"/>
            <a:ext cx="8172401" cy="2276872"/>
          </a:xfrm>
          <a:prstGeom prst="rect">
            <a:avLst/>
          </a:prstGeom>
        </p:spPr>
      </p:pic>
    </p:spTree>
    <p:extLst>
      <p:ext uri="{BB962C8B-B14F-4D97-AF65-F5344CB8AC3E}">
        <p14:creationId xmlns:p14="http://schemas.microsoft.com/office/powerpoint/2010/main" val="93058331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19672" y="-41564"/>
            <a:ext cx="7524328" cy="1069514"/>
          </a:xfrm>
        </p:spPr>
        <p:txBody>
          <a:bodyPr/>
          <a:lstStyle/>
          <a:p>
            <a:pPr algn="ctr" rtl="1"/>
            <a:r>
              <a:rPr lang="fa-IR" dirty="0"/>
              <a:t>کلیرانس پلاسما</a:t>
            </a:r>
            <a:endParaRPr lang="en-US" dirty="0"/>
          </a:p>
        </p:txBody>
      </p:sp>
      <p:sp>
        <p:nvSpPr>
          <p:cNvPr id="4" name="Content Placeholder 3"/>
          <p:cNvSpPr>
            <a:spLocks noGrp="1"/>
          </p:cNvSpPr>
          <p:nvPr>
            <p:ph idx="10"/>
          </p:nvPr>
        </p:nvSpPr>
        <p:spPr>
          <a:xfrm>
            <a:off x="1619672" y="1196752"/>
            <a:ext cx="7344816" cy="4795937"/>
          </a:xfrm>
        </p:spPr>
        <p:txBody>
          <a:bodyPr/>
          <a:lstStyle/>
          <a:p>
            <a:pPr algn="r" rtl="1"/>
            <a:r>
              <a:rPr lang="fa-IR" sz="2800" dirty="0">
                <a:cs typeface="B Mitra" panose="00000400000000000000" pitchFamily="2" charset="-78"/>
              </a:rPr>
              <a:t>کلیرانس متابولیک اصلی(مجموع کلیرانس کلیوی و غیر کلیوی) اغلب « کلیرانس پلاسمایی» دارو نامیده می شود. در بیماران دیالیزی، کلیرانس کلیوی به طور اساسی و گسترده ای بوسیلۀ کلیرانس دیالیز جایگزین می شود. اگر کلیرانس غیر کلیوی با کلیرانس کلیوی مورد مقایسه قرار گیرد، سهم دیالیز در دفع کلی دارو پائین خواهد بود. هرچند، اگر کلیرانس کلیوی(دیالیز) کلیرانس پلاسمایی را 30 درصد یا بیشتر افزایش دهد، کلیرانس دیالیز به لحاظ بالینی با اهمیت تلقی می شود.</a:t>
            </a:r>
            <a:endParaRPr lang="en-US" sz="2800" dirty="0">
              <a:cs typeface="B Mitra" panose="00000400000000000000" pitchFamily="2" charset="-78"/>
            </a:endParaRPr>
          </a:p>
        </p:txBody>
      </p:sp>
      <p:pic>
        <p:nvPicPr>
          <p:cNvPr id="3" name="Picture 2"/>
          <p:cNvPicPr>
            <a:picLocks noChangeAspect="1"/>
          </p:cNvPicPr>
          <p:nvPr/>
        </p:nvPicPr>
        <p:blipFill>
          <a:blip r:embed="rId2"/>
          <a:stretch>
            <a:fillRect/>
          </a:stretch>
        </p:blipFill>
        <p:spPr>
          <a:xfrm>
            <a:off x="827584" y="4509120"/>
            <a:ext cx="8316416" cy="2348880"/>
          </a:xfrm>
          <a:prstGeom prst="rect">
            <a:avLst/>
          </a:prstGeom>
        </p:spPr>
      </p:pic>
    </p:spTree>
    <p:extLst>
      <p:ext uri="{BB962C8B-B14F-4D97-AF65-F5344CB8AC3E}">
        <p14:creationId xmlns:p14="http://schemas.microsoft.com/office/powerpoint/2010/main" val="20710905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smtClean="0">
                <a:cs typeface="B Mitra" panose="00000400000000000000" pitchFamily="2" charset="-78"/>
              </a:rPr>
              <a:t>داروها در </a:t>
            </a:r>
            <a:r>
              <a:rPr lang="fa-IR" dirty="0">
                <a:cs typeface="B Mitra" panose="00000400000000000000" pitchFamily="2" charset="-78"/>
              </a:rPr>
              <a:t>دیالیز</a:t>
            </a:r>
          </a:p>
        </p:txBody>
      </p:sp>
      <p:sp>
        <p:nvSpPr>
          <p:cNvPr id="4" name="Content Placeholder 3"/>
          <p:cNvSpPr>
            <a:spLocks noGrp="1"/>
          </p:cNvSpPr>
          <p:nvPr>
            <p:ph idx="10"/>
          </p:nvPr>
        </p:nvSpPr>
        <p:spPr>
          <a:xfrm>
            <a:off x="1619672" y="1069514"/>
            <a:ext cx="7272808" cy="4923175"/>
          </a:xfrm>
        </p:spPr>
        <p:txBody>
          <a:bodyPr/>
          <a:lstStyle/>
          <a:p>
            <a:pPr algn="r" rtl="1"/>
            <a:r>
              <a:rPr lang="fa-IR" sz="2800" dirty="0">
                <a:cs typeface="B Mitra" panose="00000400000000000000" pitchFamily="2" charset="-78"/>
              </a:rPr>
              <a:t>داروهای ضد درد (</a:t>
            </a:r>
            <a:r>
              <a:rPr lang="en-US" sz="2800" dirty="0">
                <a:cs typeface="B Mitra" panose="00000400000000000000" pitchFamily="2" charset="-78"/>
              </a:rPr>
              <a:t>Analgesics</a:t>
            </a:r>
            <a:r>
              <a:rPr lang="fa-IR" sz="2800" dirty="0">
                <a:cs typeface="B Mitra" panose="00000400000000000000" pitchFamily="2" charset="-78"/>
              </a:rPr>
              <a:t>)</a:t>
            </a:r>
          </a:p>
          <a:p>
            <a:pPr algn="r" rtl="1"/>
            <a:r>
              <a:rPr lang="fa-IR" sz="2800" dirty="0">
                <a:cs typeface="B Mitra" panose="00000400000000000000" pitchFamily="2" charset="-78"/>
              </a:rPr>
              <a:t>داروهای ضد تشنج (</a:t>
            </a:r>
            <a:r>
              <a:rPr lang="en-US" sz="2800" dirty="0">
                <a:cs typeface="B Mitra" panose="00000400000000000000" pitchFamily="2" charset="-78"/>
              </a:rPr>
              <a:t>ANTICONVULSANT</a:t>
            </a:r>
            <a:r>
              <a:rPr lang="fa-IR" sz="2800" dirty="0">
                <a:cs typeface="B Mitra" panose="00000400000000000000" pitchFamily="2" charset="-78"/>
              </a:rPr>
              <a:t>)</a:t>
            </a:r>
          </a:p>
          <a:p>
            <a:pPr algn="r" rtl="1"/>
            <a:r>
              <a:rPr lang="fa-IR" sz="2800" dirty="0">
                <a:cs typeface="B Mitra" panose="00000400000000000000" pitchFamily="2" charset="-78"/>
              </a:rPr>
              <a:t>داروهای ضد فشار خون و قلبی-عروقی</a:t>
            </a:r>
          </a:p>
          <a:p>
            <a:pPr algn="r" rtl="1"/>
            <a:r>
              <a:rPr lang="fa-IR" sz="2800" dirty="0">
                <a:cs typeface="B Mitra" panose="00000400000000000000" pitchFamily="2" charset="-78"/>
              </a:rPr>
              <a:t>داروهای ضد میکروبی(</a:t>
            </a:r>
            <a:r>
              <a:rPr lang="en-US" sz="2800" dirty="0">
                <a:cs typeface="B Mitra" panose="00000400000000000000" pitchFamily="2" charset="-78"/>
              </a:rPr>
              <a:t>Antimicrobial agents</a:t>
            </a:r>
            <a:r>
              <a:rPr lang="fa-IR" sz="2800" dirty="0">
                <a:cs typeface="B Mitra" panose="00000400000000000000" pitchFamily="2" charset="-78"/>
              </a:rPr>
              <a:t>)</a:t>
            </a:r>
          </a:p>
          <a:p>
            <a:pPr algn="r" rtl="1"/>
            <a:r>
              <a:rPr lang="fa-IR" sz="2800" dirty="0">
                <a:cs typeface="B Mitra" panose="00000400000000000000" pitchFamily="2" charset="-78"/>
              </a:rPr>
              <a:t>داروهای کاهندۀ قند خون (</a:t>
            </a:r>
            <a:r>
              <a:rPr lang="en-US" sz="2800" dirty="0">
                <a:cs typeface="B Mitra" panose="00000400000000000000" pitchFamily="2" charset="-78"/>
              </a:rPr>
              <a:t>Hypoglycemic</a:t>
            </a:r>
            <a:r>
              <a:rPr lang="fa-IR" sz="2800" dirty="0">
                <a:cs typeface="B Mitra" panose="00000400000000000000" pitchFamily="2" charset="-78"/>
              </a:rPr>
              <a:t>)</a:t>
            </a:r>
          </a:p>
          <a:p>
            <a:pPr algn="r" rtl="1"/>
            <a:r>
              <a:rPr lang="fa-IR" sz="2800" dirty="0">
                <a:cs typeface="B Mitra" panose="00000400000000000000" pitchFamily="2" charset="-78"/>
              </a:rPr>
              <a:t>داروهای ضد التهاب غیر استروئیدی (</a:t>
            </a:r>
            <a:r>
              <a:rPr lang="en-US" sz="2800" dirty="0">
                <a:cs typeface="B Mitra" panose="00000400000000000000" pitchFamily="2" charset="-78"/>
              </a:rPr>
              <a:t>NSAID</a:t>
            </a:r>
            <a:r>
              <a:rPr lang="fa-IR" sz="2800" dirty="0" smtClean="0">
                <a:cs typeface="B Mitra" panose="00000400000000000000" pitchFamily="2" charset="-78"/>
              </a:rPr>
              <a:t>)</a:t>
            </a:r>
            <a:endParaRPr lang="en-US" sz="2800" dirty="0">
              <a:cs typeface="B Mitra" panose="00000400000000000000" pitchFamily="2" charset="-78"/>
            </a:endParaRPr>
          </a:p>
          <a:p>
            <a:pPr algn="r" rtl="1"/>
            <a:r>
              <a:rPr lang="fa-IR" sz="2800" dirty="0">
                <a:cs typeface="B Mitra" panose="00000400000000000000" pitchFamily="2" charset="-78"/>
              </a:rPr>
              <a:t>داروهای ضد پلاکت و ضد انعقاد خون </a:t>
            </a:r>
          </a:p>
          <a:p>
            <a:pPr algn="r" rtl="1"/>
            <a:r>
              <a:rPr lang="fa-IR" sz="2800" dirty="0">
                <a:cs typeface="B Mitra" panose="00000400000000000000" pitchFamily="2" charset="-78"/>
              </a:rPr>
              <a:t>داروهای تسکینی،  هیپنوتیک و مورد استفاده در بیماریهای روانی</a:t>
            </a:r>
            <a:endParaRPr lang="en-US" sz="2800" dirty="0">
              <a:cs typeface="B Mitra" panose="00000400000000000000" pitchFamily="2" charset="-78"/>
            </a:endParaRPr>
          </a:p>
          <a:p>
            <a:endParaRPr lang="fa-IR" sz="2800" dirty="0"/>
          </a:p>
        </p:txBody>
      </p:sp>
    </p:spTree>
    <p:extLst>
      <p:ext uri="{BB962C8B-B14F-4D97-AF65-F5344CB8AC3E}">
        <p14:creationId xmlns:p14="http://schemas.microsoft.com/office/powerpoint/2010/main" val="167988911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a:cs typeface="B Mitra" panose="00000400000000000000" pitchFamily="2" charset="-78"/>
              </a:rPr>
              <a:t>داروهای ضد درد </a:t>
            </a:r>
            <a:r>
              <a:rPr lang="fa-IR" dirty="0" smtClean="0">
                <a:cs typeface="B Mitra" panose="00000400000000000000" pitchFamily="2" charset="-78"/>
              </a:rPr>
              <a:t>(</a:t>
            </a:r>
            <a:r>
              <a:rPr lang="en-US" dirty="0" smtClean="0">
                <a:cs typeface="B Mitra" panose="00000400000000000000" pitchFamily="2" charset="-78"/>
              </a:rPr>
              <a:t>Analgesics</a:t>
            </a:r>
            <a:r>
              <a:rPr lang="fa-IR" dirty="0" smtClean="0">
                <a:cs typeface="B Mitra" panose="00000400000000000000" pitchFamily="2" charset="-78"/>
              </a:rPr>
              <a:t>)</a:t>
            </a:r>
            <a:endParaRPr lang="fa-IR" dirty="0">
              <a:cs typeface="B Mitra" panose="00000400000000000000" pitchFamily="2" charset="-78"/>
            </a:endParaRPr>
          </a:p>
        </p:txBody>
      </p:sp>
      <p:sp>
        <p:nvSpPr>
          <p:cNvPr id="5" name="Content Placeholder 4"/>
          <p:cNvSpPr>
            <a:spLocks noGrp="1"/>
          </p:cNvSpPr>
          <p:nvPr>
            <p:ph idx="10"/>
          </p:nvPr>
        </p:nvSpPr>
        <p:spPr>
          <a:xfrm>
            <a:off x="1403648" y="1069514"/>
            <a:ext cx="7632848" cy="5311814"/>
          </a:xfrm>
        </p:spPr>
        <p:txBody>
          <a:bodyPr/>
          <a:lstStyle/>
          <a:p>
            <a:pPr marL="457200" indent="-457200" algn="just" rtl="1">
              <a:buFont typeface="Wingdings" panose="05000000000000000000" pitchFamily="2" charset="2"/>
              <a:buChar char="v"/>
            </a:pPr>
            <a:r>
              <a:rPr lang="fa-IR" sz="2400" dirty="0">
                <a:cs typeface="B Mitra" panose="00000400000000000000" pitchFamily="2" charset="-78"/>
              </a:rPr>
              <a:t>غالب این داروها از مسیر کبدی متابولیزه و دفع می گردند اما باید مراقب تجمع متابولیت های فعال آنها که ناشی از استفادۀ طولانی مدت می باشد، بود چرا که در غیر این صورت می توانند باعث سمیت در </a:t>
            </a:r>
            <a:r>
              <a:rPr lang="en-US" sz="2400" dirty="0">
                <a:cs typeface="B Mitra" panose="00000400000000000000" pitchFamily="2" charset="-78"/>
              </a:rPr>
              <a:t>CNS</a:t>
            </a:r>
            <a:r>
              <a:rPr lang="fa-IR" sz="2400" dirty="0">
                <a:cs typeface="B Mitra" panose="00000400000000000000" pitchFamily="2" charset="-78"/>
              </a:rPr>
              <a:t> و حمله های ناگهانی </a:t>
            </a:r>
            <a:r>
              <a:rPr lang="fa-IR" sz="2400" dirty="0" smtClean="0">
                <a:cs typeface="B Mitra" panose="00000400000000000000" pitchFamily="2" charset="-78"/>
              </a:rPr>
              <a:t>  شوند</a:t>
            </a:r>
            <a:r>
              <a:rPr lang="fa-IR" sz="2400" dirty="0">
                <a:cs typeface="B Mitra" panose="00000400000000000000" pitchFamily="2" charset="-78"/>
              </a:rPr>
              <a:t>. بویژه داروهایی چون </a:t>
            </a:r>
            <a:r>
              <a:rPr lang="fa-IR" sz="2400" dirty="0">
                <a:solidFill>
                  <a:srgbClr val="FF0000"/>
                </a:solidFill>
                <a:cs typeface="B Mitra" panose="00000400000000000000" pitchFamily="2" charset="-78"/>
              </a:rPr>
              <a:t>مورفین و مپریدین </a:t>
            </a:r>
            <a:r>
              <a:rPr lang="fa-IR" sz="2400" dirty="0">
                <a:cs typeface="B Mitra" panose="00000400000000000000" pitchFamily="2" charset="-78"/>
              </a:rPr>
              <a:t>دارای متابولیت های </a:t>
            </a:r>
            <a:r>
              <a:rPr lang="fa-IR" sz="2400" dirty="0" smtClean="0">
                <a:cs typeface="B Mitra" panose="00000400000000000000" pitchFamily="2" charset="-78"/>
              </a:rPr>
              <a:t>فعالی هستند </a:t>
            </a:r>
            <a:r>
              <a:rPr lang="fa-IR" sz="2400" dirty="0">
                <a:cs typeface="B Mitra" panose="00000400000000000000" pitchFamily="2" charset="-78"/>
              </a:rPr>
              <a:t>که ممکن است در بدن بیمار دیالیزی تجمع یابند. نارکوز </a:t>
            </a:r>
            <a:r>
              <a:rPr lang="fa-IR" sz="2400" dirty="0" smtClean="0">
                <a:cs typeface="B Mitra" panose="00000400000000000000" pitchFamily="2" charset="-78"/>
              </a:rPr>
              <a:t>طولانی می </a:t>
            </a:r>
            <a:r>
              <a:rPr lang="fa-IR" sz="2400" dirty="0">
                <a:cs typeface="B Mitra" panose="00000400000000000000" pitchFamily="2" charset="-78"/>
              </a:rPr>
              <a:t>توانند </a:t>
            </a:r>
            <a:r>
              <a:rPr lang="fa-IR" sz="2400" dirty="0" smtClean="0">
                <a:cs typeface="B Mitra" panose="00000400000000000000" pitchFamily="2" charset="-78"/>
              </a:rPr>
              <a:t>در   </a:t>
            </a:r>
            <a:r>
              <a:rPr lang="fa-IR" sz="2400" dirty="0">
                <a:cs typeface="B Mitra" panose="00000400000000000000" pitchFamily="2" charset="-78"/>
              </a:rPr>
              <a:t>ارتباط با مصرف کدئین ها اتفاق بیافتد. </a:t>
            </a:r>
            <a:endParaRPr lang="fa-IR" sz="2400" dirty="0" smtClean="0">
              <a:cs typeface="B Mitra" panose="00000400000000000000" pitchFamily="2" charset="-78"/>
            </a:endParaRPr>
          </a:p>
          <a:p>
            <a:pPr marL="457200" indent="-457200" algn="just" rtl="1">
              <a:buFont typeface="Wingdings" panose="05000000000000000000" pitchFamily="2" charset="2"/>
              <a:buChar char="v"/>
            </a:pPr>
            <a:r>
              <a:rPr lang="fa-IR" sz="2400" dirty="0" smtClean="0">
                <a:cs typeface="B Mitra" panose="00000400000000000000" pitchFamily="2" charset="-78"/>
              </a:rPr>
              <a:t>به </a:t>
            </a:r>
            <a:r>
              <a:rPr lang="fa-IR" sz="2400" dirty="0">
                <a:cs typeface="B Mitra" panose="00000400000000000000" pitchFamily="2" charset="-78"/>
              </a:rPr>
              <a:t>دلیل اشباع پذیری و دفع غیر خطی سالیسیلات ها و نیز تمایل به خونریزی در بیماران دیالیزی نباید از دوزهای </a:t>
            </a:r>
            <a:r>
              <a:rPr lang="fa-IR" sz="2400" dirty="0" smtClean="0">
                <a:cs typeface="B Mitra" panose="00000400000000000000" pitchFamily="2" charset="-78"/>
              </a:rPr>
              <a:t>بالا </a:t>
            </a:r>
            <a:r>
              <a:rPr lang="fa-IR" sz="2400" dirty="0">
                <a:cs typeface="B Mitra" panose="00000400000000000000" pitchFamily="2" charset="-78"/>
              </a:rPr>
              <a:t>سالیسیلات ها  دراین بیماران استفاده نمود. </a:t>
            </a:r>
            <a:endParaRPr lang="fa-IR" sz="2400" dirty="0" smtClean="0">
              <a:cs typeface="B Mitra" panose="00000400000000000000" pitchFamily="2" charset="-78"/>
            </a:endParaRPr>
          </a:p>
          <a:p>
            <a:pPr marL="457200" indent="-457200" algn="just" rtl="1">
              <a:buFont typeface="Wingdings" panose="05000000000000000000" pitchFamily="2" charset="2"/>
              <a:buChar char="v"/>
            </a:pPr>
            <a:r>
              <a:rPr lang="fa-IR" sz="2400" dirty="0" smtClean="0">
                <a:cs typeface="B Mitra" panose="00000400000000000000" pitchFamily="2" charset="-78"/>
              </a:rPr>
              <a:t>دیالیز </a:t>
            </a:r>
            <a:r>
              <a:rPr lang="fa-IR" sz="2400" dirty="0">
                <a:cs typeface="B Mitra" panose="00000400000000000000" pitchFamily="2" charset="-78"/>
              </a:rPr>
              <a:t>پذیری اغلب داروهای این گروه قابل اغماض و چشم پوشی است. از این گروه، داروی </a:t>
            </a:r>
            <a:r>
              <a:rPr lang="fa-IR" sz="2400" b="1" dirty="0">
                <a:solidFill>
                  <a:srgbClr val="FF0000"/>
                </a:solidFill>
                <a:cs typeface="B Mitra" panose="00000400000000000000" pitchFamily="2" charset="-78"/>
              </a:rPr>
              <a:t>ترامادول</a:t>
            </a:r>
            <a:r>
              <a:rPr lang="fa-IR" sz="2400" dirty="0">
                <a:cs typeface="B Mitra" panose="00000400000000000000" pitchFamily="2" charset="-78"/>
              </a:rPr>
              <a:t> از طریق صافی های </a:t>
            </a:r>
            <a:r>
              <a:rPr lang="en-US" sz="2400" dirty="0">
                <a:cs typeface="B Mitra" panose="00000400000000000000" pitchFamily="2" charset="-78"/>
              </a:rPr>
              <a:t>HIGH-FLUX</a:t>
            </a:r>
            <a:r>
              <a:rPr lang="fa-IR" sz="2400" dirty="0">
                <a:cs typeface="B Mitra" panose="00000400000000000000" pitchFamily="2" charset="-78"/>
              </a:rPr>
              <a:t> دیالیز پذیر </a:t>
            </a:r>
            <a:r>
              <a:rPr lang="fa-IR" sz="2400" dirty="0" smtClean="0">
                <a:cs typeface="B Mitra" panose="00000400000000000000" pitchFamily="2" charset="-78"/>
              </a:rPr>
              <a:t>    می </a:t>
            </a:r>
            <a:r>
              <a:rPr lang="fa-IR" sz="2400" dirty="0">
                <a:cs typeface="B Mitra" panose="00000400000000000000" pitchFamily="2" charset="-78"/>
              </a:rPr>
              <a:t>باشد.</a:t>
            </a:r>
          </a:p>
        </p:txBody>
      </p:sp>
    </p:spTree>
    <p:extLst>
      <p:ext uri="{BB962C8B-B14F-4D97-AF65-F5344CB8AC3E}">
        <p14:creationId xmlns:p14="http://schemas.microsoft.com/office/powerpoint/2010/main" val="3412299486"/>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79ea72b59abdce8127586a672bee636189905e8b"/>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747</TotalTime>
  <Words>1557</Words>
  <Application>Microsoft Office PowerPoint</Application>
  <PresentationFormat>On-screen Show (4:3)</PresentationFormat>
  <Paragraphs>98</Paragraphs>
  <Slides>17</Slides>
  <Notes>0</Notes>
  <HiddenSlides>0</HiddenSlides>
  <MMClips>0</MMClips>
  <ScaleCrop>false</ScaleCrop>
  <HeadingPairs>
    <vt:vector size="4" baseType="variant">
      <vt:variant>
        <vt:lpstr>Theme</vt:lpstr>
      </vt:variant>
      <vt:variant>
        <vt:i4>2</vt:i4>
      </vt:variant>
      <vt:variant>
        <vt:lpstr>Slide Titles</vt:lpstr>
      </vt:variant>
      <vt:variant>
        <vt:i4>17</vt:i4>
      </vt:variant>
    </vt:vector>
  </HeadingPairs>
  <TitlesOfParts>
    <vt:vector size="19" baseType="lpstr">
      <vt:lpstr>Office Theme</vt:lpstr>
      <vt:lpstr>Custom Design</vt:lpstr>
      <vt:lpstr>PowerPoint Presentation</vt:lpstr>
      <vt:lpstr>PowerPoint Presentation</vt:lpstr>
      <vt:lpstr>وزن مولکولی</vt:lpstr>
      <vt:lpstr>باند شدن با پروتئین</vt:lpstr>
      <vt:lpstr>حجم توزیع</vt:lpstr>
      <vt:lpstr>حلالیت در آب</vt:lpstr>
      <vt:lpstr>کلیرانس پلاسما</vt:lpstr>
      <vt:lpstr>داروها در دیالیز</vt:lpstr>
      <vt:lpstr>داروهای ضد درد (Analgesics)</vt:lpstr>
      <vt:lpstr> داروهای ضد تشنج (ANTICONVULSANT)</vt:lpstr>
      <vt:lpstr>داروهای ضد فشار خون و قلبی-عروقی</vt:lpstr>
      <vt:lpstr>داروهای کاهندۀ قند خون (Hypoglycemic) </vt:lpstr>
      <vt:lpstr>داروهای ضد التهاب غیر استروئیدی (NSAID) </vt:lpstr>
      <vt:lpstr>داروهای ضد پلاکت و ضد انعقاد خون </vt:lpstr>
      <vt:lpstr>داروهای تسکینی، هیپنوتیک در بیماریهای روانی</vt:lpstr>
      <vt:lpstr>PowerPoint Presentation</vt:lpstr>
      <vt:lpstr>PowerPoint Presentation</vt:lpstr>
    </vt:vector>
  </TitlesOfParts>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Registered User</dc:creator>
  <cp:lastModifiedBy>user</cp:lastModifiedBy>
  <cp:revision>86</cp:revision>
  <dcterms:created xsi:type="dcterms:W3CDTF">2014-04-01T16:35:38Z</dcterms:created>
  <dcterms:modified xsi:type="dcterms:W3CDTF">2020-07-29T10:46:13Z</dcterms:modified>
</cp:coreProperties>
</file>