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60" r:id="rId3"/>
    <p:sldId id="263" r:id="rId4"/>
    <p:sldId id="295" r:id="rId5"/>
    <p:sldId id="284" r:id="rId6"/>
    <p:sldId id="264" r:id="rId7"/>
    <p:sldId id="265" r:id="rId8"/>
    <p:sldId id="266" r:id="rId9"/>
    <p:sldId id="267" r:id="rId10"/>
    <p:sldId id="287" r:id="rId11"/>
    <p:sldId id="268" r:id="rId12"/>
    <p:sldId id="269" r:id="rId13"/>
    <p:sldId id="270" r:id="rId14"/>
    <p:sldId id="274" r:id="rId15"/>
    <p:sldId id="272" r:id="rId16"/>
    <p:sldId id="273" r:id="rId17"/>
    <p:sldId id="275" r:id="rId18"/>
    <p:sldId id="276" r:id="rId19"/>
    <p:sldId id="277" r:id="rId20"/>
    <p:sldId id="278" r:id="rId21"/>
    <p:sldId id="299" r:id="rId22"/>
    <p:sldId id="279" r:id="rId23"/>
    <p:sldId id="280" r:id="rId24"/>
    <p:sldId id="281" r:id="rId25"/>
    <p:sldId id="300" r:id="rId26"/>
    <p:sldId id="301" r:id="rId27"/>
    <p:sldId id="302" r:id="rId28"/>
    <p:sldId id="285" r:id="rId29"/>
    <p:sldId id="298" r:id="rId30"/>
    <p:sldId id="296" r:id="rId31"/>
    <p:sldId id="282" r:id="rId32"/>
    <p:sldId id="283" r:id="rId33"/>
    <p:sldId id="286" r:id="rId34"/>
  </p:sldIdLst>
  <p:sldSz cx="9144000" cy="5143500" type="screen16x9"/>
  <p:notesSz cx="6858000" cy="9144000"/>
  <p:custDataLst>
    <p:tags r:id="rId35"/>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802" y="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768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t>2/25/2020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403535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501824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722440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810871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424009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1146943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922808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3937D59-5EDB-4C39-B697-625748F703B6}"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895959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37D59-5EDB-4C39-B697-625748F703B6}"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815133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937D59-5EDB-4C39-B697-625748F703B6}"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860431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937D59-5EDB-4C39-B697-625748F703B6}"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505802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937D59-5EDB-4C39-B697-625748F703B6}" type="datetimeFigureOut">
              <a:rPr lang="en-US" smtClean="0"/>
              <a:t>2/25/2020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538794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937D59-5EDB-4C39-B697-625748F703B6}" type="datetimeFigureOut">
              <a:rPr lang="en-US" smtClean="0"/>
              <a:t>2/25/2020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1505109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391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ctr" defTabSz="914400" rtl="0" eaLnBrk="1" latinLnBrk="1" hangingPunct="1">
        <a:spcBef>
          <a:spcPct val="0"/>
        </a:spcBef>
        <a:buNone/>
        <a:defRPr sz="36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t>2/25/2020</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t>‹#›</a:t>
            </a:fld>
            <a:endParaRPr lang="en-US"/>
          </a:p>
        </p:txBody>
      </p:sp>
    </p:spTree>
    <p:extLst>
      <p:ext uri="{BB962C8B-B14F-4D97-AF65-F5344CB8AC3E}">
        <p14:creationId xmlns:p14="http://schemas.microsoft.com/office/powerpoint/2010/main" val="262123990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86AEF2-2470-4EA9-971B-6553EBD271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34" y="0"/>
            <a:ext cx="9157834" cy="5143500"/>
          </a:xfrm>
          <a:prstGeom prst="rect">
            <a:avLst/>
          </a:prstGeom>
        </p:spPr>
      </p:pic>
    </p:spTree>
    <p:extLst>
      <p:ext uri="{BB962C8B-B14F-4D97-AF65-F5344CB8AC3E}">
        <p14:creationId xmlns:p14="http://schemas.microsoft.com/office/powerpoint/2010/main" val="7649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5E9C952-747A-4092-9FC9-4D00A1E1B546}"/>
              </a:ext>
            </a:extLst>
          </p:cNvPr>
          <p:cNvSpPr>
            <a:spLocks noGrp="1"/>
          </p:cNvSpPr>
          <p:nvPr>
            <p:ph idx="10"/>
          </p:nvPr>
        </p:nvSpPr>
        <p:spPr>
          <a:xfrm>
            <a:off x="1547664" y="195486"/>
            <a:ext cx="7344816" cy="2995737"/>
          </a:xfrm>
        </p:spPr>
        <p:txBody>
          <a:bodyPr/>
          <a:lstStyle/>
          <a:p>
            <a:pPr algn="r" rtl="1"/>
            <a:r>
              <a:rPr lang="fa-IR" sz="2400" b="1" dirty="0">
                <a:cs typeface="B Zar" panose="00000400000000000000" pitchFamily="2" charset="-78"/>
              </a:rPr>
              <a:t>آیا مواد دیگری نیز در آب وجود دارد؟</a:t>
            </a:r>
          </a:p>
          <a:p>
            <a:pPr algn="r" rtl="1"/>
            <a:endParaRPr lang="en-US" sz="2400" dirty="0">
              <a:cs typeface="B Zar" panose="00000400000000000000" pitchFamily="2" charset="-78"/>
            </a:endParaRPr>
          </a:p>
          <a:p>
            <a:pPr algn="r" rtl="1"/>
            <a:r>
              <a:rPr lang="fa-IR" sz="2400" dirty="0">
                <a:cs typeface="B Zar" panose="00000400000000000000" pitchFamily="2" charset="-78"/>
              </a:rPr>
              <a:t>ترکیبات آلی غیر یونی بخصوص مواد ازت دار مانند پروتئینها،پلی پپتید ها ،فنول ها، ایندول ها و آلدئیدها ممکن است در آب وجود داشته باشند.همچنین مواد جامد از جنس آهن، شن،ماسه و سیلیس نیز در آب وجود دارند. مواد </a:t>
            </a:r>
          </a:p>
          <a:p>
            <a:pPr algn="r" rtl="1"/>
            <a:r>
              <a:rPr lang="fa-IR" sz="2400" dirty="0">
                <a:cs typeface="B Zar" panose="00000400000000000000" pitchFamily="2" charset="-78"/>
              </a:rPr>
              <a:t>معلق مانند لجن، جلبک، پلانکتون، باکتری،ویروس،مواد تب زا و گاز های </a:t>
            </a:r>
          </a:p>
          <a:p>
            <a:pPr algn="r" rtl="1"/>
            <a:r>
              <a:rPr lang="fa-IR" sz="2400" dirty="0">
                <a:cs typeface="B Zar" panose="00000400000000000000" pitchFamily="2" charset="-78"/>
              </a:rPr>
              <a:t>حل شده ( آمونیاک ، دی اکسید کربن و کلرین) در آب وجود دارند. عمومی ترین ترکیبات آلی قابل حل کلرامین ها هستند که برای سترونی به آب </a:t>
            </a:r>
          </a:p>
          <a:p>
            <a:pPr algn="r" rtl="1"/>
            <a:r>
              <a:rPr lang="fa-IR" sz="2400" dirty="0">
                <a:cs typeface="B Zar" panose="00000400000000000000" pitchFamily="2" charset="-78"/>
              </a:rPr>
              <a:t>شهر اضافه می شوند.بیشتر منابع آب حاوی انواع باکتریها (فلاووباکتریوم،     آکروموباکتریوم،سراتیا،سودوموناس و چندین نوع مایکوباکتریوم) هستند.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296292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7">
                                            <p:txEl>
                                              <p:pRg st="0" end="0"/>
                                            </p:txEl>
                                          </p:spTgt>
                                        </p:tgtEl>
                                        <p:attrNameLst>
                                          <p:attrName>ppt_w</p:attrName>
                                        </p:attrNameLst>
                                      </p:cBhvr>
                                    </p:anim>
                                    <p:anim by="(#ppt_w*0.50)" calcmode="lin" valueType="num">
                                      <p:cBhvr>
                                        <p:cTn id="8" dur="500" decel="50000" autoRev="1" fill="hold">
                                          <p:stCondLst>
                                            <p:cond delay="0"/>
                                          </p:stCondLst>
                                        </p:cTn>
                                        <p:tgtEl>
                                          <p:spTgt spid="7">
                                            <p:txEl>
                                              <p:pRg st="0" end="0"/>
                                            </p:txEl>
                                          </p:spTgt>
                                        </p:tgtEl>
                                        <p:attrNameLst>
                                          <p:attrName>ppt_x</p:attrName>
                                        </p:attrNameLst>
                                      </p:cBhvr>
                                    </p:anim>
                                    <p:anim from="(-#ppt_h/2)" to="(#ppt_y)" calcmode="lin" valueType="num">
                                      <p:cBhvr>
                                        <p:cTn id="9" dur="1000" fill="hold">
                                          <p:stCondLst>
                                            <p:cond delay="0"/>
                                          </p:stCondLst>
                                        </p:cTn>
                                        <p:tgtEl>
                                          <p:spTgt spid="7">
                                            <p:txEl>
                                              <p:pRg st="0" end="0"/>
                                            </p:txEl>
                                          </p:spTgt>
                                        </p:tgtEl>
                                        <p:attrNameLst>
                                          <p:attrName>ppt_y</p:attrName>
                                        </p:attrNameLst>
                                      </p:cBhvr>
                                    </p:anim>
                                    <p:animRot by="21600000">
                                      <p:cBhvr>
                                        <p:cTn id="10"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9CF5291-FADF-4D9B-8510-0A7ABB11D5F6}"/>
              </a:ext>
            </a:extLst>
          </p:cNvPr>
          <p:cNvSpPr>
            <a:spLocks noGrp="1"/>
          </p:cNvSpPr>
          <p:nvPr>
            <p:ph idx="10"/>
          </p:nvPr>
        </p:nvSpPr>
        <p:spPr>
          <a:xfrm>
            <a:off x="2123728" y="411510"/>
            <a:ext cx="6696744" cy="2995737"/>
          </a:xfrm>
        </p:spPr>
        <p:txBody>
          <a:bodyPr/>
          <a:lstStyle/>
          <a:p>
            <a:pPr algn="r" rtl="1"/>
            <a:r>
              <a:rPr lang="fa-IR" sz="2400" b="1" dirty="0">
                <a:cs typeface="B Zar" panose="00000400000000000000" pitchFamily="2" charset="-78"/>
              </a:rPr>
              <a:t>آیا از منابع تامین آب آشامیدنی سالم می توان برای دیالیز استفاده کرد؟</a:t>
            </a:r>
          </a:p>
          <a:p>
            <a:pPr algn="r" rtl="1"/>
            <a:endParaRPr lang="en-US" sz="2400" dirty="0">
              <a:cs typeface="B Zar" panose="00000400000000000000" pitchFamily="2" charset="-78"/>
            </a:endParaRPr>
          </a:p>
          <a:p>
            <a:pPr algn="r" rtl="1"/>
            <a:r>
              <a:rPr lang="fa-IR" sz="2400" dirty="0">
                <a:cs typeface="B Zar" panose="00000400000000000000" pitchFamily="2" charset="-78"/>
              </a:rPr>
              <a:t>خیر، در آب آشامیدنی آلودگی هایی وجود دارد که می تواند از       ورای پرده دیالیز وارد خون شوند.بعلاوه، بافر مصرفی در بیشتر درمان های دیالیز، بافر بی کربنات است و برخی از دستگاه های دیالیز در </a:t>
            </a:r>
          </a:p>
          <a:p>
            <a:pPr algn="r" rtl="1"/>
            <a:r>
              <a:rPr lang="en-US" sz="2400" dirty="0">
                <a:cs typeface="B Zar" panose="00000400000000000000" pitchFamily="2" charset="-78"/>
              </a:rPr>
              <a:t>PH</a:t>
            </a:r>
            <a:r>
              <a:rPr lang="fa-IR" sz="2400" dirty="0">
                <a:cs typeface="B Zar" panose="00000400000000000000" pitchFamily="2" charset="-78"/>
              </a:rPr>
              <a:t> خارج از </a:t>
            </a:r>
            <a:r>
              <a:rPr lang="en-US" sz="2400" dirty="0">
                <a:cs typeface="B Zar" panose="00000400000000000000" pitchFamily="2" charset="-78"/>
              </a:rPr>
              <a:t>6/5-7/8</a:t>
            </a:r>
            <a:r>
              <a:rPr lang="fa-IR" sz="2400" dirty="0">
                <a:cs typeface="B Zar" panose="00000400000000000000" pitchFamily="2" charset="-78"/>
              </a:rPr>
              <a:t> با سیستم بی کربنات کار نمی کنند. ممکن </a:t>
            </a:r>
          </a:p>
          <a:p>
            <a:pPr algn="r" rtl="1"/>
            <a:r>
              <a:rPr lang="fa-IR" sz="2400" dirty="0">
                <a:cs typeface="B Zar" panose="00000400000000000000" pitchFamily="2" charset="-78"/>
              </a:rPr>
              <a:t>است </a:t>
            </a:r>
            <a:r>
              <a:rPr lang="en-US" sz="2400" dirty="0">
                <a:cs typeface="B Zar" panose="00000400000000000000" pitchFamily="2" charset="-78"/>
              </a:rPr>
              <a:t>PH</a:t>
            </a:r>
            <a:r>
              <a:rPr lang="fa-IR" sz="2400" dirty="0">
                <a:cs typeface="B Zar" panose="00000400000000000000" pitchFamily="2" charset="-78"/>
              </a:rPr>
              <a:t> آب تصفیه نشده برای همودیالیز، بی نهایت اسیدی یا قلیایی باشد.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26051857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diamond(in)">
                                      <p:cBhvr>
                                        <p:cTn id="7" dur="2000"/>
                                        <p:tgtEl>
                                          <p:spTgt spid="4">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diamond(in)">
                                      <p:cBhvr>
                                        <p:cTn id="10" dur="2000"/>
                                        <p:tgtEl>
                                          <p:spTgt spid="4">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diamond(in)">
                                      <p:cBhvr>
                                        <p:cTn id="13"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93AA2-16E4-4F02-BF3D-BB62394DC9A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184712F-F3FE-4DA6-A2B7-9962DAF81A50}"/>
              </a:ext>
            </a:extLst>
          </p:cNvPr>
          <p:cNvSpPr>
            <a:spLocks noGrp="1"/>
          </p:cNvSpPr>
          <p:nvPr>
            <p:ph idx="1"/>
          </p:nvPr>
        </p:nvSpPr>
        <p:spPr/>
        <p:txBody>
          <a:bodyPr/>
          <a:lstStyle/>
          <a:p>
            <a:endParaRPr lang="en-US"/>
          </a:p>
        </p:txBody>
      </p:sp>
      <p:pic>
        <p:nvPicPr>
          <p:cNvPr id="6" name="Content Placeholder 5">
            <a:extLst>
              <a:ext uri="{FF2B5EF4-FFF2-40B4-BE49-F238E27FC236}">
                <a16:creationId xmlns:a16="http://schemas.microsoft.com/office/drawing/2014/main" id="{261B6874-3AFC-41A6-AC6D-96233C094900}"/>
              </a:ext>
            </a:extLst>
          </p:cNvPr>
          <p:cNvPicPr>
            <a:picLocks noGrp="1" noChangeAspect="1"/>
          </p:cNvPicPr>
          <p:nvPr>
            <p:ph idx="10"/>
          </p:nvPr>
        </p:nvPicPr>
        <p:blipFill>
          <a:blip r:embed="rId2"/>
          <a:stretch>
            <a:fillRect/>
          </a:stretch>
        </p:blipFill>
        <p:spPr>
          <a:xfrm>
            <a:off x="-36512" y="-27434"/>
            <a:ext cx="9180512" cy="5215508"/>
          </a:xfrm>
          <a:prstGeom prst="rect">
            <a:avLst/>
          </a:prstGeom>
        </p:spPr>
      </p:pic>
      <p:sp>
        <p:nvSpPr>
          <p:cNvPr id="7" name="TextBox 6">
            <a:extLst>
              <a:ext uri="{FF2B5EF4-FFF2-40B4-BE49-F238E27FC236}">
                <a16:creationId xmlns:a16="http://schemas.microsoft.com/office/drawing/2014/main" id="{8068F82D-DFE5-40A3-8255-E61AEDA58E7D}"/>
              </a:ext>
            </a:extLst>
          </p:cNvPr>
          <p:cNvSpPr txBox="1"/>
          <p:nvPr/>
        </p:nvSpPr>
        <p:spPr>
          <a:xfrm>
            <a:off x="3635896" y="699542"/>
            <a:ext cx="5256584" cy="3108543"/>
          </a:xfrm>
          <a:prstGeom prst="rect">
            <a:avLst/>
          </a:prstGeom>
          <a:noFill/>
        </p:spPr>
        <p:txBody>
          <a:bodyPr wrap="square" rtlCol="0">
            <a:spAutoFit/>
          </a:bodyPr>
          <a:lstStyle/>
          <a:p>
            <a:pPr algn="r" rtl="1"/>
            <a:r>
              <a:rPr lang="fa-IR" sz="2800" b="1" dirty="0">
                <a:solidFill>
                  <a:schemeClr val="bg1"/>
                </a:solidFill>
              </a:rPr>
              <a:t>چه روش هایی برای تصفیه آب همودیالیز </a:t>
            </a:r>
          </a:p>
          <a:p>
            <a:pPr algn="r" rtl="1"/>
            <a:r>
              <a:rPr lang="fa-IR" sz="2800" b="1" dirty="0">
                <a:solidFill>
                  <a:schemeClr val="bg1"/>
                </a:solidFill>
              </a:rPr>
              <a:t>استفاده می شود؟</a:t>
            </a:r>
          </a:p>
          <a:p>
            <a:pPr algn="r" rtl="1"/>
            <a:endParaRPr lang="en-US" sz="2800" dirty="0">
              <a:solidFill>
                <a:schemeClr val="bg1"/>
              </a:solidFill>
            </a:endParaRPr>
          </a:p>
          <a:p>
            <a:pPr marL="457200" lvl="0" indent="-457200" algn="r" rtl="1">
              <a:buFont typeface="Wingdings" panose="05000000000000000000" pitchFamily="2" charset="2"/>
              <a:buChar char="v"/>
            </a:pPr>
            <a:r>
              <a:rPr lang="fa-IR" sz="2800" dirty="0">
                <a:solidFill>
                  <a:schemeClr val="bg1"/>
                </a:solidFill>
              </a:rPr>
              <a:t>گذشتن از صافی( فیلتراسیون)</a:t>
            </a:r>
            <a:endParaRPr lang="en-US" sz="2800" dirty="0">
              <a:solidFill>
                <a:schemeClr val="bg1"/>
              </a:solidFill>
            </a:endParaRPr>
          </a:p>
          <a:p>
            <a:pPr marL="457200" lvl="0" indent="-457200" algn="r" rtl="1">
              <a:buFont typeface="Wingdings" panose="05000000000000000000" pitchFamily="2" charset="2"/>
              <a:buChar char="v"/>
            </a:pPr>
            <a:r>
              <a:rPr lang="fa-IR" sz="2800" dirty="0">
                <a:solidFill>
                  <a:schemeClr val="bg1"/>
                </a:solidFill>
              </a:rPr>
              <a:t>صافی های کربن فعال</a:t>
            </a:r>
            <a:endParaRPr lang="en-US" sz="2800" dirty="0">
              <a:solidFill>
                <a:schemeClr val="bg1"/>
              </a:solidFill>
            </a:endParaRPr>
          </a:p>
          <a:p>
            <a:pPr marL="457200" lvl="0" indent="-457200" algn="r" rtl="1">
              <a:buFont typeface="Wingdings" panose="05000000000000000000" pitchFamily="2" charset="2"/>
              <a:buChar char="v"/>
            </a:pPr>
            <a:r>
              <a:rPr lang="fa-IR" sz="2800" dirty="0">
                <a:solidFill>
                  <a:schemeClr val="bg1"/>
                </a:solidFill>
              </a:rPr>
              <a:t>اسمز معکوس</a:t>
            </a:r>
            <a:endParaRPr lang="en-US" sz="2800" dirty="0">
              <a:solidFill>
                <a:schemeClr val="bg1"/>
              </a:solidFill>
            </a:endParaRPr>
          </a:p>
          <a:p>
            <a:pPr marL="457200" lvl="0" indent="-457200" algn="r" rtl="1">
              <a:buFont typeface="Wingdings" panose="05000000000000000000" pitchFamily="2" charset="2"/>
              <a:buChar char="v"/>
            </a:pPr>
            <a:r>
              <a:rPr lang="fa-IR" sz="2800" dirty="0">
                <a:solidFill>
                  <a:schemeClr val="bg1"/>
                </a:solidFill>
              </a:rPr>
              <a:t>نرم کننده های آب</a:t>
            </a:r>
            <a:endParaRPr lang="en-US" sz="2800" dirty="0">
              <a:solidFill>
                <a:schemeClr val="bg1"/>
              </a:solidFill>
            </a:endParaRPr>
          </a:p>
        </p:txBody>
      </p:sp>
    </p:spTree>
    <p:extLst>
      <p:ext uri="{BB962C8B-B14F-4D97-AF65-F5344CB8AC3E}">
        <p14:creationId xmlns:p14="http://schemas.microsoft.com/office/powerpoint/2010/main" val="33908871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
                                            <p:txEl>
                                              <p:pRg st="3" end="3"/>
                                            </p:txEl>
                                          </p:spTgt>
                                        </p:tgtEl>
                                        <p:attrNameLst>
                                          <p:attrName>r</p:attrName>
                                        </p:attrNameLst>
                                      </p:cBhvr>
                                    </p:animRot>
                                    <p:animRot by="-240000">
                                      <p:cBhvr>
                                        <p:cTn id="7" dur="200" fill="hold">
                                          <p:stCondLst>
                                            <p:cond delay="200"/>
                                          </p:stCondLst>
                                        </p:cTn>
                                        <p:tgtEl>
                                          <p:spTgt spid="7">
                                            <p:txEl>
                                              <p:pRg st="3" end="3"/>
                                            </p:txEl>
                                          </p:spTgt>
                                        </p:tgtEl>
                                        <p:attrNameLst>
                                          <p:attrName>r</p:attrName>
                                        </p:attrNameLst>
                                      </p:cBhvr>
                                    </p:animRot>
                                    <p:animRot by="240000">
                                      <p:cBhvr>
                                        <p:cTn id="8" dur="200" fill="hold">
                                          <p:stCondLst>
                                            <p:cond delay="400"/>
                                          </p:stCondLst>
                                        </p:cTn>
                                        <p:tgtEl>
                                          <p:spTgt spid="7">
                                            <p:txEl>
                                              <p:pRg st="3" end="3"/>
                                            </p:txEl>
                                          </p:spTgt>
                                        </p:tgtEl>
                                        <p:attrNameLst>
                                          <p:attrName>r</p:attrName>
                                        </p:attrNameLst>
                                      </p:cBhvr>
                                    </p:animRot>
                                    <p:animRot by="-240000">
                                      <p:cBhvr>
                                        <p:cTn id="9" dur="200" fill="hold">
                                          <p:stCondLst>
                                            <p:cond delay="600"/>
                                          </p:stCondLst>
                                        </p:cTn>
                                        <p:tgtEl>
                                          <p:spTgt spid="7">
                                            <p:txEl>
                                              <p:pRg st="3" end="3"/>
                                            </p:txEl>
                                          </p:spTgt>
                                        </p:tgtEl>
                                        <p:attrNameLst>
                                          <p:attrName>r</p:attrName>
                                        </p:attrNameLst>
                                      </p:cBhvr>
                                    </p:animRot>
                                    <p:animRot by="120000">
                                      <p:cBhvr>
                                        <p:cTn id="10" dur="200" fill="hold">
                                          <p:stCondLst>
                                            <p:cond delay="800"/>
                                          </p:stCondLst>
                                        </p:cTn>
                                        <p:tgtEl>
                                          <p:spTgt spid="7">
                                            <p:txEl>
                                              <p:pRg st="3" end="3"/>
                                            </p:txEl>
                                          </p:spTgt>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7">
                                            <p:txEl>
                                              <p:pRg st="4" end="4"/>
                                            </p:txEl>
                                          </p:spTgt>
                                        </p:tgtEl>
                                        <p:attrNameLst>
                                          <p:attrName>r</p:attrName>
                                        </p:attrNameLst>
                                      </p:cBhvr>
                                    </p:animRot>
                                    <p:animRot by="-240000">
                                      <p:cBhvr>
                                        <p:cTn id="13" dur="200" fill="hold">
                                          <p:stCondLst>
                                            <p:cond delay="200"/>
                                          </p:stCondLst>
                                        </p:cTn>
                                        <p:tgtEl>
                                          <p:spTgt spid="7">
                                            <p:txEl>
                                              <p:pRg st="4" end="4"/>
                                            </p:txEl>
                                          </p:spTgt>
                                        </p:tgtEl>
                                        <p:attrNameLst>
                                          <p:attrName>r</p:attrName>
                                        </p:attrNameLst>
                                      </p:cBhvr>
                                    </p:animRot>
                                    <p:animRot by="240000">
                                      <p:cBhvr>
                                        <p:cTn id="14" dur="200" fill="hold">
                                          <p:stCondLst>
                                            <p:cond delay="400"/>
                                          </p:stCondLst>
                                        </p:cTn>
                                        <p:tgtEl>
                                          <p:spTgt spid="7">
                                            <p:txEl>
                                              <p:pRg st="4" end="4"/>
                                            </p:txEl>
                                          </p:spTgt>
                                        </p:tgtEl>
                                        <p:attrNameLst>
                                          <p:attrName>r</p:attrName>
                                        </p:attrNameLst>
                                      </p:cBhvr>
                                    </p:animRot>
                                    <p:animRot by="-240000">
                                      <p:cBhvr>
                                        <p:cTn id="15" dur="200" fill="hold">
                                          <p:stCondLst>
                                            <p:cond delay="600"/>
                                          </p:stCondLst>
                                        </p:cTn>
                                        <p:tgtEl>
                                          <p:spTgt spid="7">
                                            <p:txEl>
                                              <p:pRg st="4" end="4"/>
                                            </p:txEl>
                                          </p:spTgt>
                                        </p:tgtEl>
                                        <p:attrNameLst>
                                          <p:attrName>r</p:attrName>
                                        </p:attrNameLst>
                                      </p:cBhvr>
                                    </p:animRot>
                                    <p:animRot by="120000">
                                      <p:cBhvr>
                                        <p:cTn id="16" dur="200" fill="hold">
                                          <p:stCondLst>
                                            <p:cond delay="800"/>
                                          </p:stCondLst>
                                        </p:cTn>
                                        <p:tgtEl>
                                          <p:spTgt spid="7">
                                            <p:txEl>
                                              <p:pRg st="4" end="4"/>
                                            </p:txEl>
                                          </p:spTgt>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7">
                                            <p:txEl>
                                              <p:pRg st="5" end="5"/>
                                            </p:txEl>
                                          </p:spTgt>
                                        </p:tgtEl>
                                        <p:attrNameLst>
                                          <p:attrName>r</p:attrName>
                                        </p:attrNameLst>
                                      </p:cBhvr>
                                    </p:animRot>
                                    <p:animRot by="-240000">
                                      <p:cBhvr>
                                        <p:cTn id="19" dur="200" fill="hold">
                                          <p:stCondLst>
                                            <p:cond delay="200"/>
                                          </p:stCondLst>
                                        </p:cTn>
                                        <p:tgtEl>
                                          <p:spTgt spid="7">
                                            <p:txEl>
                                              <p:pRg st="5" end="5"/>
                                            </p:txEl>
                                          </p:spTgt>
                                        </p:tgtEl>
                                        <p:attrNameLst>
                                          <p:attrName>r</p:attrName>
                                        </p:attrNameLst>
                                      </p:cBhvr>
                                    </p:animRot>
                                    <p:animRot by="240000">
                                      <p:cBhvr>
                                        <p:cTn id="20" dur="200" fill="hold">
                                          <p:stCondLst>
                                            <p:cond delay="400"/>
                                          </p:stCondLst>
                                        </p:cTn>
                                        <p:tgtEl>
                                          <p:spTgt spid="7">
                                            <p:txEl>
                                              <p:pRg st="5" end="5"/>
                                            </p:txEl>
                                          </p:spTgt>
                                        </p:tgtEl>
                                        <p:attrNameLst>
                                          <p:attrName>r</p:attrName>
                                        </p:attrNameLst>
                                      </p:cBhvr>
                                    </p:animRot>
                                    <p:animRot by="-240000">
                                      <p:cBhvr>
                                        <p:cTn id="21" dur="200" fill="hold">
                                          <p:stCondLst>
                                            <p:cond delay="600"/>
                                          </p:stCondLst>
                                        </p:cTn>
                                        <p:tgtEl>
                                          <p:spTgt spid="7">
                                            <p:txEl>
                                              <p:pRg st="5" end="5"/>
                                            </p:txEl>
                                          </p:spTgt>
                                        </p:tgtEl>
                                        <p:attrNameLst>
                                          <p:attrName>r</p:attrName>
                                        </p:attrNameLst>
                                      </p:cBhvr>
                                    </p:animRot>
                                    <p:animRot by="120000">
                                      <p:cBhvr>
                                        <p:cTn id="22" dur="200" fill="hold">
                                          <p:stCondLst>
                                            <p:cond delay="800"/>
                                          </p:stCondLst>
                                        </p:cTn>
                                        <p:tgtEl>
                                          <p:spTgt spid="7">
                                            <p:txEl>
                                              <p:pRg st="5" end="5"/>
                                            </p:txEl>
                                          </p:spTgt>
                                        </p:tgtEl>
                                        <p:attrNameLst>
                                          <p:attrName>r</p:attrName>
                                        </p:attrNameLst>
                                      </p:cBhvr>
                                    </p:animRot>
                                  </p:childTnLst>
                                </p:cTn>
                              </p:par>
                              <p:par>
                                <p:cTn id="23" presetID="32" presetClass="emph" presetSubtype="0" fill="hold" nodeType="withEffect">
                                  <p:stCondLst>
                                    <p:cond delay="0"/>
                                  </p:stCondLst>
                                  <p:childTnLst>
                                    <p:animRot by="120000">
                                      <p:cBhvr>
                                        <p:cTn id="24" dur="100" fill="hold">
                                          <p:stCondLst>
                                            <p:cond delay="0"/>
                                          </p:stCondLst>
                                        </p:cTn>
                                        <p:tgtEl>
                                          <p:spTgt spid="7">
                                            <p:txEl>
                                              <p:pRg st="6" end="6"/>
                                            </p:txEl>
                                          </p:spTgt>
                                        </p:tgtEl>
                                        <p:attrNameLst>
                                          <p:attrName>r</p:attrName>
                                        </p:attrNameLst>
                                      </p:cBhvr>
                                    </p:animRot>
                                    <p:animRot by="-240000">
                                      <p:cBhvr>
                                        <p:cTn id="25" dur="200" fill="hold">
                                          <p:stCondLst>
                                            <p:cond delay="200"/>
                                          </p:stCondLst>
                                        </p:cTn>
                                        <p:tgtEl>
                                          <p:spTgt spid="7">
                                            <p:txEl>
                                              <p:pRg st="6" end="6"/>
                                            </p:txEl>
                                          </p:spTgt>
                                        </p:tgtEl>
                                        <p:attrNameLst>
                                          <p:attrName>r</p:attrName>
                                        </p:attrNameLst>
                                      </p:cBhvr>
                                    </p:animRot>
                                    <p:animRot by="240000">
                                      <p:cBhvr>
                                        <p:cTn id="26" dur="200" fill="hold">
                                          <p:stCondLst>
                                            <p:cond delay="400"/>
                                          </p:stCondLst>
                                        </p:cTn>
                                        <p:tgtEl>
                                          <p:spTgt spid="7">
                                            <p:txEl>
                                              <p:pRg st="6" end="6"/>
                                            </p:txEl>
                                          </p:spTgt>
                                        </p:tgtEl>
                                        <p:attrNameLst>
                                          <p:attrName>r</p:attrName>
                                        </p:attrNameLst>
                                      </p:cBhvr>
                                    </p:animRot>
                                    <p:animRot by="-240000">
                                      <p:cBhvr>
                                        <p:cTn id="27" dur="200" fill="hold">
                                          <p:stCondLst>
                                            <p:cond delay="600"/>
                                          </p:stCondLst>
                                        </p:cTn>
                                        <p:tgtEl>
                                          <p:spTgt spid="7">
                                            <p:txEl>
                                              <p:pRg st="6" end="6"/>
                                            </p:txEl>
                                          </p:spTgt>
                                        </p:tgtEl>
                                        <p:attrNameLst>
                                          <p:attrName>r</p:attrName>
                                        </p:attrNameLst>
                                      </p:cBhvr>
                                    </p:animRot>
                                    <p:animRot by="120000">
                                      <p:cBhvr>
                                        <p:cTn id="28" dur="200" fill="hold">
                                          <p:stCondLst>
                                            <p:cond delay="800"/>
                                          </p:stCondLst>
                                        </p:cTn>
                                        <p:tgtEl>
                                          <p:spTgt spid="7">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47B7374-2387-4726-B9EE-47CB017058F2}"/>
              </a:ext>
            </a:extLst>
          </p:cNvPr>
          <p:cNvSpPr>
            <a:spLocks noGrp="1"/>
          </p:cNvSpPr>
          <p:nvPr>
            <p:ph idx="10"/>
          </p:nvPr>
        </p:nvSpPr>
        <p:spPr>
          <a:xfrm>
            <a:off x="1619672" y="123478"/>
            <a:ext cx="7416824" cy="2995737"/>
          </a:xfrm>
        </p:spPr>
        <p:txBody>
          <a:bodyPr/>
          <a:lstStyle/>
          <a:p>
            <a:pPr algn="r" rtl="1"/>
            <a:r>
              <a:rPr lang="fa-IR" sz="2300" b="1" dirty="0">
                <a:solidFill>
                  <a:schemeClr val="tx1"/>
                </a:solidFill>
              </a:rPr>
              <a:t>چرا آب باید برای انجام همودیالیز به صورت ویژه تصفیه شود؟</a:t>
            </a:r>
          </a:p>
          <a:p>
            <a:pPr algn="r" rtl="1"/>
            <a:endParaRPr lang="en-US" sz="2300" dirty="0">
              <a:solidFill>
                <a:schemeClr val="tx1"/>
              </a:solidFill>
            </a:endParaRPr>
          </a:p>
          <a:p>
            <a:pPr algn="r" rtl="1"/>
            <a:r>
              <a:rPr lang="fa-IR" sz="2300" dirty="0">
                <a:solidFill>
                  <a:schemeClr val="tx1"/>
                </a:solidFill>
              </a:rPr>
              <a:t>میزان آبی که در حین دیالیز در تماس با خون بیمار قرار میگیرد بیشتر از 25 برابرمقدار آبی ست که می نوشد. اگر میزان مواد موجود در آب </a:t>
            </a:r>
          </a:p>
          <a:p>
            <a:pPr algn="r" rtl="1"/>
            <a:r>
              <a:rPr lang="fa-IR" sz="2300" dirty="0">
                <a:solidFill>
                  <a:schemeClr val="tx1"/>
                </a:solidFill>
              </a:rPr>
              <a:t>دیالیز بیش از یک چهارم باشد که برای نوشیدن استفاده می شود،ممکن </a:t>
            </a:r>
          </a:p>
          <a:p>
            <a:pPr algn="r" rtl="1"/>
            <a:r>
              <a:rPr lang="fa-IR" sz="2300" dirty="0">
                <a:solidFill>
                  <a:schemeClr val="tx1"/>
                </a:solidFill>
              </a:rPr>
              <a:t>است این مواد حین دیالیز 10 تا 25 برابر بیشتر وارد بدن شود . آب     خورده شده قبل از جذب ،توسط سیستم گوارشی مراحلی را طی میکند.</a:t>
            </a:r>
          </a:p>
          <a:p>
            <a:pPr algn="r" rtl="1"/>
            <a:r>
              <a:rPr lang="fa-IR" sz="2300" dirty="0">
                <a:solidFill>
                  <a:schemeClr val="tx1"/>
                </a:solidFill>
              </a:rPr>
              <a:t>غشای گوارش انتخاب می کند چه موادی چه موادی از آب جذب شود، ولی در همودیالیز غشای صافی دیالیز نمی تواند انتخاب کند چه موادی وارد یا خارج شوند زیرا مکانیسم انتقال مواد در همودیالیز انتشار است. موادی که آب آشامیدنی بی ضرر هستند ممکن است در آب مورد استفاده برای همودیالیز سمی باشند.</a:t>
            </a:r>
            <a:endParaRPr lang="en-US" sz="2300" dirty="0">
              <a:solidFill>
                <a:schemeClr val="tx1"/>
              </a:solidFill>
            </a:endParaRPr>
          </a:p>
          <a:p>
            <a:endParaRPr lang="en-US" sz="2300" dirty="0"/>
          </a:p>
        </p:txBody>
      </p:sp>
    </p:spTree>
    <p:extLst>
      <p:ext uri="{BB962C8B-B14F-4D97-AF65-F5344CB8AC3E}">
        <p14:creationId xmlns:p14="http://schemas.microsoft.com/office/powerpoint/2010/main" val="5004461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p:cTn id="7" dur="1000" fill="hold"/>
                                        <p:tgtEl>
                                          <p:spTgt spid="4">
                                            <p:txEl>
                                              <p:pRg st="2" end="2"/>
                                            </p:txEl>
                                          </p:spTgt>
                                        </p:tgtEl>
                                        <p:attrNameLst>
                                          <p:attrName>ppt_w</p:attrName>
                                        </p:attrNameLst>
                                      </p:cBhvr>
                                      <p:tavLst>
                                        <p:tav tm="0">
                                          <p:val>
                                            <p:strVal val="#ppt_w+.3"/>
                                          </p:val>
                                        </p:tav>
                                        <p:tav tm="100000">
                                          <p:val>
                                            <p:strVal val="#ppt_w"/>
                                          </p:val>
                                        </p:tav>
                                      </p:tavLst>
                                    </p:anim>
                                    <p:anim calcmode="lin" valueType="num">
                                      <p:cBhvr>
                                        <p:cTn id="8"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2" end="2"/>
                                            </p:txEl>
                                          </p:spTgt>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 calcmode="lin" valueType="num">
                                      <p:cBhvr>
                                        <p:cTn id="12" dur="1000" fill="hold"/>
                                        <p:tgtEl>
                                          <p:spTgt spid="4">
                                            <p:txEl>
                                              <p:pRg st="3" end="3"/>
                                            </p:txEl>
                                          </p:spTgt>
                                        </p:tgtEl>
                                        <p:attrNameLst>
                                          <p:attrName>ppt_w</p:attrName>
                                        </p:attrNameLst>
                                      </p:cBhvr>
                                      <p:tavLst>
                                        <p:tav tm="0">
                                          <p:val>
                                            <p:strVal val="#ppt_w+.3"/>
                                          </p:val>
                                        </p:tav>
                                        <p:tav tm="100000">
                                          <p:val>
                                            <p:strVal val="#ppt_w"/>
                                          </p:val>
                                        </p:tav>
                                      </p:tavLst>
                                    </p:anim>
                                    <p:anim calcmode="lin" valueType="num">
                                      <p:cBhvr>
                                        <p:cTn id="13"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3" end="3"/>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 calcmode="lin" valueType="num">
                                      <p:cBhvr>
                                        <p:cTn id="17" dur="1000" fill="hold"/>
                                        <p:tgtEl>
                                          <p:spTgt spid="4">
                                            <p:txEl>
                                              <p:pRg st="4" end="4"/>
                                            </p:txEl>
                                          </p:spTgt>
                                        </p:tgtEl>
                                        <p:attrNameLst>
                                          <p:attrName>ppt_w</p:attrName>
                                        </p:attrNameLst>
                                      </p:cBhvr>
                                      <p:tavLst>
                                        <p:tav tm="0">
                                          <p:val>
                                            <p:strVal val="#ppt_w+.3"/>
                                          </p:val>
                                        </p:tav>
                                        <p:tav tm="100000">
                                          <p:val>
                                            <p:strVal val="#ppt_w"/>
                                          </p:val>
                                        </p:tav>
                                      </p:tavLst>
                                    </p:anim>
                                    <p:anim calcmode="lin" valueType="num">
                                      <p:cBhvr>
                                        <p:cTn id="18"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4" end="4"/>
                                            </p:txEl>
                                          </p:spTgt>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 calcmode="lin" valueType="num">
                                      <p:cBhvr>
                                        <p:cTn id="22" dur="1000" fill="hold"/>
                                        <p:tgtEl>
                                          <p:spTgt spid="4">
                                            <p:txEl>
                                              <p:pRg st="5" end="5"/>
                                            </p:txEl>
                                          </p:spTgt>
                                        </p:tgtEl>
                                        <p:attrNameLst>
                                          <p:attrName>ppt_w</p:attrName>
                                        </p:attrNameLst>
                                      </p:cBhvr>
                                      <p:tavLst>
                                        <p:tav tm="0">
                                          <p:val>
                                            <p:strVal val="#ppt_w+.3"/>
                                          </p:val>
                                        </p:tav>
                                        <p:tav tm="100000">
                                          <p:val>
                                            <p:strVal val="#ppt_w"/>
                                          </p:val>
                                        </p:tav>
                                      </p:tavLst>
                                    </p:anim>
                                    <p:anim calcmode="lin" valueType="num">
                                      <p:cBhvr>
                                        <p:cTn id="2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24"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B1186-A7B9-49E7-B373-6EBC370D822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60D8B64-E5EF-45A9-A49C-67B04313B901}"/>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7AC27D21-DFF8-4D0B-8F75-185179FD34E8}"/>
              </a:ext>
            </a:extLst>
          </p:cNvPr>
          <p:cNvSpPr>
            <a:spLocks noGrp="1"/>
          </p:cNvSpPr>
          <p:nvPr>
            <p:ph idx="10"/>
          </p:nvPr>
        </p:nvSpPr>
        <p:spPr/>
        <p:txBody>
          <a:bodyPr/>
          <a:lstStyle/>
          <a:p>
            <a:endParaRPr lang="en-US"/>
          </a:p>
        </p:txBody>
      </p:sp>
      <p:pic>
        <p:nvPicPr>
          <p:cNvPr id="6" name="Picture 5">
            <a:extLst>
              <a:ext uri="{FF2B5EF4-FFF2-40B4-BE49-F238E27FC236}">
                <a16:creationId xmlns:a16="http://schemas.microsoft.com/office/drawing/2014/main" id="{046E6DE5-0A06-42F8-A160-C8949B1772A8}"/>
              </a:ext>
            </a:extLst>
          </p:cNvPr>
          <p:cNvPicPr>
            <a:picLocks noChangeAspect="1"/>
          </p:cNvPicPr>
          <p:nvPr/>
        </p:nvPicPr>
        <p:blipFill>
          <a:blip r:embed="rId2"/>
          <a:stretch>
            <a:fillRect/>
          </a:stretch>
        </p:blipFill>
        <p:spPr>
          <a:xfrm>
            <a:off x="0" y="0"/>
            <a:ext cx="9144000" cy="5143500"/>
          </a:xfrm>
          <a:prstGeom prst="rect">
            <a:avLst/>
          </a:prstGeom>
        </p:spPr>
      </p:pic>
      <p:sp>
        <p:nvSpPr>
          <p:cNvPr id="9" name="TextBox 8">
            <a:extLst>
              <a:ext uri="{FF2B5EF4-FFF2-40B4-BE49-F238E27FC236}">
                <a16:creationId xmlns:a16="http://schemas.microsoft.com/office/drawing/2014/main" id="{2074430F-0D19-4DFA-AAC8-4D9A7B468ECD}"/>
              </a:ext>
            </a:extLst>
          </p:cNvPr>
          <p:cNvSpPr txBox="1"/>
          <p:nvPr/>
        </p:nvSpPr>
        <p:spPr>
          <a:xfrm>
            <a:off x="1740634" y="874047"/>
            <a:ext cx="7139136" cy="3046988"/>
          </a:xfrm>
          <a:prstGeom prst="rect">
            <a:avLst/>
          </a:prstGeom>
          <a:noFill/>
        </p:spPr>
        <p:txBody>
          <a:bodyPr wrap="square" rtlCol="0">
            <a:spAutoFit/>
          </a:bodyPr>
          <a:lstStyle/>
          <a:p>
            <a:pPr algn="r" rtl="1"/>
            <a:r>
              <a:rPr lang="fa-IR" sz="2400" b="1" dirty="0">
                <a:cs typeface="B Zar" panose="00000400000000000000" pitchFamily="2" charset="-78"/>
              </a:rPr>
              <a:t>فیلتراسیون چه کاری انجام می دهد؟</a:t>
            </a:r>
          </a:p>
          <a:p>
            <a:pPr algn="r" rtl="1"/>
            <a:endParaRPr lang="en-US" sz="2400" dirty="0">
              <a:cs typeface="B Zar" panose="00000400000000000000" pitchFamily="2" charset="-78"/>
            </a:endParaRPr>
          </a:p>
          <a:p>
            <a:pPr algn="r" rtl="1"/>
            <a:r>
              <a:rPr lang="fa-IR" sz="2400" dirty="0">
                <a:cs typeface="B Zar" panose="00000400000000000000" pitchFamily="2" charset="-78"/>
              </a:rPr>
              <a:t>ذرا ت معلق (شن،لجن،جلبک و خاک) بوسیله صافی های مکانیکی و از طریق غشای کارتج از آب برداشته می شوند.این فیلتر ها کواد با اندازه کمتر از 5 </a:t>
            </a:r>
          </a:p>
          <a:p>
            <a:pPr algn="r" rtl="1"/>
            <a:r>
              <a:rPr lang="fa-IR" sz="2400" dirty="0">
                <a:cs typeface="B Zar" panose="00000400000000000000" pitchFamily="2" charset="-78"/>
              </a:rPr>
              <a:t>میلی متر را از آب برداشت می کنند.</a:t>
            </a:r>
          </a:p>
          <a:p>
            <a:pPr algn="r" rtl="1"/>
            <a:endParaRPr lang="en-US" sz="2400" dirty="0">
              <a:cs typeface="B Zar" panose="00000400000000000000" pitchFamily="2" charset="-78"/>
            </a:endParaRPr>
          </a:p>
          <a:p>
            <a:pPr algn="r" rtl="1"/>
            <a:r>
              <a:rPr lang="fa-IR" sz="2400" dirty="0">
                <a:cs typeface="B Zar" panose="00000400000000000000" pitchFamily="2" charset="-78"/>
              </a:rPr>
              <a:t> </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362354642"/>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A91C1-F01D-4FE0-B501-B500D0A45B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7D4E559-4555-4E69-85C0-11E2829091A6}"/>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0E37E068-D912-4C76-A59D-4C51B86B644E}"/>
              </a:ext>
            </a:extLst>
          </p:cNvPr>
          <p:cNvSpPr>
            <a:spLocks noGrp="1"/>
          </p:cNvSpPr>
          <p:nvPr>
            <p:ph idx="10"/>
          </p:nvPr>
        </p:nvSpPr>
        <p:spPr/>
        <p:txBody>
          <a:bodyPr/>
          <a:lstStyle/>
          <a:p>
            <a:endParaRPr lang="en-US"/>
          </a:p>
        </p:txBody>
      </p:sp>
      <p:pic>
        <p:nvPicPr>
          <p:cNvPr id="6" name="Picture 5">
            <a:extLst>
              <a:ext uri="{FF2B5EF4-FFF2-40B4-BE49-F238E27FC236}">
                <a16:creationId xmlns:a16="http://schemas.microsoft.com/office/drawing/2014/main" id="{C30F9271-7ACC-4819-94C3-798851658D1A}"/>
              </a:ext>
            </a:extLst>
          </p:cNvPr>
          <p:cNvPicPr>
            <a:picLocks noChangeAspect="1"/>
          </p:cNvPicPr>
          <p:nvPr/>
        </p:nvPicPr>
        <p:blipFill>
          <a:blip r:embed="rId2"/>
          <a:stretch>
            <a:fillRect/>
          </a:stretch>
        </p:blipFill>
        <p:spPr>
          <a:xfrm>
            <a:off x="0" y="0"/>
            <a:ext cx="9144000" cy="5143500"/>
          </a:xfrm>
          <a:prstGeom prst="rect">
            <a:avLst/>
          </a:prstGeom>
        </p:spPr>
      </p:pic>
      <p:sp>
        <p:nvSpPr>
          <p:cNvPr id="7" name="TextBox 6">
            <a:extLst>
              <a:ext uri="{FF2B5EF4-FFF2-40B4-BE49-F238E27FC236}">
                <a16:creationId xmlns:a16="http://schemas.microsoft.com/office/drawing/2014/main" id="{4A6C74E6-17FD-4505-902B-A4AEE567443D}"/>
              </a:ext>
            </a:extLst>
          </p:cNvPr>
          <p:cNvSpPr txBox="1"/>
          <p:nvPr/>
        </p:nvSpPr>
        <p:spPr>
          <a:xfrm>
            <a:off x="1475656" y="627534"/>
            <a:ext cx="7416824" cy="3416320"/>
          </a:xfrm>
          <a:prstGeom prst="rect">
            <a:avLst/>
          </a:prstGeom>
          <a:noFill/>
        </p:spPr>
        <p:txBody>
          <a:bodyPr wrap="square" rtlCol="0">
            <a:spAutoFit/>
          </a:bodyPr>
          <a:lstStyle/>
          <a:p>
            <a:pPr algn="r" rtl="1"/>
            <a:r>
              <a:rPr lang="fa-IR" sz="2400" b="1" dirty="0">
                <a:cs typeface="B Zar" panose="00000400000000000000" pitchFamily="2" charset="-78"/>
              </a:rPr>
              <a:t>کار تانک کربن چیست؟</a:t>
            </a:r>
          </a:p>
          <a:p>
            <a:pPr algn="r" rtl="1"/>
            <a:endParaRPr lang="en-US" sz="2400" dirty="0">
              <a:cs typeface="B Zar" panose="00000400000000000000" pitchFamily="2" charset="-78"/>
            </a:endParaRPr>
          </a:p>
          <a:p>
            <a:pPr algn="r"/>
            <a:r>
              <a:rPr lang="fa-IR" sz="2400" dirty="0">
                <a:cs typeface="B Zar" panose="00000400000000000000" pitchFamily="2" charset="-78"/>
              </a:rPr>
              <a:t>کلرین و کلرامین دو افزودنی درمانی استاندارد در بیشتر مراکز تصفیه آب آمریکا هستند که برای از بین بردن باکتری ها به آب اضافه می شوند. این دوهمچنین قادر به تخریب گلبول های قرمز در انسانند.تانک کربن حاوی دانه های کربن فعال </a:t>
            </a:r>
          </a:p>
          <a:p>
            <a:pPr algn="r"/>
            <a:r>
              <a:rPr lang="fa-IR" sz="2400" dirty="0">
                <a:cs typeface="B Zar" panose="00000400000000000000" pitchFamily="2" charset="-78"/>
              </a:rPr>
              <a:t>است که توسط پدیده جذب ،کلر و کلرامین ها را از آب جدا میکند. کلر و </a:t>
            </a:r>
          </a:p>
          <a:p>
            <a:pPr algn="r"/>
            <a:r>
              <a:rPr lang="fa-IR" sz="2400" dirty="0">
                <a:cs typeface="B Zar" panose="00000400000000000000" pitchFamily="2" charset="-78"/>
              </a:rPr>
              <a:t>کلرامین سمی هستند و ورود آن ها به خون می تواند برای بدن مضر باشد. صافیها و تانک ها ی کربنی،مواد ارگانیک  و مواد بودار را نیز به همان روش از آب برمیدارد.</a:t>
            </a:r>
            <a:endParaRPr lang="en-US" sz="2400" dirty="0">
              <a:cs typeface="B Zar" panose="00000400000000000000" pitchFamily="2" charset="-78"/>
            </a:endParaRPr>
          </a:p>
        </p:txBody>
      </p:sp>
    </p:spTree>
    <p:extLst>
      <p:ext uri="{BB962C8B-B14F-4D97-AF65-F5344CB8AC3E}">
        <p14:creationId xmlns:p14="http://schemas.microsoft.com/office/powerpoint/2010/main" val="2191204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7">
                                            <p:txEl>
                                              <p:pRg st="2" end="2"/>
                                            </p:txEl>
                                          </p:spTgt>
                                        </p:tgtEl>
                                        <p:attrNameLst>
                                          <p:attrName>style.color</p:attrName>
                                        </p:attrNameLst>
                                      </p:cBhvr>
                                      <p:to>
                                        <a:schemeClr val="bg1"/>
                                      </p:to>
                                    </p:animClr>
                                    <p:animClr clrSpc="rgb" dir="cw">
                                      <p:cBhvr>
                                        <p:cTn id="7" dur="250" autoRev="1" fill="remove"/>
                                        <p:tgtEl>
                                          <p:spTgt spid="7">
                                            <p:txEl>
                                              <p:pRg st="2" end="2"/>
                                            </p:txEl>
                                          </p:spTgt>
                                        </p:tgtEl>
                                        <p:attrNameLst>
                                          <p:attrName>fillcolor</p:attrName>
                                        </p:attrNameLst>
                                      </p:cBhvr>
                                      <p:to>
                                        <a:schemeClr val="bg1"/>
                                      </p:to>
                                    </p:animClr>
                                    <p:set>
                                      <p:cBhvr>
                                        <p:cTn id="8" dur="250" autoRev="1" fill="remove"/>
                                        <p:tgtEl>
                                          <p:spTgt spid="7">
                                            <p:txEl>
                                              <p:pRg st="2" end="2"/>
                                            </p:txEl>
                                          </p:spTgt>
                                        </p:tgtEl>
                                        <p:attrNameLst>
                                          <p:attrName>fill.type</p:attrName>
                                        </p:attrNameLst>
                                      </p:cBhvr>
                                      <p:to>
                                        <p:strVal val="solid"/>
                                      </p:to>
                                    </p:set>
                                    <p:set>
                                      <p:cBhvr>
                                        <p:cTn id="9" dur="250" autoRev="1" fill="remove"/>
                                        <p:tgtEl>
                                          <p:spTgt spid="7">
                                            <p:txEl>
                                              <p:pRg st="2" end="2"/>
                                            </p:txEl>
                                          </p:spTgt>
                                        </p:tgtEl>
                                        <p:attrNameLst>
                                          <p:attrName>fill.on</p:attrName>
                                        </p:attrNameLst>
                                      </p:cBhvr>
                                      <p:to>
                                        <p:strVal val="true"/>
                                      </p:to>
                                    </p:set>
                                  </p:childTnLst>
                                </p:cTn>
                              </p:par>
                              <p:par>
                                <p:cTn id="10" presetID="27" presetClass="emph" presetSubtype="0" fill="remove" nodeType="withEffect">
                                  <p:stCondLst>
                                    <p:cond delay="0"/>
                                  </p:stCondLst>
                                  <p:childTnLst>
                                    <p:animClr clrSpc="rgb" dir="cw">
                                      <p:cBhvr override="childStyle">
                                        <p:cTn id="11" dur="250" autoRev="1" fill="remove"/>
                                        <p:tgtEl>
                                          <p:spTgt spid="7">
                                            <p:txEl>
                                              <p:pRg st="3" end="3"/>
                                            </p:txEl>
                                          </p:spTgt>
                                        </p:tgtEl>
                                        <p:attrNameLst>
                                          <p:attrName>style.color</p:attrName>
                                        </p:attrNameLst>
                                      </p:cBhvr>
                                      <p:to>
                                        <a:schemeClr val="bg1"/>
                                      </p:to>
                                    </p:animClr>
                                    <p:animClr clrSpc="rgb" dir="cw">
                                      <p:cBhvr>
                                        <p:cTn id="12" dur="250" autoRev="1" fill="remove"/>
                                        <p:tgtEl>
                                          <p:spTgt spid="7">
                                            <p:txEl>
                                              <p:pRg st="3" end="3"/>
                                            </p:txEl>
                                          </p:spTgt>
                                        </p:tgtEl>
                                        <p:attrNameLst>
                                          <p:attrName>fillcolor</p:attrName>
                                        </p:attrNameLst>
                                      </p:cBhvr>
                                      <p:to>
                                        <a:schemeClr val="bg1"/>
                                      </p:to>
                                    </p:animClr>
                                    <p:set>
                                      <p:cBhvr>
                                        <p:cTn id="13" dur="250" autoRev="1" fill="remove"/>
                                        <p:tgtEl>
                                          <p:spTgt spid="7">
                                            <p:txEl>
                                              <p:pRg st="3" end="3"/>
                                            </p:txEl>
                                          </p:spTgt>
                                        </p:tgtEl>
                                        <p:attrNameLst>
                                          <p:attrName>fill.type</p:attrName>
                                        </p:attrNameLst>
                                      </p:cBhvr>
                                      <p:to>
                                        <p:strVal val="solid"/>
                                      </p:to>
                                    </p:set>
                                    <p:set>
                                      <p:cBhvr>
                                        <p:cTn id="14" dur="250" autoRev="1" fill="remove"/>
                                        <p:tgtEl>
                                          <p:spTgt spid="7">
                                            <p:txEl>
                                              <p:pRg st="3" end="3"/>
                                            </p:txEl>
                                          </p:spTgt>
                                        </p:tgtEl>
                                        <p:attrNameLst>
                                          <p:attrName>fill.on</p:attrName>
                                        </p:attrNameLst>
                                      </p:cBhvr>
                                      <p:to>
                                        <p:strVal val="true"/>
                                      </p:to>
                                    </p:set>
                                  </p:childTnLst>
                                </p:cTn>
                              </p:par>
                              <p:par>
                                <p:cTn id="15" presetID="27" presetClass="emph" presetSubtype="0" fill="remove" nodeType="withEffect">
                                  <p:stCondLst>
                                    <p:cond delay="0"/>
                                  </p:stCondLst>
                                  <p:childTnLst>
                                    <p:animClr clrSpc="rgb" dir="cw">
                                      <p:cBhvr override="childStyle">
                                        <p:cTn id="16" dur="250" autoRev="1" fill="remove"/>
                                        <p:tgtEl>
                                          <p:spTgt spid="7">
                                            <p:txEl>
                                              <p:pRg st="4" end="4"/>
                                            </p:txEl>
                                          </p:spTgt>
                                        </p:tgtEl>
                                        <p:attrNameLst>
                                          <p:attrName>style.color</p:attrName>
                                        </p:attrNameLst>
                                      </p:cBhvr>
                                      <p:to>
                                        <a:schemeClr val="bg1"/>
                                      </p:to>
                                    </p:animClr>
                                    <p:animClr clrSpc="rgb" dir="cw">
                                      <p:cBhvr>
                                        <p:cTn id="17" dur="250" autoRev="1" fill="remove"/>
                                        <p:tgtEl>
                                          <p:spTgt spid="7">
                                            <p:txEl>
                                              <p:pRg st="4" end="4"/>
                                            </p:txEl>
                                          </p:spTgt>
                                        </p:tgtEl>
                                        <p:attrNameLst>
                                          <p:attrName>fillcolor</p:attrName>
                                        </p:attrNameLst>
                                      </p:cBhvr>
                                      <p:to>
                                        <a:schemeClr val="bg1"/>
                                      </p:to>
                                    </p:animClr>
                                    <p:set>
                                      <p:cBhvr>
                                        <p:cTn id="18" dur="250" autoRev="1" fill="remove"/>
                                        <p:tgtEl>
                                          <p:spTgt spid="7">
                                            <p:txEl>
                                              <p:pRg st="4" end="4"/>
                                            </p:txEl>
                                          </p:spTgt>
                                        </p:tgtEl>
                                        <p:attrNameLst>
                                          <p:attrName>fill.type</p:attrName>
                                        </p:attrNameLst>
                                      </p:cBhvr>
                                      <p:to>
                                        <p:strVal val="solid"/>
                                      </p:to>
                                    </p:set>
                                    <p:set>
                                      <p:cBhvr>
                                        <p:cTn id="19" dur="250" autoRev="1" fill="remove"/>
                                        <p:tgtEl>
                                          <p:spTgt spid="7">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0E270-3EBF-4D4D-A2E5-E7B4694E66C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1C14CB8-0214-4667-A000-99590A61983F}"/>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B125819C-84ED-4783-8853-3F4685C2E4AE}"/>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18A3E95D-33E4-436C-BB96-4FEA0B74AB45}"/>
              </a:ext>
            </a:extLst>
          </p:cNvPr>
          <p:cNvPicPr>
            <a:picLocks noChangeAspect="1"/>
          </p:cNvPicPr>
          <p:nvPr/>
        </p:nvPicPr>
        <p:blipFill>
          <a:blip r:embed="rId2"/>
          <a:stretch>
            <a:fillRect/>
          </a:stretch>
        </p:blipFill>
        <p:spPr>
          <a:xfrm>
            <a:off x="0" y="0"/>
            <a:ext cx="9144000" cy="5143500"/>
          </a:xfrm>
          <a:prstGeom prst="rect">
            <a:avLst/>
          </a:prstGeom>
        </p:spPr>
      </p:pic>
      <p:sp>
        <p:nvSpPr>
          <p:cNvPr id="7" name="TextBox 6">
            <a:extLst>
              <a:ext uri="{FF2B5EF4-FFF2-40B4-BE49-F238E27FC236}">
                <a16:creationId xmlns:a16="http://schemas.microsoft.com/office/drawing/2014/main" id="{D2992645-269C-4964-BA20-AE1A9F6DB48F}"/>
              </a:ext>
            </a:extLst>
          </p:cNvPr>
          <p:cNvSpPr txBox="1"/>
          <p:nvPr/>
        </p:nvSpPr>
        <p:spPr>
          <a:xfrm>
            <a:off x="1738536" y="217259"/>
            <a:ext cx="7020780" cy="4708981"/>
          </a:xfrm>
          <a:prstGeom prst="rect">
            <a:avLst/>
          </a:prstGeom>
          <a:noFill/>
        </p:spPr>
        <p:txBody>
          <a:bodyPr wrap="square" rtlCol="0">
            <a:spAutoFit/>
          </a:bodyPr>
          <a:lstStyle/>
          <a:p>
            <a:pPr algn="r"/>
            <a:r>
              <a:rPr lang="fa-IR" sz="2300" dirty="0">
                <a:cs typeface="B Zar" panose="00000400000000000000" pitchFamily="2" charset="-78"/>
              </a:rPr>
              <a:t>جذب ،عملی مکانیکی است و به واکنش های شیمیایی نیاز ندارد.مکانیسمی </a:t>
            </a:r>
          </a:p>
          <a:p>
            <a:pPr algn="r"/>
            <a:r>
              <a:rPr lang="fa-IR" sz="2300" dirty="0">
                <a:cs typeface="B Zar" panose="00000400000000000000" pitchFamily="2" charset="-78"/>
              </a:rPr>
              <a:t>ساده است که طی آن مایعات، گازها یا مواد معلق به سطوحی مانند کربن فعال </a:t>
            </a:r>
          </a:p>
          <a:p>
            <a:pPr algn="r"/>
            <a:r>
              <a:rPr lang="fa-IR" sz="2300" dirty="0">
                <a:cs typeface="B Zar" panose="00000400000000000000" pitchFamily="2" charset="-78"/>
              </a:rPr>
              <a:t>می چسبند.تانک کربن الکترولیت هایی مانند سدیم و کلسیم را از آب برنمیدارد.در دستگاه تصفیه آب دو تانک کربن نیاز است که باید پشت سرهم قرار گیرند.</a:t>
            </a:r>
          </a:p>
          <a:p>
            <a:pPr algn="r"/>
            <a:r>
              <a:rPr lang="fa-IR" sz="2300" dirty="0">
                <a:cs typeface="B Zar" panose="00000400000000000000" pitchFamily="2" charset="-78"/>
              </a:rPr>
              <a:t>آب باید پس از خروج از تانک اول (تانک درحال کار) وارد تانک دوم (تانک </a:t>
            </a:r>
          </a:p>
          <a:p>
            <a:pPr algn="r" rtl="1"/>
            <a:r>
              <a:rPr lang="fa-IR" sz="2300" dirty="0">
                <a:cs typeface="B Zar" panose="00000400000000000000" pitchFamily="2" charset="-78"/>
              </a:rPr>
              <a:t>پولیش) شود. یک جایگاه نمونه گیری بعد از هرتانک نیاز است تا آب خروجی را از نظر کلر و کلرامین چک کند.آبی که از تانک اول خارج می شود از نظر کلر آزمایش می شودو اگر نمونه نشان داد که آب خروجی از تانک اول حاوی بیش از </a:t>
            </a:r>
            <a:r>
              <a:rPr lang="en-US" sz="2300" dirty="0">
                <a:cs typeface="B Zar" panose="00000400000000000000" pitchFamily="2" charset="-78"/>
              </a:rPr>
              <a:t>0/1ppm</a:t>
            </a:r>
            <a:r>
              <a:rPr lang="fa-IR" sz="2300" dirty="0">
                <a:cs typeface="B Zar" panose="00000400000000000000" pitchFamily="2" charset="-78"/>
              </a:rPr>
              <a:t> کلر بود نمونه دوم باید از تانک دوم برداشته و آزمایش شود.اگر میزان کلر نمونه در محدوده مجاز باشد،درمان می تواند برای 72 ساعت انجام شود.آزمایش آب باید پیگیرانه باشد تا مطمئن شوید میزان کلرین افزایش پیدا نکرده است. اگر در نمونه دوم کلر وجود داشته باشد درمان باید متوقف شود.</a:t>
            </a:r>
            <a:endParaRPr lang="en-US" sz="23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337625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7">
                                            <p:txEl>
                                              <p:pRg st="0" end="0"/>
                                            </p:txEl>
                                          </p:spTgt>
                                        </p:tgtEl>
                                        <p:attrNameLst>
                                          <p:attrName>ppt_w</p:attrName>
                                        </p:attrNameLst>
                                      </p:cBhvr>
                                      <p:tavLst>
                                        <p:tav tm="0">
                                          <p:val>
                                            <p:strVal val="ppt_w"/>
                                          </p:val>
                                        </p:tav>
                                        <p:tav tm="100000">
                                          <p:val>
                                            <p:fltVal val="0"/>
                                          </p:val>
                                        </p:tav>
                                      </p:tavLst>
                                    </p:anim>
                                    <p:anim calcmode="lin" valueType="num">
                                      <p:cBhvr>
                                        <p:cTn id="7" dur="500"/>
                                        <p:tgtEl>
                                          <p:spTgt spid="7">
                                            <p:txEl>
                                              <p:pRg st="0" end="0"/>
                                            </p:txEl>
                                          </p:spTgt>
                                        </p:tgtEl>
                                        <p:attrNameLst>
                                          <p:attrName>ppt_h</p:attrName>
                                        </p:attrNameLst>
                                      </p:cBhvr>
                                      <p:tavLst>
                                        <p:tav tm="0">
                                          <p:val>
                                            <p:strVal val="ppt_h"/>
                                          </p:val>
                                        </p:tav>
                                        <p:tav tm="100000">
                                          <p:val>
                                            <p:fltVal val="0"/>
                                          </p:val>
                                        </p:tav>
                                      </p:tavLst>
                                    </p:anim>
                                    <p:animEffect transition="out" filter="fade">
                                      <p:cBhvr>
                                        <p:cTn id="8" dur="500"/>
                                        <p:tgtEl>
                                          <p:spTgt spid="7">
                                            <p:txEl>
                                              <p:pRg st="0" end="0"/>
                                            </p:txEl>
                                          </p:spTgt>
                                        </p:tgtEl>
                                      </p:cBhvr>
                                    </p:animEffect>
                                    <p:set>
                                      <p:cBhvr>
                                        <p:cTn id="9" dur="1" fill="hold">
                                          <p:stCondLst>
                                            <p:cond delay="499"/>
                                          </p:stCondLst>
                                        </p:cTn>
                                        <p:tgtEl>
                                          <p:spTgt spid="7">
                                            <p:txEl>
                                              <p:pRg st="0" end="0"/>
                                            </p:txEl>
                                          </p:spTgt>
                                        </p:tgtEl>
                                        <p:attrNameLst>
                                          <p:attrName>style.visibility</p:attrName>
                                        </p:attrNameLst>
                                      </p:cBhvr>
                                      <p:to>
                                        <p:strVal val="hidden"/>
                                      </p:to>
                                    </p:set>
                                  </p:childTnLst>
                                </p:cTn>
                              </p:par>
                              <p:par>
                                <p:cTn id="10" presetID="53" presetClass="exit" presetSubtype="32" fill="hold" nodeType="withEffect">
                                  <p:stCondLst>
                                    <p:cond delay="0"/>
                                  </p:stCondLst>
                                  <p:childTnLst>
                                    <p:anim calcmode="lin" valueType="num">
                                      <p:cBhvr>
                                        <p:cTn id="11" dur="500"/>
                                        <p:tgtEl>
                                          <p:spTgt spid="7">
                                            <p:txEl>
                                              <p:pRg st="1" end="1"/>
                                            </p:txEl>
                                          </p:spTgt>
                                        </p:tgtEl>
                                        <p:attrNameLst>
                                          <p:attrName>ppt_w</p:attrName>
                                        </p:attrNameLst>
                                      </p:cBhvr>
                                      <p:tavLst>
                                        <p:tav tm="0">
                                          <p:val>
                                            <p:strVal val="ppt_w"/>
                                          </p:val>
                                        </p:tav>
                                        <p:tav tm="100000">
                                          <p:val>
                                            <p:fltVal val="0"/>
                                          </p:val>
                                        </p:tav>
                                      </p:tavLst>
                                    </p:anim>
                                    <p:anim calcmode="lin" valueType="num">
                                      <p:cBhvr>
                                        <p:cTn id="12" dur="500"/>
                                        <p:tgtEl>
                                          <p:spTgt spid="7">
                                            <p:txEl>
                                              <p:pRg st="1" end="1"/>
                                            </p:txEl>
                                          </p:spTgt>
                                        </p:tgtEl>
                                        <p:attrNameLst>
                                          <p:attrName>ppt_h</p:attrName>
                                        </p:attrNameLst>
                                      </p:cBhvr>
                                      <p:tavLst>
                                        <p:tav tm="0">
                                          <p:val>
                                            <p:strVal val="ppt_h"/>
                                          </p:val>
                                        </p:tav>
                                        <p:tav tm="100000">
                                          <p:val>
                                            <p:fltVal val="0"/>
                                          </p:val>
                                        </p:tav>
                                      </p:tavLst>
                                    </p:anim>
                                    <p:animEffect transition="out" filter="fade">
                                      <p:cBhvr>
                                        <p:cTn id="13" dur="500"/>
                                        <p:tgtEl>
                                          <p:spTgt spid="7">
                                            <p:txEl>
                                              <p:pRg st="1" end="1"/>
                                            </p:txEl>
                                          </p:spTgt>
                                        </p:tgtEl>
                                      </p:cBhvr>
                                    </p:animEffect>
                                    <p:set>
                                      <p:cBhvr>
                                        <p:cTn id="14" dur="1" fill="hold">
                                          <p:stCondLst>
                                            <p:cond delay="499"/>
                                          </p:stCondLst>
                                        </p:cTn>
                                        <p:tgtEl>
                                          <p:spTgt spid="7">
                                            <p:txEl>
                                              <p:pRg st="1" end="1"/>
                                            </p:txEl>
                                          </p:spTgt>
                                        </p:tgtEl>
                                        <p:attrNameLst>
                                          <p:attrName>style.visibility</p:attrName>
                                        </p:attrNameLst>
                                      </p:cBhvr>
                                      <p:to>
                                        <p:strVal val="hidden"/>
                                      </p:to>
                                    </p:set>
                                  </p:childTnLst>
                                </p:cTn>
                              </p:par>
                              <p:par>
                                <p:cTn id="15" presetID="53" presetClass="exit" presetSubtype="32" fill="hold" nodeType="withEffect">
                                  <p:stCondLst>
                                    <p:cond delay="0"/>
                                  </p:stCondLst>
                                  <p:childTnLst>
                                    <p:anim calcmode="lin" valueType="num">
                                      <p:cBhvr>
                                        <p:cTn id="16" dur="500"/>
                                        <p:tgtEl>
                                          <p:spTgt spid="7">
                                            <p:txEl>
                                              <p:pRg st="2" end="2"/>
                                            </p:txEl>
                                          </p:spTgt>
                                        </p:tgtEl>
                                        <p:attrNameLst>
                                          <p:attrName>ppt_w</p:attrName>
                                        </p:attrNameLst>
                                      </p:cBhvr>
                                      <p:tavLst>
                                        <p:tav tm="0">
                                          <p:val>
                                            <p:strVal val="ppt_w"/>
                                          </p:val>
                                        </p:tav>
                                        <p:tav tm="100000">
                                          <p:val>
                                            <p:fltVal val="0"/>
                                          </p:val>
                                        </p:tav>
                                      </p:tavLst>
                                    </p:anim>
                                    <p:anim calcmode="lin" valueType="num">
                                      <p:cBhvr>
                                        <p:cTn id="17" dur="500"/>
                                        <p:tgtEl>
                                          <p:spTgt spid="7">
                                            <p:txEl>
                                              <p:pRg st="2" end="2"/>
                                            </p:txEl>
                                          </p:spTgt>
                                        </p:tgtEl>
                                        <p:attrNameLst>
                                          <p:attrName>ppt_h</p:attrName>
                                        </p:attrNameLst>
                                      </p:cBhvr>
                                      <p:tavLst>
                                        <p:tav tm="0">
                                          <p:val>
                                            <p:strVal val="ppt_h"/>
                                          </p:val>
                                        </p:tav>
                                        <p:tav tm="100000">
                                          <p:val>
                                            <p:fltVal val="0"/>
                                          </p:val>
                                        </p:tav>
                                      </p:tavLst>
                                    </p:anim>
                                    <p:animEffect transition="out" filter="fade">
                                      <p:cBhvr>
                                        <p:cTn id="18" dur="500"/>
                                        <p:tgtEl>
                                          <p:spTgt spid="7">
                                            <p:txEl>
                                              <p:pRg st="2" end="2"/>
                                            </p:txEl>
                                          </p:spTgt>
                                        </p:tgtEl>
                                      </p:cBhvr>
                                    </p:animEffect>
                                    <p:set>
                                      <p:cBhvr>
                                        <p:cTn id="19" dur="1" fill="hold">
                                          <p:stCondLst>
                                            <p:cond delay="499"/>
                                          </p:stCondLst>
                                        </p:cTn>
                                        <p:tgtEl>
                                          <p:spTgt spid="7">
                                            <p:txEl>
                                              <p:pRg st="2" end="2"/>
                                            </p:txEl>
                                          </p:spTgt>
                                        </p:tgtEl>
                                        <p:attrNameLst>
                                          <p:attrName>style.visibility</p:attrName>
                                        </p:attrNameLst>
                                      </p:cBhvr>
                                      <p:to>
                                        <p:strVal val="hidden"/>
                                      </p:to>
                                    </p:set>
                                  </p:childTnLst>
                                </p:cTn>
                              </p:par>
                              <p:par>
                                <p:cTn id="20" presetID="53" presetClass="exit" presetSubtype="32" fill="hold" nodeType="withEffect">
                                  <p:stCondLst>
                                    <p:cond delay="0"/>
                                  </p:stCondLst>
                                  <p:childTnLst>
                                    <p:anim calcmode="lin" valueType="num">
                                      <p:cBhvr>
                                        <p:cTn id="21" dur="500"/>
                                        <p:tgtEl>
                                          <p:spTgt spid="7">
                                            <p:txEl>
                                              <p:pRg st="3" end="3"/>
                                            </p:txEl>
                                          </p:spTgt>
                                        </p:tgtEl>
                                        <p:attrNameLst>
                                          <p:attrName>ppt_w</p:attrName>
                                        </p:attrNameLst>
                                      </p:cBhvr>
                                      <p:tavLst>
                                        <p:tav tm="0">
                                          <p:val>
                                            <p:strVal val="ppt_w"/>
                                          </p:val>
                                        </p:tav>
                                        <p:tav tm="100000">
                                          <p:val>
                                            <p:fltVal val="0"/>
                                          </p:val>
                                        </p:tav>
                                      </p:tavLst>
                                    </p:anim>
                                    <p:anim calcmode="lin" valueType="num">
                                      <p:cBhvr>
                                        <p:cTn id="22" dur="500"/>
                                        <p:tgtEl>
                                          <p:spTgt spid="7">
                                            <p:txEl>
                                              <p:pRg st="3" end="3"/>
                                            </p:txEl>
                                          </p:spTgt>
                                        </p:tgtEl>
                                        <p:attrNameLst>
                                          <p:attrName>ppt_h</p:attrName>
                                        </p:attrNameLst>
                                      </p:cBhvr>
                                      <p:tavLst>
                                        <p:tav tm="0">
                                          <p:val>
                                            <p:strVal val="ppt_h"/>
                                          </p:val>
                                        </p:tav>
                                        <p:tav tm="100000">
                                          <p:val>
                                            <p:fltVal val="0"/>
                                          </p:val>
                                        </p:tav>
                                      </p:tavLst>
                                    </p:anim>
                                    <p:animEffect transition="out" filter="fade">
                                      <p:cBhvr>
                                        <p:cTn id="23" dur="500"/>
                                        <p:tgtEl>
                                          <p:spTgt spid="7">
                                            <p:txEl>
                                              <p:pRg st="3" end="3"/>
                                            </p:txEl>
                                          </p:spTgt>
                                        </p:tgtEl>
                                      </p:cBhvr>
                                    </p:animEffect>
                                    <p:set>
                                      <p:cBhvr>
                                        <p:cTn id="24" dur="1" fill="hold">
                                          <p:stCondLst>
                                            <p:cond delay="499"/>
                                          </p:stCondLst>
                                        </p:cTn>
                                        <p:tgtEl>
                                          <p:spTgt spid="7">
                                            <p:txEl>
                                              <p:pRg st="3" end="3"/>
                                            </p:txEl>
                                          </p:spTgt>
                                        </p:tgtEl>
                                        <p:attrNameLst>
                                          <p:attrName>style.visibility</p:attrName>
                                        </p:attrNameLst>
                                      </p:cBhvr>
                                      <p:to>
                                        <p:strVal val="hidden"/>
                                      </p:to>
                                    </p:set>
                                  </p:childTnLst>
                                </p:cTn>
                              </p:par>
                              <p:par>
                                <p:cTn id="25" presetID="53" presetClass="exit" presetSubtype="32" fill="hold" nodeType="withEffect">
                                  <p:stCondLst>
                                    <p:cond delay="0"/>
                                  </p:stCondLst>
                                  <p:childTnLst>
                                    <p:anim calcmode="lin" valueType="num">
                                      <p:cBhvr>
                                        <p:cTn id="26" dur="500"/>
                                        <p:tgtEl>
                                          <p:spTgt spid="7">
                                            <p:txEl>
                                              <p:pRg st="4" end="4"/>
                                            </p:txEl>
                                          </p:spTgt>
                                        </p:tgtEl>
                                        <p:attrNameLst>
                                          <p:attrName>ppt_w</p:attrName>
                                        </p:attrNameLst>
                                      </p:cBhvr>
                                      <p:tavLst>
                                        <p:tav tm="0">
                                          <p:val>
                                            <p:strVal val="ppt_w"/>
                                          </p:val>
                                        </p:tav>
                                        <p:tav tm="100000">
                                          <p:val>
                                            <p:fltVal val="0"/>
                                          </p:val>
                                        </p:tav>
                                      </p:tavLst>
                                    </p:anim>
                                    <p:anim calcmode="lin" valueType="num">
                                      <p:cBhvr>
                                        <p:cTn id="27" dur="500"/>
                                        <p:tgtEl>
                                          <p:spTgt spid="7">
                                            <p:txEl>
                                              <p:pRg st="4" end="4"/>
                                            </p:txEl>
                                          </p:spTgt>
                                        </p:tgtEl>
                                        <p:attrNameLst>
                                          <p:attrName>ppt_h</p:attrName>
                                        </p:attrNameLst>
                                      </p:cBhvr>
                                      <p:tavLst>
                                        <p:tav tm="0">
                                          <p:val>
                                            <p:strVal val="ppt_h"/>
                                          </p:val>
                                        </p:tav>
                                        <p:tav tm="100000">
                                          <p:val>
                                            <p:fltVal val="0"/>
                                          </p:val>
                                        </p:tav>
                                      </p:tavLst>
                                    </p:anim>
                                    <p:animEffect transition="out" filter="fade">
                                      <p:cBhvr>
                                        <p:cTn id="28" dur="500"/>
                                        <p:tgtEl>
                                          <p:spTgt spid="7">
                                            <p:txEl>
                                              <p:pRg st="4" end="4"/>
                                            </p:txEl>
                                          </p:spTgt>
                                        </p:tgtEl>
                                      </p:cBhvr>
                                    </p:animEffect>
                                    <p:set>
                                      <p:cBhvr>
                                        <p:cTn id="29"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AC045-CB08-41CF-9B28-C93E2582C88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30FBAF3-76DA-40A3-AF28-760295B998B8}"/>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1A4006FD-D97E-4D32-912C-D3A2457168ED}"/>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83324702-5CAE-4E4A-AB43-3C1EAB92D82D}"/>
              </a:ext>
            </a:extLst>
          </p:cNvPr>
          <p:cNvPicPr>
            <a:picLocks noChangeAspect="1"/>
          </p:cNvPicPr>
          <p:nvPr/>
        </p:nvPicPr>
        <p:blipFill>
          <a:blip r:embed="rId2"/>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047E55D2-C6CE-4813-801A-75F646E45273}"/>
              </a:ext>
            </a:extLst>
          </p:cNvPr>
          <p:cNvSpPr txBox="1"/>
          <p:nvPr/>
        </p:nvSpPr>
        <p:spPr>
          <a:xfrm>
            <a:off x="755576" y="442233"/>
            <a:ext cx="7848872" cy="4524315"/>
          </a:xfrm>
          <a:prstGeom prst="rect">
            <a:avLst/>
          </a:prstGeom>
          <a:noFill/>
        </p:spPr>
        <p:txBody>
          <a:bodyPr wrap="square" rtlCol="0">
            <a:spAutoFit/>
          </a:bodyPr>
          <a:lstStyle/>
          <a:p>
            <a:pPr algn="r" rtl="1"/>
            <a:r>
              <a:rPr lang="fa-IR" sz="2400" dirty="0">
                <a:solidFill>
                  <a:schemeClr val="bg1"/>
                </a:solidFill>
                <a:cs typeface="B Zar" panose="00000400000000000000" pitchFamily="2" charset="-78"/>
              </a:rPr>
              <a:t>حداکثر سطح مجاز کلرین در آب </a:t>
            </a:r>
            <a:r>
              <a:rPr lang="en-US" sz="2400" dirty="0">
                <a:solidFill>
                  <a:schemeClr val="bg1"/>
                </a:solidFill>
                <a:cs typeface="B Zar" panose="00000400000000000000" pitchFamily="2" charset="-78"/>
              </a:rPr>
              <a:t>0/5</a:t>
            </a:r>
            <a:r>
              <a:rPr lang="fa-IR" sz="2400" dirty="0">
                <a:solidFill>
                  <a:schemeClr val="bg1"/>
                </a:solidFill>
                <a:cs typeface="B Zar" panose="00000400000000000000" pitchFamily="2" charset="-78"/>
              </a:rPr>
              <a:t> میلی گرم در لیتر (</a:t>
            </a:r>
            <a:r>
              <a:rPr lang="en-US" sz="2400" dirty="0">
                <a:solidFill>
                  <a:schemeClr val="bg1"/>
                </a:solidFill>
                <a:cs typeface="B Zar" panose="00000400000000000000" pitchFamily="2" charset="-78"/>
              </a:rPr>
              <a:t>ppm</a:t>
            </a:r>
            <a:r>
              <a:rPr lang="fa-IR" sz="2400" dirty="0">
                <a:solidFill>
                  <a:schemeClr val="bg1"/>
                </a:solidFill>
                <a:cs typeface="B Zar" panose="00000400000000000000" pitchFamily="2" charset="-78"/>
              </a:rPr>
              <a:t>) و حداکثر میزان </a:t>
            </a:r>
          </a:p>
          <a:p>
            <a:pPr algn="r" rtl="1"/>
            <a:r>
              <a:rPr lang="fa-IR" sz="2400" dirty="0">
                <a:solidFill>
                  <a:schemeClr val="bg1"/>
                </a:solidFill>
                <a:cs typeface="B Zar" panose="00000400000000000000" pitchFamily="2" charset="-78"/>
              </a:rPr>
              <a:t>مجاز کلرامین </a:t>
            </a:r>
            <a:r>
              <a:rPr lang="en-US" sz="2400" dirty="0">
                <a:solidFill>
                  <a:schemeClr val="bg1"/>
                </a:solidFill>
                <a:cs typeface="B Zar" panose="00000400000000000000" pitchFamily="2" charset="-78"/>
              </a:rPr>
              <a:t>0/1</a:t>
            </a:r>
            <a:r>
              <a:rPr lang="fa-IR" sz="2400" dirty="0">
                <a:solidFill>
                  <a:schemeClr val="bg1"/>
                </a:solidFill>
                <a:cs typeface="B Zar" panose="00000400000000000000" pitchFamily="2" charset="-78"/>
              </a:rPr>
              <a:t> میلی گرم در لیتر است.آزمایش کلرامین و کلرین باید در ابتدای </a:t>
            </a:r>
          </a:p>
          <a:p>
            <a:pPr algn="r" rtl="1"/>
            <a:r>
              <a:rPr lang="fa-IR" sz="2400" dirty="0">
                <a:solidFill>
                  <a:schemeClr val="bg1"/>
                </a:solidFill>
                <a:cs typeface="B Zar" panose="00000400000000000000" pitchFamily="2" charset="-78"/>
              </a:rPr>
              <a:t>هر روز کاری و قبل از وصل بیمار به دستگاه دیالیز در هر شیفت یا هر چهار ساعت </a:t>
            </a:r>
          </a:p>
          <a:p>
            <a:pPr algn="r" rtl="1"/>
            <a:r>
              <a:rPr lang="fa-IR" sz="2400" dirty="0">
                <a:solidFill>
                  <a:schemeClr val="bg1"/>
                </a:solidFill>
                <a:cs typeface="B Zar" panose="00000400000000000000" pitchFamily="2" charset="-78"/>
              </a:rPr>
              <a:t>(هر کدام که کوتاه تر است) انجام شود. یادداشت کردن نتایج آزمایش ها بسیار مهم </a:t>
            </a:r>
          </a:p>
          <a:p>
            <a:pPr algn="r" rtl="1"/>
            <a:r>
              <a:rPr lang="fa-IR" sz="2400" dirty="0">
                <a:solidFill>
                  <a:schemeClr val="bg1"/>
                </a:solidFill>
                <a:cs typeface="B Zar" panose="00000400000000000000" pitchFamily="2" charset="-78"/>
              </a:rPr>
              <a:t>است. مدت زمان خالی شدن تانک (</a:t>
            </a:r>
            <a:r>
              <a:rPr lang="en-US" sz="2400" dirty="0">
                <a:solidFill>
                  <a:schemeClr val="bg1"/>
                </a:solidFill>
                <a:cs typeface="B Zar" panose="00000400000000000000" pitchFamily="2" charset="-78"/>
              </a:rPr>
              <a:t>EBCT</a:t>
            </a:r>
            <a:r>
              <a:rPr lang="fa-IR" sz="2400" dirty="0">
                <a:solidFill>
                  <a:schemeClr val="bg1"/>
                </a:solidFill>
                <a:cs typeface="B Zar" panose="00000400000000000000" pitchFamily="2" charset="-78"/>
              </a:rPr>
              <a:t>)،مدت زمانی است که آب در تانک </a:t>
            </a:r>
          </a:p>
          <a:p>
            <a:pPr algn="r" rtl="1"/>
            <a:r>
              <a:rPr lang="fa-IR" sz="2400" dirty="0">
                <a:solidFill>
                  <a:schemeClr val="bg1"/>
                </a:solidFill>
                <a:cs typeface="B Zar" panose="00000400000000000000" pitchFamily="2" charset="-78"/>
              </a:rPr>
              <a:t>کربن جریان دارد.استاندارد </a:t>
            </a:r>
            <a:r>
              <a:rPr lang="en-US" sz="2400" dirty="0">
                <a:solidFill>
                  <a:schemeClr val="bg1"/>
                </a:solidFill>
                <a:cs typeface="B Zar" panose="00000400000000000000" pitchFamily="2" charset="-78"/>
              </a:rPr>
              <a:t>AAMI</a:t>
            </a:r>
            <a:r>
              <a:rPr lang="fa-IR" sz="2400" dirty="0">
                <a:solidFill>
                  <a:schemeClr val="bg1"/>
                </a:solidFill>
                <a:cs typeface="B Zar" panose="00000400000000000000" pitchFamily="2" charset="-78"/>
              </a:rPr>
              <a:t> این زمان را 10 دقیقه( حداقل 5 دقیقه در هر </a:t>
            </a:r>
          </a:p>
          <a:p>
            <a:pPr algn="r" rtl="1"/>
            <a:r>
              <a:rPr lang="fa-IR" sz="2400" dirty="0">
                <a:solidFill>
                  <a:schemeClr val="bg1"/>
                </a:solidFill>
                <a:cs typeface="B Zar" panose="00000400000000000000" pitchFamily="2" charset="-78"/>
              </a:rPr>
              <a:t>تانک ) تعیین کرده است.</a:t>
            </a:r>
            <a:endParaRPr lang="en-US" sz="2400" dirty="0">
              <a:solidFill>
                <a:schemeClr val="bg1"/>
              </a:solidFill>
              <a:cs typeface="B Zar" panose="00000400000000000000" pitchFamily="2" charset="-78"/>
            </a:endParaRPr>
          </a:p>
          <a:p>
            <a:pPr algn="r" rtl="1"/>
            <a:r>
              <a:rPr lang="fa-IR" sz="2400" dirty="0">
                <a:solidFill>
                  <a:schemeClr val="bg1"/>
                </a:solidFill>
                <a:cs typeface="B Zar" panose="00000400000000000000" pitchFamily="2" charset="-78"/>
              </a:rPr>
              <a:t>تانک اول همه کلرین را از آب برمیدارد و تانک دوم بیشتر به صورت آماده باش قرار دارد تا درصورتی که تانک اول بدرستی عمل نکرد، کلرین و کلرامین را از آب بردارد. این تانکها باید در طول شب شست و شو شوند تا برای برداشت کلرین بصورت مؤثر در روز بعد آماده باشند.</a:t>
            </a:r>
            <a:endParaRPr lang="en-US" sz="2400" dirty="0">
              <a:solidFill>
                <a:schemeClr val="bg1"/>
              </a:solidFill>
              <a:cs typeface="B Zar" panose="00000400000000000000" pitchFamily="2" charset="-78"/>
            </a:endParaRPr>
          </a:p>
          <a:p>
            <a:pPr algn="r"/>
            <a:endParaRPr lang="en-US" sz="2400" dirty="0">
              <a:solidFill>
                <a:schemeClr val="bg1"/>
              </a:solidFill>
              <a:cs typeface="B Zar" panose="00000400000000000000" pitchFamily="2" charset="-78"/>
            </a:endParaRPr>
          </a:p>
        </p:txBody>
      </p:sp>
    </p:spTree>
    <p:extLst>
      <p:ext uri="{BB962C8B-B14F-4D97-AF65-F5344CB8AC3E}">
        <p14:creationId xmlns:p14="http://schemas.microsoft.com/office/powerpoint/2010/main" val="1678614411"/>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animEffect transition="in" filter="fade">
                                      <p:cBhvr>
                                        <p:cTn id="7" dur="800" decel="100000"/>
                                        <p:tgtEl>
                                          <p:spTgt spid="6">
                                            <p:txEl>
                                              <p:pRg st="7" end="7"/>
                                            </p:txEl>
                                          </p:spTgt>
                                        </p:tgtEl>
                                      </p:cBhvr>
                                    </p:animEffect>
                                    <p:anim calcmode="lin" valueType="num">
                                      <p:cBhvr>
                                        <p:cTn id="8" dur="800" decel="100000" fill="hold"/>
                                        <p:tgtEl>
                                          <p:spTgt spid="6">
                                            <p:txEl>
                                              <p:pRg st="7" end="7"/>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6">
                                            <p:txEl>
                                              <p:pRg st="7" end="7"/>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6">
                                            <p:txEl>
                                              <p:pRg st="7" end="7"/>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xEl>
                                              <p:pRg st="7" end="7"/>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xEl>
                                              <p:pRg st="7" end="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A732F-3C87-4558-BFC4-9E7B098672C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52A5D6A-03FB-4D01-908E-57312FC84391}"/>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C7DAFC28-713C-4E60-9E1B-AB9C6CDAB0BC}"/>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992585C5-C8B7-4B22-BB44-2838CB36AF7D}"/>
              </a:ext>
            </a:extLst>
          </p:cNvPr>
          <p:cNvPicPr>
            <a:picLocks noChangeAspect="1"/>
          </p:cNvPicPr>
          <p:nvPr/>
        </p:nvPicPr>
        <p:blipFill>
          <a:blip r:embed="rId2"/>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7CBD4116-A6C3-4FDC-9257-741BE8678E94}"/>
              </a:ext>
            </a:extLst>
          </p:cNvPr>
          <p:cNvSpPr txBox="1"/>
          <p:nvPr/>
        </p:nvSpPr>
        <p:spPr>
          <a:xfrm>
            <a:off x="1164453" y="678924"/>
            <a:ext cx="6624736" cy="3785652"/>
          </a:xfrm>
          <a:prstGeom prst="rect">
            <a:avLst/>
          </a:prstGeom>
          <a:noFill/>
        </p:spPr>
        <p:txBody>
          <a:bodyPr wrap="square" rtlCol="0">
            <a:spAutoFit/>
          </a:bodyPr>
          <a:lstStyle/>
          <a:p>
            <a:pPr algn="r" rtl="1"/>
            <a:r>
              <a:rPr lang="fa-IR" sz="2400" b="1" dirty="0">
                <a:solidFill>
                  <a:schemeClr val="bg1"/>
                </a:solidFill>
                <a:cs typeface="B Zar" panose="00000400000000000000" pitchFamily="2" charset="-78"/>
              </a:rPr>
              <a:t>وظیفه سخت گیر آب چیست؟</a:t>
            </a:r>
          </a:p>
          <a:p>
            <a:pPr algn="r" rtl="1"/>
            <a:endParaRPr lang="en-US" sz="2400" dirty="0">
              <a:solidFill>
                <a:schemeClr val="bg1"/>
              </a:solidFill>
              <a:cs typeface="B Zar" panose="00000400000000000000" pitchFamily="2" charset="-78"/>
            </a:endParaRPr>
          </a:p>
          <a:p>
            <a:pPr algn="r" rtl="1"/>
            <a:r>
              <a:rPr lang="fa-IR" sz="2400" dirty="0">
                <a:solidFill>
                  <a:schemeClr val="bg1"/>
                </a:solidFill>
                <a:cs typeface="B Zar" panose="00000400000000000000" pitchFamily="2" charset="-78"/>
              </a:rPr>
              <a:t>سختی گیر معمولا بعد ار تانک کربن قرار میگیرد تا یون ها را درآب جابجا کند. رایج ترین سختی آب، کلسیم ومنیزیم است. سختی گیر ،</a:t>
            </a:r>
          </a:p>
          <a:p>
            <a:pPr algn="r" rtl="1"/>
            <a:r>
              <a:rPr lang="fa-IR" sz="2400" dirty="0">
                <a:solidFill>
                  <a:schemeClr val="bg1"/>
                </a:solidFill>
                <a:cs typeface="B Zar" panose="00000400000000000000" pitchFamily="2" charset="-78"/>
              </a:rPr>
              <a:t>کلسیم و منیزیم آب را با یون سدیم بر اساس میلی اکی والان جابجا میکند. سایر یون های مثبت مانند آلومینیوم نیز از آب برداشته می شوند. هر یون کلسیم با دو یون سدیم جایگزین می شود و در آخر سیستم </a:t>
            </a:r>
            <a:r>
              <a:rPr lang="en-US" sz="2400" dirty="0">
                <a:solidFill>
                  <a:schemeClr val="bg1"/>
                </a:solidFill>
                <a:cs typeface="B Zar" panose="00000400000000000000" pitchFamily="2" charset="-78"/>
              </a:rPr>
              <a:t>RO</a:t>
            </a:r>
            <a:r>
              <a:rPr lang="fa-IR" sz="2400" dirty="0">
                <a:solidFill>
                  <a:schemeClr val="bg1"/>
                </a:solidFill>
                <a:cs typeface="B Zar" panose="00000400000000000000" pitchFamily="2" charset="-78"/>
              </a:rPr>
              <a:t> </a:t>
            </a:r>
          </a:p>
          <a:p>
            <a:pPr algn="r" rtl="1"/>
            <a:r>
              <a:rPr lang="fa-IR" sz="2400" dirty="0">
                <a:solidFill>
                  <a:schemeClr val="bg1"/>
                </a:solidFill>
                <a:cs typeface="B Zar" panose="00000400000000000000" pitchFamily="2" charset="-78"/>
              </a:rPr>
              <a:t>سدیم آب را حذف می کند.سختی گیر دائمی یک مخزن سدیم – </a:t>
            </a:r>
          </a:p>
          <a:p>
            <a:pPr algn="r" rtl="1"/>
            <a:r>
              <a:rPr lang="fa-IR" sz="2400" dirty="0">
                <a:solidFill>
                  <a:schemeClr val="bg1"/>
                </a:solidFill>
                <a:cs typeface="B Zar" panose="00000400000000000000" pitchFamily="2" charset="-78"/>
              </a:rPr>
              <a:t>کلراید غلیظ دارد که احیا دوباره سختی گیر را برعهده دارد.</a:t>
            </a:r>
            <a:endParaRPr lang="en-US" sz="2400" dirty="0">
              <a:solidFill>
                <a:schemeClr val="bg1"/>
              </a:solidFill>
              <a:cs typeface="B Zar" panose="00000400000000000000" pitchFamily="2" charset="-78"/>
            </a:endParaRPr>
          </a:p>
          <a:p>
            <a:pPr algn="ctr"/>
            <a:endParaRPr lang="en-US" sz="2400" dirty="0">
              <a:solidFill>
                <a:schemeClr val="bg1"/>
              </a:solidFill>
              <a:cs typeface="B Zar" panose="00000400000000000000" pitchFamily="2" charset="-78"/>
            </a:endParaRPr>
          </a:p>
        </p:txBody>
      </p:sp>
    </p:spTree>
    <p:extLst>
      <p:ext uri="{BB962C8B-B14F-4D97-AF65-F5344CB8AC3E}">
        <p14:creationId xmlns:p14="http://schemas.microsoft.com/office/powerpoint/2010/main" val="13146186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 calcmode="lin" valueType="num">
                                      <p:cBhvr additive="base">
                                        <p:cTn id="1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anim calcmode="lin" valueType="num">
                                      <p:cBhvr additive="base">
                                        <p:cTn id="2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CE603-CE44-4A5C-A640-C344499BA94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81929AC-5334-448D-AC7C-E04C25966645}"/>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AB8CF470-2158-48D9-8876-879D061C277F}"/>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AFAB689B-90DE-4CF7-B4A0-BEB2D952B560}"/>
              </a:ext>
            </a:extLst>
          </p:cNvPr>
          <p:cNvPicPr>
            <a:picLocks noChangeAspect="1"/>
          </p:cNvPicPr>
          <p:nvPr/>
        </p:nvPicPr>
        <p:blipFill>
          <a:blip r:embed="rId2"/>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48F3FAE5-3D49-4793-A395-915029F67A29}"/>
              </a:ext>
            </a:extLst>
          </p:cNvPr>
          <p:cNvSpPr txBox="1"/>
          <p:nvPr/>
        </p:nvSpPr>
        <p:spPr>
          <a:xfrm>
            <a:off x="1712527" y="1258505"/>
            <a:ext cx="7139136" cy="1938992"/>
          </a:xfrm>
          <a:prstGeom prst="rect">
            <a:avLst/>
          </a:prstGeom>
          <a:noFill/>
        </p:spPr>
        <p:txBody>
          <a:bodyPr wrap="square" rtlCol="0">
            <a:spAutoFit/>
          </a:bodyPr>
          <a:lstStyle/>
          <a:p>
            <a:pPr algn="r"/>
            <a:r>
              <a:rPr lang="fa-IR" sz="2400" dirty="0">
                <a:cs typeface="B Zar" panose="00000400000000000000" pitchFamily="2" charset="-78"/>
              </a:rPr>
              <a:t>اگر آب ورودی سختی بالایی داشته باشد،سختی گیر قبل از شروع درمان بیشتر کلسیم و منیزیوم ها را از آب برمیدارد.رزین ها محیط مناسبی برای رشد و </a:t>
            </a:r>
          </a:p>
          <a:p>
            <a:pPr algn="r"/>
            <a:r>
              <a:rPr lang="fa-IR" sz="2400" dirty="0">
                <a:cs typeface="B Zar" panose="00000400000000000000" pitchFamily="2" charset="-78"/>
              </a:rPr>
              <a:t>تکثیر باکتری ها می باشد .به طوری که تعداد باکتری ها در داخل فیلترها در    مدت کمی به میزان قابل توجهی افزایش می یابد. رزین های داخل فیلتر پس از مدتی اشباع شده و بایستی دوباره آماده شوند (احیا شوند) .</a:t>
            </a:r>
            <a:endParaRPr lang="en-US" sz="2400" dirty="0">
              <a:cs typeface="B Zar" panose="00000400000000000000" pitchFamily="2" charset="-78"/>
            </a:endParaRPr>
          </a:p>
        </p:txBody>
      </p:sp>
    </p:spTree>
    <p:extLst>
      <p:ext uri="{BB962C8B-B14F-4D97-AF65-F5344CB8AC3E}">
        <p14:creationId xmlns:p14="http://schemas.microsoft.com/office/powerpoint/2010/main" val="37915730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6">
                                            <p:txEl>
                                              <p:pRg st="0" end="0"/>
                                            </p:txEl>
                                          </p:spTgt>
                                        </p:tgtEl>
                                      </p:cBhvr>
                                    </p:animEffect>
                                    <p:animScale>
                                      <p:cBhvr>
                                        <p:cTn id="7" dur="250" autoRev="1" fill="hold"/>
                                        <p:tgtEl>
                                          <p:spTgt spid="6">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6">
                                            <p:txEl>
                                              <p:pRg st="1" end="1"/>
                                            </p:txEl>
                                          </p:spTgt>
                                        </p:tgtEl>
                                      </p:cBhvr>
                                    </p:animEffect>
                                    <p:animScale>
                                      <p:cBhvr>
                                        <p:cTn id="10" dur="250" autoRev="1" fill="hold"/>
                                        <p:tgtEl>
                                          <p:spTgt spid="6">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3635896" y="2715766"/>
            <a:ext cx="4860032" cy="2062103"/>
          </a:xfrm>
          <a:prstGeom prst="rect">
            <a:avLst/>
          </a:prstGeom>
          <a:noFill/>
          <a:ln w="9525">
            <a:noFill/>
            <a:miter lim="800000"/>
            <a:headEnd/>
            <a:tailEnd/>
          </a:ln>
        </p:spPr>
        <p:txBody>
          <a:bodyPr wrap="square">
            <a:spAutoFit/>
          </a:bodyPr>
          <a:lstStyle/>
          <a:p>
            <a:pPr algn="ctr"/>
            <a:r>
              <a:rPr lang="fa-IR" altLang="ko-KR" sz="3200" b="1" dirty="0">
                <a:solidFill>
                  <a:schemeClr val="bg1"/>
                </a:solidFill>
                <a:latin typeface="Arabic Typesetting" panose="03020402040406030203" pitchFamily="66" charset="-78"/>
                <a:ea typeface="맑은 고딕" pitchFamily="50" charset="-127"/>
                <a:cs typeface="B Zar" panose="00000400000000000000" pitchFamily="2" charset="-78"/>
              </a:rPr>
              <a:t>اسماء قاضی زاده احسائی</a:t>
            </a:r>
          </a:p>
          <a:p>
            <a:pPr algn="ctr"/>
            <a:endParaRPr lang="fa-IR" altLang="ko-KR" sz="3200" b="1" dirty="0">
              <a:solidFill>
                <a:schemeClr val="bg1"/>
              </a:solidFill>
              <a:latin typeface="Arabic Typesetting" panose="03020402040406030203" pitchFamily="66" charset="-78"/>
              <a:ea typeface="맑은 고딕" pitchFamily="50" charset="-127"/>
              <a:cs typeface="B Zar" panose="00000400000000000000" pitchFamily="2" charset="-78"/>
            </a:endParaRPr>
          </a:p>
          <a:p>
            <a:pPr algn="ctr"/>
            <a:r>
              <a:rPr lang="fa-IR" altLang="ko-KR" sz="3200" b="1" dirty="0">
                <a:solidFill>
                  <a:schemeClr val="bg1"/>
                </a:solidFill>
                <a:latin typeface="Arabic Typesetting" panose="03020402040406030203" pitchFamily="66" charset="-78"/>
                <a:ea typeface="맑은 고딕" pitchFamily="50" charset="-127"/>
                <a:cs typeface="B Zar" panose="00000400000000000000" pitchFamily="2" charset="-78"/>
              </a:rPr>
              <a:t>کارشناس پرستاری و مربی همودیالیز</a:t>
            </a:r>
          </a:p>
        </p:txBody>
      </p:sp>
    </p:spTree>
    <p:extLst>
      <p:ext uri="{BB962C8B-B14F-4D97-AF65-F5344CB8AC3E}">
        <p14:creationId xmlns:p14="http://schemas.microsoft.com/office/powerpoint/2010/main" val="1570534372"/>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2" end="2"/>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2" end="2"/>
                                            </p:txEl>
                                          </p:spTgt>
                                        </p:tgtEl>
                                        <p:attrNameLst>
                                          <p:attrName>ppt_w</p:attrName>
                                        </p:attrNameLst>
                                      </p:cBhvr>
                                    </p:anim>
                                    <p:anim by="(#ppt_w*0.50)" calcmode="lin" valueType="num">
                                      <p:cBhvr>
                                        <p:cTn id="8" dur="500" decel="50000" autoRev="1" fill="hold">
                                          <p:stCondLst>
                                            <p:cond delay="0"/>
                                          </p:stCondLst>
                                        </p:cTn>
                                        <p:tgtEl>
                                          <p:spTgt spid="5">
                                            <p:txEl>
                                              <p:pRg st="2" end="2"/>
                                            </p:txEl>
                                          </p:spTgt>
                                        </p:tgtEl>
                                        <p:attrNameLst>
                                          <p:attrName>ppt_x</p:attrName>
                                        </p:attrNameLst>
                                      </p:cBhvr>
                                    </p:anim>
                                    <p:anim from="(-#ppt_h/2)" to="(#ppt_y)" calcmode="lin" valueType="num">
                                      <p:cBhvr>
                                        <p:cTn id="9" dur="1000" fill="hold">
                                          <p:stCondLst>
                                            <p:cond delay="0"/>
                                          </p:stCondLst>
                                        </p:cTn>
                                        <p:tgtEl>
                                          <p:spTgt spid="5">
                                            <p:txEl>
                                              <p:pRg st="2" end="2"/>
                                            </p:txEl>
                                          </p:spTgt>
                                        </p:tgtEl>
                                        <p:attrNameLst>
                                          <p:attrName>ppt_y</p:attrName>
                                        </p:attrNameLst>
                                      </p:cBhvr>
                                    </p:anim>
                                    <p:animRot by="21600000">
                                      <p:cBhvr>
                                        <p:cTn id="10" dur="1000" fill="hold">
                                          <p:stCondLst>
                                            <p:cond delay="0"/>
                                          </p:stCondLst>
                                        </p:cTn>
                                        <p:tgtEl>
                                          <p:spTgt spid="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C95900-1E6B-498B-B35F-E19F9BA4528E}"/>
              </a:ext>
            </a:extLst>
          </p:cNvPr>
          <p:cNvSpPr>
            <a:spLocks noGrp="1"/>
          </p:cNvSpPr>
          <p:nvPr>
            <p:ph idx="10"/>
          </p:nvPr>
        </p:nvSpPr>
        <p:spPr>
          <a:xfrm>
            <a:off x="1691680" y="699542"/>
            <a:ext cx="6912768" cy="2995737"/>
          </a:xfrm>
        </p:spPr>
        <p:txBody>
          <a:bodyPr/>
          <a:lstStyle/>
          <a:p>
            <a:pPr algn="r"/>
            <a:r>
              <a:rPr lang="fa-IR" sz="2400" b="1" dirty="0">
                <a:cs typeface="B Zar" panose="00000400000000000000" pitchFamily="2" charset="-78"/>
              </a:rPr>
              <a:t>روش احیا سختی گیر :</a:t>
            </a:r>
          </a:p>
          <a:p>
            <a:pPr algn="r"/>
            <a:endParaRPr lang="fa-IR" sz="2000" dirty="0">
              <a:cs typeface="B Zar" panose="00000400000000000000" pitchFamily="2" charset="-78"/>
            </a:endParaRPr>
          </a:p>
          <a:p>
            <a:pPr marL="282575" indent="-282575" algn="r" rtl="1">
              <a:buFont typeface="+mj-lt"/>
              <a:buAutoNum type="romanUcPeriod"/>
            </a:pPr>
            <a:r>
              <a:rPr lang="fa-IR" sz="2200" dirty="0">
                <a:cs typeface="B Zar" panose="00000400000000000000" pitchFamily="2" charset="-78"/>
              </a:rPr>
              <a:t>شیر منبع نمک باز می شود سپس اهرم به مدت 25 الی 45 دقیقه در موقعیت لازم قرار میگیرد . تا رزین دستگاه سختی گیر با محلول نمک شست و شو شود .</a:t>
            </a:r>
          </a:p>
          <a:p>
            <a:pPr marL="282575" indent="-282575" algn="r" rtl="1">
              <a:buFont typeface="+mj-lt"/>
              <a:buAutoNum type="romanUcPeriod"/>
            </a:pPr>
            <a:r>
              <a:rPr lang="fa-IR" sz="2200" dirty="0">
                <a:cs typeface="B Zar" panose="00000400000000000000" pitchFamily="2" charset="-78"/>
              </a:rPr>
              <a:t>شیر منبع نمک با ید بسته هنوز تا رزین </a:t>
            </a:r>
            <a:endParaRPr lang="en-US" sz="2200" dirty="0">
              <a:cs typeface="B Zar" panose="00000400000000000000" pitchFamily="2" charset="-78"/>
            </a:endParaRPr>
          </a:p>
        </p:txBody>
      </p:sp>
    </p:spTree>
    <p:extLst>
      <p:ext uri="{BB962C8B-B14F-4D97-AF65-F5344CB8AC3E}">
        <p14:creationId xmlns:p14="http://schemas.microsoft.com/office/powerpoint/2010/main" val="40093199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p:cTn id="7"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4">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 calcmode="lin" valueType="num">
                                      <p:cBhvr>
                                        <p:cTn id="12"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62FCA-108C-4EF7-8FDB-211118D329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707F717-AA27-4627-9F35-3B2FBA09BDE2}"/>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38D40059-970F-4736-B6A2-530E98C8F683}"/>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178C60D8-B2E4-4A1E-8D59-A4CF14080867}"/>
              </a:ext>
            </a:extLst>
          </p:cNvPr>
          <p:cNvPicPr>
            <a:picLocks noChangeAspect="1"/>
          </p:cNvPicPr>
          <p:nvPr/>
        </p:nvPicPr>
        <p:blipFill>
          <a:blip r:embed="rId2"/>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15AD938D-755F-48D4-A15F-416323CE7F5C}"/>
              </a:ext>
            </a:extLst>
          </p:cNvPr>
          <p:cNvSpPr txBox="1"/>
          <p:nvPr/>
        </p:nvSpPr>
        <p:spPr>
          <a:xfrm>
            <a:off x="1835696" y="309592"/>
            <a:ext cx="6912768" cy="4524315"/>
          </a:xfrm>
          <a:prstGeom prst="rect">
            <a:avLst/>
          </a:prstGeom>
          <a:noFill/>
        </p:spPr>
        <p:txBody>
          <a:bodyPr wrap="square" rtlCol="0">
            <a:spAutoFit/>
          </a:bodyPr>
          <a:lstStyle/>
          <a:p>
            <a:pPr algn="r" rtl="1"/>
            <a:r>
              <a:rPr lang="fa-IR" sz="2400" b="1" dirty="0">
                <a:cs typeface="B Zar" panose="00000400000000000000" pitchFamily="2" charset="-78"/>
              </a:rPr>
              <a:t>اسمز چیست؟</a:t>
            </a:r>
          </a:p>
          <a:p>
            <a:pPr algn="r" rtl="1"/>
            <a:endParaRPr lang="en-US" sz="2400" dirty="0">
              <a:cs typeface="B Zar" panose="00000400000000000000" pitchFamily="2" charset="-78"/>
            </a:endParaRPr>
          </a:p>
          <a:p>
            <a:pPr algn="r" rtl="1"/>
            <a:r>
              <a:rPr lang="fa-IR" sz="2400" dirty="0">
                <a:cs typeface="B Zar" panose="00000400000000000000" pitchFamily="2" charset="-78"/>
              </a:rPr>
              <a:t>اسمز معکوس یا </a:t>
            </a:r>
            <a:r>
              <a:rPr lang="en-US" sz="2400" dirty="0">
                <a:cs typeface="B Zar" panose="00000400000000000000" pitchFamily="2" charset="-78"/>
              </a:rPr>
              <a:t>RO</a:t>
            </a:r>
            <a:r>
              <a:rPr lang="fa-IR" sz="2400" dirty="0">
                <a:cs typeface="B Zar" panose="00000400000000000000" pitchFamily="2" charset="-78"/>
              </a:rPr>
              <a:t> موثرترین روش تصفیه آب در دیالیز است.</a:t>
            </a:r>
            <a:r>
              <a:rPr lang="en-US" sz="2400" dirty="0">
                <a:cs typeface="B Zar" panose="00000400000000000000" pitchFamily="2" charset="-78"/>
              </a:rPr>
              <a:t>RO</a:t>
            </a:r>
            <a:r>
              <a:rPr lang="fa-IR" sz="2400" dirty="0">
                <a:cs typeface="B Zar" panose="00000400000000000000" pitchFamily="2" charset="-78"/>
              </a:rPr>
              <a:t> همه  آلودگی های موجود در آب را که از سد پیش </a:t>
            </a:r>
            <a:r>
              <a:rPr lang="en-US" sz="2400" dirty="0">
                <a:cs typeface="B Zar" panose="00000400000000000000" pitchFamily="2" charset="-78"/>
              </a:rPr>
              <a:t>RO</a:t>
            </a:r>
            <a:r>
              <a:rPr lang="fa-IR" sz="2400" dirty="0">
                <a:cs typeface="B Zar" panose="00000400000000000000" pitchFamily="2" charset="-78"/>
              </a:rPr>
              <a:t> عبور کرده اند،شامل   آندوتوکسین باکتری ها و دیگر آلودگی ها برمیدارد.</a:t>
            </a:r>
            <a:r>
              <a:rPr lang="en-US" sz="2400" dirty="0">
                <a:cs typeface="B Zar" panose="00000400000000000000" pitchFamily="2" charset="-78"/>
              </a:rPr>
              <a:t>RO</a:t>
            </a:r>
            <a:r>
              <a:rPr lang="fa-IR" sz="2400" dirty="0">
                <a:cs typeface="B Zar" panose="00000400000000000000" pitchFamily="2" charset="-78"/>
              </a:rPr>
              <a:t> آب را با فشار بالا از طریق یک غشاکه به آب نفوذپذیر است،عبور می دهد. آب حاوی مواد حل شده و آلودگی ها در یک سمت غشا و آب تصفیه شده در طرف دیگر غشا قرار می گیرد.آب بدست آمده عاری از مواد حل شده و میکروارگانیسم هاست . انتظار میرود آبی که از غشا عبور میکند 20 درصد میزان آب ورودی و آب تصفیه نشده 80 درصد آن باشد.آب تصفیه شده برای استفاده به  مخازن نگهداری منتقب می شود.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280116542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F3960-9BFA-4EEF-9F5D-6A694E20A75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9086594-5BBA-4909-936B-8F453EF61443}"/>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2023D86C-560A-443F-93E4-493B27411C89}"/>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B663359C-362B-43B1-8369-9E230237B3E9}"/>
              </a:ext>
            </a:extLst>
          </p:cNvPr>
          <p:cNvPicPr>
            <a:picLocks noChangeAspect="1"/>
          </p:cNvPicPr>
          <p:nvPr/>
        </p:nvPicPr>
        <p:blipFill>
          <a:blip r:embed="rId2"/>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1C0782B2-BB74-454B-8685-22233BC95619}"/>
              </a:ext>
            </a:extLst>
          </p:cNvPr>
          <p:cNvSpPr txBox="1"/>
          <p:nvPr/>
        </p:nvSpPr>
        <p:spPr>
          <a:xfrm>
            <a:off x="1835696" y="555526"/>
            <a:ext cx="7067128" cy="4154984"/>
          </a:xfrm>
          <a:prstGeom prst="rect">
            <a:avLst/>
          </a:prstGeom>
          <a:noFill/>
        </p:spPr>
        <p:txBody>
          <a:bodyPr wrap="square" rtlCol="0">
            <a:spAutoFit/>
          </a:bodyPr>
          <a:lstStyle/>
          <a:p>
            <a:pPr algn="r" rtl="1"/>
            <a:r>
              <a:rPr lang="fa-IR" sz="2400" b="1" dirty="0">
                <a:cs typeface="B Zar" panose="00000400000000000000" pitchFamily="2" charset="-78"/>
              </a:rPr>
              <a:t>چه نوع ممبران هایی برای اسمز معکوس استفاده می شود؟</a:t>
            </a:r>
          </a:p>
          <a:p>
            <a:pPr algn="r" rtl="1"/>
            <a:endParaRPr lang="en-US" sz="2400" dirty="0">
              <a:cs typeface="B Zar" panose="00000400000000000000" pitchFamily="2" charset="-78"/>
            </a:endParaRPr>
          </a:p>
          <a:p>
            <a:pPr algn="r" rtl="1"/>
            <a:r>
              <a:rPr lang="fa-IR" sz="2400" dirty="0">
                <a:cs typeface="B Zar" panose="00000400000000000000" pitchFamily="2" charset="-78"/>
              </a:rPr>
              <a:t>ممبران هایی که برای </a:t>
            </a:r>
            <a:r>
              <a:rPr lang="en-US" sz="2400" dirty="0">
                <a:cs typeface="B Zar" panose="00000400000000000000" pitchFamily="2" charset="-78"/>
              </a:rPr>
              <a:t>RO</a:t>
            </a:r>
            <a:r>
              <a:rPr lang="fa-IR" sz="2400" dirty="0">
                <a:cs typeface="B Zar" panose="00000400000000000000" pitchFamily="2" charset="-78"/>
              </a:rPr>
              <a:t> استفاده می شوند باید:</a:t>
            </a:r>
            <a:endParaRPr lang="en-US" sz="2400" dirty="0">
              <a:cs typeface="B Zar" panose="00000400000000000000" pitchFamily="2" charset="-78"/>
            </a:endParaRPr>
          </a:p>
          <a:p>
            <a:pPr lvl="0" algn="r" rtl="1"/>
            <a:r>
              <a:rPr lang="fa-IR" sz="2400" dirty="0">
                <a:cs typeface="B Zar" panose="00000400000000000000" pitchFamily="2" charset="-78"/>
              </a:rPr>
              <a:t>1- به راحتی به آب نفوذپذیر باشند.  2- به هیچ وجه به مواد حل شده نفوذپذیر نباشند  3- به فشار بالا مقاوم باشند.</a:t>
            </a:r>
            <a:endParaRPr lang="en-US" sz="2400" dirty="0">
              <a:cs typeface="B Zar" panose="00000400000000000000" pitchFamily="2" charset="-78"/>
            </a:endParaRPr>
          </a:p>
          <a:p>
            <a:pPr algn="r" rtl="1"/>
            <a:r>
              <a:rPr lang="fa-IR" sz="2400" dirty="0">
                <a:cs typeface="B Zar" panose="00000400000000000000" pitchFamily="2" charset="-78"/>
              </a:rPr>
              <a:t>موارد دیگر شامل مقاومت به محدوده </a:t>
            </a:r>
            <a:r>
              <a:rPr lang="en-US" sz="2400" dirty="0">
                <a:cs typeface="B Zar" panose="00000400000000000000" pitchFamily="2" charset="-78"/>
              </a:rPr>
              <a:t>PH</a:t>
            </a:r>
            <a:r>
              <a:rPr lang="fa-IR" sz="2400" dirty="0">
                <a:cs typeface="B Zar" panose="00000400000000000000" pitchFamily="2" charset="-78"/>
              </a:rPr>
              <a:t>،دما،باکتری و مواد شیمیایی مانند کلرین است.</a:t>
            </a:r>
            <a:endParaRPr lang="en-US" sz="2400" dirty="0">
              <a:cs typeface="B Zar" panose="00000400000000000000" pitchFamily="2" charset="-78"/>
            </a:endParaRPr>
          </a:p>
          <a:p>
            <a:pPr algn="r" rtl="1"/>
            <a:r>
              <a:rPr lang="fa-IR" sz="2400" dirty="0">
                <a:cs typeface="B Zar" panose="00000400000000000000" pitchFamily="2" charset="-78"/>
              </a:rPr>
              <a:t>غشاهایی که بیشتر استفاده می شوند شامل 1- غشاهای سلولزی 2- پرده های پلی امید اروماتیک 3- ترکیبات لایه ای نازک 4- پلی سولفان های مقاوم به کلرین و با فلاکس بالا هستند.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2521911819"/>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7" dur="500"/>
                                        <p:tgtEl>
                                          <p:spTgt spid="6">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0" dur="500"/>
                                        <p:tgtEl>
                                          <p:spTgt spid="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randombar(horizontal)">
                                      <p:cBhvr>
                                        <p:cTn id="15" dur="500"/>
                                        <p:tgtEl>
                                          <p:spTgt spid="6">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6">
                                            <p:txEl>
                                              <p:pRg st="5" end="5"/>
                                            </p:txEl>
                                          </p:spTgt>
                                        </p:tgtEl>
                                        <p:attrNameLst>
                                          <p:attrName>style.visibility</p:attrName>
                                        </p:attrNameLst>
                                      </p:cBhvr>
                                      <p:to>
                                        <p:strVal val="visible"/>
                                      </p:to>
                                    </p:set>
                                    <p:animEffect transition="in" filter="randombar(horizontal)">
                                      <p:cBhvr>
                                        <p:cTn id="1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4EA76-A241-45C7-9F6A-EBECCD5DE30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8C7FC2-8300-42D9-9956-D31B8A36A52E}"/>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782EAC5B-184E-4254-B2EB-B22077C645BD}"/>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8DF4C37D-7CDB-44D0-9F64-0ABF15A22A6C}"/>
              </a:ext>
            </a:extLst>
          </p:cNvPr>
          <p:cNvPicPr>
            <a:picLocks noChangeAspect="1"/>
          </p:cNvPicPr>
          <p:nvPr/>
        </p:nvPicPr>
        <p:blipFill>
          <a:blip r:embed="rId2"/>
          <a:stretch>
            <a:fillRect/>
          </a:stretch>
        </p:blipFill>
        <p:spPr>
          <a:xfrm>
            <a:off x="-9101" y="0"/>
            <a:ext cx="9144000" cy="5143500"/>
          </a:xfrm>
          <a:prstGeom prst="rect">
            <a:avLst/>
          </a:prstGeom>
        </p:spPr>
      </p:pic>
      <p:sp>
        <p:nvSpPr>
          <p:cNvPr id="6" name="TextBox 5">
            <a:extLst>
              <a:ext uri="{FF2B5EF4-FFF2-40B4-BE49-F238E27FC236}">
                <a16:creationId xmlns:a16="http://schemas.microsoft.com/office/drawing/2014/main" id="{48E27954-DCF7-46CC-9786-1B8CDD746668}"/>
              </a:ext>
            </a:extLst>
          </p:cNvPr>
          <p:cNvSpPr txBox="1"/>
          <p:nvPr/>
        </p:nvSpPr>
        <p:spPr>
          <a:xfrm>
            <a:off x="1970611" y="267494"/>
            <a:ext cx="6624736" cy="4693593"/>
          </a:xfrm>
          <a:prstGeom prst="rect">
            <a:avLst/>
          </a:prstGeom>
          <a:noFill/>
        </p:spPr>
        <p:txBody>
          <a:bodyPr wrap="square" rtlCol="0">
            <a:spAutoFit/>
          </a:bodyPr>
          <a:lstStyle/>
          <a:p>
            <a:pPr algn="r" rtl="1"/>
            <a:r>
              <a:rPr lang="fa-IR" sz="2300" b="1" dirty="0"/>
              <a:t>مزیت های خاص روش اسمز معکوس نسبت به سایر روش های  تصفیه آب  چیست؟</a:t>
            </a:r>
          </a:p>
          <a:p>
            <a:pPr algn="r" rtl="1"/>
            <a:endParaRPr lang="en-US" sz="2300" dirty="0"/>
          </a:p>
          <a:p>
            <a:pPr algn="r" rtl="1"/>
            <a:r>
              <a:rPr lang="fa-IR" sz="2300" dirty="0"/>
              <a:t>روش اسمز معکوس چندین مزیت دارد که شامل موارد زیر است :</a:t>
            </a:r>
            <a:endParaRPr lang="en-US" sz="2300" dirty="0"/>
          </a:p>
          <a:p>
            <a:pPr lvl="0" algn="r" rtl="1"/>
            <a:r>
              <a:rPr lang="fa-IR" sz="2300" dirty="0"/>
              <a:t>باکتری ها،ویروس ها و مواد تب زا به وسیله غشا برداشته می شوند در این   روش انتظار کیفیت آب </a:t>
            </a:r>
            <a:r>
              <a:rPr lang="en-US" sz="2300" dirty="0"/>
              <a:t>RO</a:t>
            </a:r>
            <a:r>
              <a:rPr lang="fa-IR" sz="2300" dirty="0"/>
              <a:t> نزدیک به آب مقطر باشد.</a:t>
            </a:r>
            <a:endParaRPr lang="en-US" sz="2300" dirty="0"/>
          </a:p>
          <a:p>
            <a:pPr lvl="0" algn="r" rtl="1"/>
            <a:r>
              <a:rPr lang="fa-IR" sz="2300" dirty="0"/>
              <a:t>دستگاه های در دسترس بسیار جمع و جور هستند و به فضای کمی نیاز دارند   آن ها برای دیالیز در خانه بسیار مناسبند.</a:t>
            </a:r>
            <a:endParaRPr lang="en-US" sz="2300" dirty="0"/>
          </a:p>
          <a:p>
            <a:pPr lvl="0" algn="r" rtl="1"/>
            <a:r>
              <a:rPr lang="fa-IR" sz="2300" dirty="0"/>
              <a:t>بطور میانگین غشاها طول عمر کمتر از یک سال تا دوسال دارند و بعد از آن باید تعویض شوند.</a:t>
            </a:r>
            <a:endParaRPr lang="en-US" sz="2300" dirty="0"/>
          </a:p>
          <a:p>
            <a:pPr lvl="0" algn="r" rtl="1"/>
            <a:r>
              <a:rPr lang="fa-IR" sz="2300" dirty="0"/>
              <a:t>سترونی کامل دوره ای سیستم </a:t>
            </a:r>
            <a:r>
              <a:rPr lang="en-US" sz="2300" dirty="0"/>
              <a:t>RO</a:t>
            </a:r>
            <a:r>
              <a:rPr lang="fa-IR" sz="2300" dirty="0"/>
              <a:t> با فرمالین یا دیگر مواد سترون کننده عملی ست</a:t>
            </a:r>
            <a:endParaRPr lang="en-US" sz="2300" dirty="0"/>
          </a:p>
          <a:p>
            <a:pPr algn="r"/>
            <a:endParaRPr lang="en-US" sz="2300" dirty="0"/>
          </a:p>
        </p:txBody>
      </p:sp>
    </p:spTree>
    <p:extLst>
      <p:ext uri="{BB962C8B-B14F-4D97-AF65-F5344CB8AC3E}">
        <p14:creationId xmlns:p14="http://schemas.microsoft.com/office/powerpoint/2010/main" val="144757510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2AA1744-F9EC-4497-B751-389C6DCF7E82}"/>
              </a:ext>
            </a:extLst>
          </p:cNvPr>
          <p:cNvPicPr>
            <a:picLocks noChangeAspect="1"/>
          </p:cNvPicPr>
          <p:nvPr/>
        </p:nvPicPr>
        <p:blipFill rotWithShape="1">
          <a:blip r:embed="rId2"/>
          <a:srcRect l="12988" r="12988"/>
          <a:stretch/>
        </p:blipFill>
        <p:spPr>
          <a:xfrm>
            <a:off x="0" y="10934"/>
            <a:ext cx="7668344" cy="5143500"/>
          </a:xfrm>
          <a:prstGeom prst="rect">
            <a:avLst/>
          </a:prstGeom>
        </p:spPr>
      </p:pic>
      <p:sp>
        <p:nvSpPr>
          <p:cNvPr id="4" name="Content Placeholder 3">
            <a:extLst>
              <a:ext uri="{FF2B5EF4-FFF2-40B4-BE49-F238E27FC236}">
                <a16:creationId xmlns:a16="http://schemas.microsoft.com/office/drawing/2014/main" id="{1CE19212-F0C6-4308-98A3-7525C95B73BB}"/>
              </a:ext>
            </a:extLst>
          </p:cNvPr>
          <p:cNvSpPr>
            <a:spLocks noGrp="1"/>
          </p:cNvSpPr>
          <p:nvPr>
            <p:ph idx="10"/>
          </p:nvPr>
        </p:nvSpPr>
        <p:spPr>
          <a:xfrm>
            <a:off x="539552" y="267494"/>
            <a:ext cx="6912768" cy="2995737"/>
          </a:xfrm>
        </p:spPr>
        <p:txBody>
          <a:bodyPr/>
          <a:lstStyle/>
          <a:p>
            <a:pPr algn="r"/>
            <a:r>
              <a:rPr lang="fa-IR" sz="2400" dirty="0">
                <a:cs typeface="B Zar" panose="00000400000000000000" pitchFamily="2" charset="-78"/>
              </a:rPr>
              <a:t>مانیتورسیتم آب دیالیز :</a:t>
            </a:r>
          </a:p>
          <a:p>
            <a:pPr algn="r"/>
            <a:r>
              <a:rPr lang="fa-IR" sz="2200" dirty="0">
                <a:cs typeface="B Zar" panose="00000400000000000000" pitchFamily="2" charset="-78"/>
              </a:rPr>
              <a:t>به نظر می رسد عامل مهم در رساندن آب مناسب برای دیالیز فقط وجود </a:t>
            </a:r>
          </a:p>
          <a:p>
            <a:pPr algn="r"/>
            <a:r>
              <a:rPr lang="fa-IR" sz="2200" dirty="0">
                <a:cs typeface="B Zar" panose="00000400000000000000" pitchFamily="2" charset="-78"/>
              </a:rPr>
              <a:t>تجهیزات مربوطه نیست ، نظارت و سرکشی دوره ای لازم می باشد .</a:t>
            </a:r>
          </a:p>
          <a:p>
            <a:pPr algn="r"/>
            <a:endParaRPr lang="fa-IR" sz="2200" dirty="0">
              <a:cs typeface="B Zar" panose="00000400000000000000" pitchFamily="2" charset="-78"/>
            </a:endParaRPr>
          </a:p>
          <a:p>
            <a:pPr algn="r"/>
            <a:r>
              <a:rPr lang="fa-IR" sz="2200" dirty="0">
                <a:cs typeface="B Zar" panose="00000400000000000000" pitchFamily="2" charset="-78"/>
              </a:rPr>
              <a:t>مواردی که باید چک شود :</a:t>
            </a:r>
          </a:p>
          <a:p>
            <a:pPr algn="r" rtl="1"/>
            <a:r>
              <a:rPr lang="fa-IR" sz="2200" dirty="0">
                <a:cs typeface="B Zar" panose="00000400000000000000" pitchFamily="2" charset="-78"/>
              </a:rPr>
              <a:t>1.کنترل دمای آب : در این سیستم برای تصفیه ی آب لازم است که دمای آب ورودی تا حد مشخصی بالا برود . برای مثال سیستم</a:t>
            </a:r>
            <a:r>
              <a:rPr lang="en-US" sz="2200" dirty="0">
                <a:cs typeface="B Zar" panose="00000400000000000000" pitchFamily="2" charset="-78"/>
              </a:rPr>
              <a:t> RO </a:t>
            </a:r>
            <a:r>
              <a:rPr lang="fa-IR" sz="2200" dirty="0">
                <a:cs typeface="B Zar" panose="00000400000000000000" pitchFamily="2" charset="-78"/>
              </a:rPr>
              <a:t> در دمای 42   درجه ی سانتی گراد بیشترین حجم آب با کیفیت مناسب جهت دیالیز تامین میکند .</a:t>
            </a:r>
          </a:p>
          <a:p>
            <a:pPr algn="r"/>
            <a:endParaRPr lang="en-US" sz="2000" dirty="0">
              <a:cs typeface="B Zar" panose="00000400000000000000" pitchFamily="2" charset="-78"/>
            </a:endParaRPr>
          </a:p>
        </p:txBody>
      </p:sp>
    </p:spTree>
    <p:extLst>
      <p:ext uri="{BB962C8B-B14F-4D97-AF65-F5344CB8AC3E}">
        <p14:creationId xmlns:p14="http://schemas.microsoft.com/office/powerpoint/2010/main" val="4101678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D7719F-8583-430D-9200-12DEBCF404D8}"/>
              </a:ext>
            </a:extLst>
          </p:cNvPr>
          <p:cNvPicPr>
            <a:picLocks noChangeAspect="1"/>
          </p:cNvPicPr>
          <p:nvPr/>
        </p:nvPicPr>
        <p:blipFill rotWithShape="1">
          <a:blip r:embed="rId2"/>
          <a:srcRect l="12988" r="12988"/>
          <a:stretch/>
        </p:blipFill>
        <p:spPr>
          <a:xfrm>
            <a:off x="0" y="0"/>
            <a:ext cx="7668344" cy="5143500"/>
          </a:xfrm>
          <a:prstGeom prst="rect">
            <a:avLst/>
          </a:prstGeom>
        </p:spPr>
      </p:pic>
      <p:sp>
        <p:nvSpPr>
          <p:cNvPr id="4" name="Content Placeholder 3">
            <a:extLst>
              <a:ext uri="{FF2B5EF4-FFF2-40B4-BE49-F238E27FC236}">
                <a16:creationId xmlns:a16="http://schemas.microsoft.com/office/drawing/2014/main" id="{F58278E4-323F-405E-B976-F88DB4485456}"/>
              </a:ext>
            </a:extLst>
          </p:cNvPr>
          <p:cNvSpPr>
            <a:spLocks noGrp="1"/>
          </p:cNvSpPr>
          <p:nvPr>
            <p:ph idx="10"/>
          </p:nvPr>
        </p:nvSpPr>
        <p:spPr>
          <a:xfrm>
            <a:off x="539552" y="339502"/>
            <a:ext cx="6912768" cy="2995737"/>
          </a:xfrm>
        </p:spPr>
        <p:txBody>
          <a:bodyPr/>
          <a:lstStyle/>
          <a:p>
            <a:pPr algn="r" rtl="1"/>
            <a:r>
              <a:rPr lang="fa-IR" sz="2200" dirty="0">
                <a:cs typeface="B Zar" panose="00000400000000000000" pitchFamily="2" charset="-78"/>
              </a:rPr>
              <a:t>2. کنترل میزان افت فشار </a:t>
            </a:r>
          </a:p>
          <a:p>
            <a:pPr algn="r" rtl="1"/>
            <a:r>
              <a:rPr lang="fa-IR" sz="2200" dirty="0">
                <a:cs typeface="B Zar" panose="00000400000000000000" pitchFamily="2" charset="-78"/>
              </a:rPr>
              <a:t>میزان افت فشار بیش از </a:t>
            </a:r>
            <a:r>
              <a:rPr lang="en-US" sz="2200" dirty="0">
                <a:cs typeface="B Zar" panose="00000400000000000000" pitchFamily="2" charset="-78"/>
              </a:rPr>
              <a:t>10PSI</a:t>
            </a:r>
            <a:r>
              <a:rPr lang="fa-IR" sz="2200" dirty="0">
                <a:cs typeface="B Zar" panose="00000400000000000000" pitchFamily="2" charset="-78"/>
              </a:rPr>
              <a:t> لازم اطلاع داده شود .</a:t>
            </a:r>
          </a:p>
          <a:p>
            <a:pPr algn="r" rtl="1"/>
            <a:endParaRPr lang="fa-IR" sz="2200" dirty="0">
              <a:cs typeface="B Zar" panose="00000400000000000000" pitchFamily="2" charset="-78"/>
            </a:endParaRPr>
          </a:p>
          <a:p>
            <a:pPr algn="r" rtl="1"/>
            <a:r>
              <a:rPr lang="fa-IR" sz="2200" dirty="0">
                <a:cs typeface="B Zar" panose="00000400000000000000" pitchFamily="2" charset="-78"/>
              </a:rPr>
              <a:t>3. کنترل سخت گیر</a:t>
            </a:r>
          </a:p>
          <a:p>
            <a:pPr algn="r" rtl="1"/>
            <a:r>
              <a:rPr lang="fa-IR" sz="2200" dirty="0">
                <a:cs typeface="B Zar" panose="00000400000000000000" pitchFamily="2" charset="-78"/>
              </a:rPr>
              <a:t>سختی آب بیش از </a:t>
            </a:r>
            <a:r>
              <a:rPr lang="en-US" sz="2200" dirty="0">
                <a:cs typeface="B Zar" panose="00000400000000000000" pitchFamily="2" charset="-78"/>
              </a:rPr>
              <a:t>1.72 ppm</a:t>
            </a:r>
            <a:r>
              <a:rPr lang="fa-IR" sz="2200" dirty="0">
                <a:cs typeface="B Zar" panose="00000400000000000000" pitchFamily="2" charset="-78"/>
              </a:rPr>
              <a:t> نباشد .</a:t>
            </a:r>
          </a:p>
          <a:p>
            <a:pPr algn="r" rtl="1"/>
            <a:endParaRPr lang="fa-IR" sz="2200" dirty="0">
              <a:cs typeface="B Zar" panose="00000400000000000000" pitchFamily="2" charset="-78"/>
            </a:endParaRPr>
          </a:p>
          <a:p>
            <a:pPr algn="r" rtl="1"/>
            <a:r>
              <a:rPr lang="fa-IR" sz="2200" dirty="0">
                <a:cs typeface="B Zar" panose="00000400000000000000" pitchFamily="2" charset="-78"/>
              </a:rPr>
              <a:t>4.کنترل تانک های کربن </a:t>
            </a:r>
          </a:p>
          <a:p>
            <a:pPr algn="r" rtl="1"/>
            <a:r>
              <a:rPr lang="fa-IR" sz="2200" dirty="0">
                <a:cs typeface="B Zar" panose="00000400000000000000" pitchFamily="2" charset="-78"/>
              </a:rPr>
              <a:t>چک کلر و ترکیبات کلرامین پس از تانک کربن </a:t>
            </a:r>
            <a:endParaRPr lang="en-US" sz="2200" dirty="0">
              <a:cs typeface="B Zar" panose="00000400000000000000" pitchFamily="2" charset="-78"/>
            </a:endParaRPr>
          </a:p>
        </p:txBody>
      </p:sp>
    </p:spTree>
    <p:extLst>
      <p:ext uri="{BB962C8B-B14F-4D97-AF65-F5344CB8AC3E}">
        <p14:creationId xmlns:p14="http://schemas.microsoft.com/office/powerpoint/2010/main" val="20655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ircle(in)">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circle(in)">
                                      <p:cBhvr>
                                        <p:cTn id="15" dur="2000"/>
                                        <p:tgtEl>
                                          <p:spTgt spid="4">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circle(in)">
                                      <p:cBhvr>
                                        <p:cTn id="18" dur="20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circle(in)">
                                      <p:cBhvr>
                                        <p:cTn id="23" dur="2000"/>
                                        <p:tgtEl>
                                          <p:spTgt spid="4">
                                            <p:txEl>
                                              <p:pRg st="6" end="6"/>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4">
                                            <p:txEl>
                                              <p:pRg st="7" end="7"/>
                                            </p:txEl>
                                          </p:spTgt>
                                        </p:tgtEl>
                                        <p:attrNameLst>
                                          <p:attrName>style.visibility</p:attrName>
                                        </p:attrNameLst>
                                      </p:cBhvr>
                                      <p:to>
                                        <p:strVal val="visible"/>
                                      </p:to>
                                    </p:set>
                                    <p:animEffect transition="in" filter="circle(in)">
                                      <p:cBhvr>
                                        <p:cTn id="26"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92B933-5D90-4B20-B011-8889AA2581F6}"/>
              </a:ext>
            </a:extLst>
          </p:cNvPr>
          <p:cNvPicPr>
            <a:picLocks noChangeAspect="1"/>
          </p:cNvPicPr>
          <p:nvPr/>
        </p:nvPicPr>
        <p:blipFill rotWithShape="1">
          <a:blip r:embed="rId2"/>
          <a:srcRect l="12988" r="12988"/>
          <a:stretch/>
        </p:blipFill>
        <p:spPr>
          <a:xfrm>
            <a:off x="-23335" y="0"/>
            <a:ext cx="7596336" cy="5143500"/>
          </a:xfrm>
          <a:prstGeom prst="rect">
            <a:avLst/>
          </a:prstGeom>
        </p:spPr>
      </p:pic>
      <p:sp>
        <p:nvSpPr>
          <p:cNvPr id="4" name="Content Placeholder 3">
            <a:extLst>
              <a:ext uri="{FF2B5EF4-FFF2-40B4-BE49-F238E27FC236}">
                <a16:creationId xmlns:a16="http://schemas.microsoft.com/office/drawing/2014/main" id="{20E8572C-1299-4532-87C8-04214024AF1F}"/>
              </a:ext>
            </a:extLst>
          </p:cNvPr>
          <p:cNvSpPr>
            <a:spLocks noGrp="1"/>
          </p:cNvSpPr>
          <p:nvPr>
            <p:ph idx="10"/>
          </p:nvPr>
        </p:nvSpPr>
        <p:spPr>
          <a:xfrm>
            <a:off x="1115616" y="843558"/>
            <a:ext cx="6347048" cy="2995737"/>
          </a:xfrm>
        </p:spPr>
        <p:txBody>
          <a:bodyPr/>
          <a:lstStyle/>
          <a:p>
            <a:pPr algn="r" rtl="1"/>
            <a:r>
              <a:rPr lang="fa-IR" sz="2200" dirty="0">
                <a:cs typeface="B Zar" panose="00000400000000000000" pitchFamily="2" charset="-78"/>
              </a:rPr>
              <a:t>5. کنترل دستگاه </a:t>
            </a:r>
            <a:r>
              <a:rPr lang="en-US" sz="2200" dirty="0">
                <a:cs typeface="B Zar" panose="00000400000000000000" pitchFamily="2" charset="-78"/>
              </a:rPr>
              <a:t>RO</a:t>
            </a:r>
            <a:endParaRPr lang="fa-IR" sz="2200" dirty="0">
              <a:cs typeface="B Zar" panose="00000400000000000000" pitchFamily="2" charset="-78"/>
            </a:endParaRPr>
          </a:p>
          <a:p>
            <a:pPr algn="r" rtl="1"/>
            <a:r>
              <a:rPr lang="fa-IR" sz="2200" dirty="0">
                <a:cs typeface="B Zar" panose="00000400000000000000" pitchFamily="2" charset="-78"/>
              </a:rPr>
              <a:t>فشار آب و جریان در مناطق مختلف دستگاه باید چک شود. اگر جریان بدون کاهش فشار کم شود به معنی آسیب مامبران است .</a:t>
            </a:r>
          </a:p>
          <a:p>
            <a:pPr algn="r" rtl="1"/>
            <a:endParaRPr lang="fa-IR" sz="2200" dirty="0">
              <a:cs typeface="B Zar" panose="00000400000000000000" pitchFamily="2" charset="-78"/>
            </a:endParaRPr>
          </a:p>
          <a:p>
            <a:pPr algn="r" rtl="1"/>
            <a:r>
              <a:rPr lang="fa-IR" sz="2200" dirty="0">
                <a:cs typeface="B Zar" panose="00000400000000000000" pitchFamily="2" charset="-78"/>
              </a:rPr>
              <a:t>6. کنترل آلوده کننده ی شیمیایی</a:t>
            </a:r>
            <a:endParaRPr lang="en-US" sz="2200" dirty="0">
              <a:cs typeface="B Zar" panose="00000400000000000000" pitchFamily="2" charset="-78"/>
            </a:endParaRPr>
          </a:p>
        </p:txBody>
      </p:sp>
    </p:spTree>
    <p:extLst>
      <p:ext uri="{BB962C8B-B14F-4D97-AF65-F5344CB8AC3E}">
        <p14:creationId xmlns:p14="http://schemas.microsoft.com/office/powerpoint/2010/main" val="414443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4">
                                            <p:txEl>
                                              <p:pRg st="1" end="1"/>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p:cTn id="19"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0"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1"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B5BCCB-5D8E-4486-B036-92791AD0F25C}"/>
              </a:ext>
            </a:extLst>
          </p:cNvPr>
          <p:cNvPicPr>
            <a:picLocks noChangeAspect="1"/>
          </p:cNvPicPr>
          <p:nvPr/>
        </p:nvPicPr>
        <p:blipFill rotWithShape="1">
          <a:blip r:embed="rId2"/>
          <a:srcRect l="12988" r="12988"/>
          <a:stretch/>
        </p:blipFill>
        <p:spPr>
          <a:xfrm>
            <a:off x="3619" y="0"/>
            <a:ext cx="6768752" cy="5143500"/>
          </a:xfrm>
          <a:prstGeom prst="rect">
            <a:avLst/>
          </a:prstGeom>
        </p:spPr>
      </p:pic>
      <p:sp>
        <p:nvSpPr>
          <p:cNvPr id="8" name="TextBox 7">
            <a:extLst>
              <a:ext uri="{FF2B5EF4-FFF2-40B4-BE49-F238E27FC236}">
                <a16:creationId xmlns:a16="http://schemas.microsoft.com/office/drawing/2014/main" id="{56946FDE-2077-49D6-B834-FA9807004E78}"/>
              </a:ext>
            </a:extLst>
          </p:cNvPr>
          <p:cNvSpPr txBox="1"/>
          <p:nvPr/>
        </p:nvSpPr>
        <p:spPr>
          <a:xfrm>
            <a:off x="1187624" y="627534"/>
            <a:ext cx="7272808" cy="3416320"/>
          </a:xfrm>
          <a:prstGeom prst="rect">
            <a:avLst/>
          </a:prstGeom>
          <a:noFill/>
        </p:spPr>
        <p:txBody>
          <a:bodyPr wrap="square" rtlCol="0">
            <a:spAutoFit/>
          </a:bodyPr>
          <a:lstStyle/>
          <a:p>
            <a:pPr algn="r" rtl="1"/>
            <a:r>
              <a:rPr lang="fa-IR" sz="2400" b="1" dirty="0"/>
              <a:t>چه درجه خلوصی از آب برای همودیالیز نیاز است؟</a:t>
            </a:r>
          </a:p>
          <a:p>
            <a:pPr algn="r" rtl="1"/>
            <a:endParaRPr lang="en-US" sz="2400" dirty="0"/>
          </a:p>
          <a:p>
            <a:pPr algn="r" rtl="1"/>
            <a:r>
              <a:rPr lang="en-US" sz="2400" dirty="0"/>
              <a:t>AAMI</a:t>
            </a:r>
            <a:r>
              <a:rPr lang="fa-IR" sz="2400" dirty="0"/>
              <a:t> مجموعه رهنمودهای کیفیت آب را طراحی کرده است که بعنوان استاندارد ملی </a:t>
            </a:r>
            <a:r>
              <a:rPr lang="en-US" sz="2400" dirty="0"/>
              <a:t>US</a:t>
            </a:r>
            <a:r>
              <a:rPr lang="fa-IR" sz="2400" dirty="0"/>
              <a:t> پیشنهاد می شود. این معیار پذیرفته شده نه تنها آلودگی های غیرآلی و شیمیایی بلکه آلودگی های میکروبی را بیان می کند. </a:t>
            </a:r>
          </a:p>
          <a:p>
            <a:pPr algn="r" rtl="1"/>
            <a:r>
              <a:rPr lang="fa-IR" sz="2400" dirty="0"/>
              <a:t>این نیاز همراه با عوارض آلودگی ها به بدن نشان داده شده است.در </a:t>
            </a:r>
          </a:p>
          <a:p>
            <a:pPr algn="r" rtl="1"/>
            <a:r>
              <a:rPr lang="fa-IR" sz="2400" dirty="0"/>
              <a:t>نتیجه تغییر کیفیت آب آشامیدنی سالم، فهرست آلودگی های </a:t>
            </a:r>
            <a:r>
              <a:rPr lang="en-US" sz="2400" dirty="0"/>
              <a:t>AAMI</a:t>
            </a:r>
            <a:r>
              <a:rPr lang="fa-IR" sz="2400" dirty="0"/>
              <a:t>  به </a:t>
            </a:r>
          </a:p>
          <a:p>
            <a:pPr algn="r" rtl="1"/>
            <a:r>
              <a:rPr lang="fa-IR" sz="2400" dirty="0"/>
              <a:t>آنتیموان،برلیوم،تالیوم گسترش یافته است</a:t>
            </a:r>
            <a:endParaRPr lang="en-US" sz="2400" dirty="0"/>
          </a:p>
          <a:p>
            <a:pPr algn="r"/>
            <a:endParaRPr lang="en-US" sz="2400" dirty="0"/>
          </a:p>
        </p:txBody>
      </p:sp>
    </p:spTree>
    <p:extLst>
      <p:ext uri="{BB962C8B-B14F-4D97-AF65-F5344CB8AC3E}">
        <p14:creationId xmlns:p14="http://schemas.microsoft.com/office/powerpoint/2010/main" val="10756002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6CFA750-ACD0-4CF7-8264-1BC0E5DAD4C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3528"/>
          <a:stretch/>
        </p:blipFill>
        <p:spPr>
          <a:xfrm>
            <a:off x="2699792" y="0"/>
            <a:ext cx="4824536" cy="5370901"/>
          </a:xfrm>
        </p:spPr>
      </p:pic>
    </p:spTree>
    <p:extLst>
      <p:ext uri="{BB962C8B-B14F-4D97-AF65-F5344CB8AC3E}">
        <p14:creationId xmlns:p14="http://schemas.microsoft.com/office/powerpoint/2010/main" val="241017901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50074F-1EAF-4A46-8C5B-1330F65D6AF8}"/>
              </a:ext>
            </a:extLst>
          </p:cNvPr>
          <p:cNvPicPr>
            <a:picLocks noChangeAspect="1"/>
          </p:cNvPicPr>
          <p:nvPr/>
        </p:nvPicPr>
        <p:blipFill rotWithShape="1">
          <a:blip r:embed="rId2"/>
          <a:srcRect l="40550" t="24801" r="29525" b="20060"/>
          <a:stretch/>
        </p:blipFill>
        <p:spPr>
          <a:xfrm>
            <a:off x="3059832" y="123478"/>
            <a:ext cx="4824536" cy="4752527"/>
          </a:xfrm>
          <a:prstGeom prst="rect">
            <a:avLst/>
          </a:prstGeom>
        </p:spPr>
      </p:pic>
    </p:spTree>
    <p:extLst>
      <p:ext uri="{BB962C8B-B14F-4D97-AF65-F5344CB8AC3E}">
        <p14:creationId xmlns:p14="http://schemas.microsoft.com/office/powerpoint/2010/main" val="53400031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BE7C05B-DF2F-47E9-B099-1B529DF34328}"/>
              </a:ext>
            </a:extLst>
          </p:cNvPr>
          <p:cNvSpPr/>
          <p:nvPr/>
        </p:nvSpPr>
        <p:spPr>
          <a:xfrm>
            <a:off x="3851920" y="1262"/>
            <a:ext cx="4572000" cy="1754326"/>
          </a:xfrm>
          <a:prstGeom prst="rect">
            <a:avLst/>
          </a:prstGeom>
        </p:spPr>
        <p:txBody>
          <a:bodyPr>
            <a:spAutoFit/>
          </a:bodyPr>
          <a:lstStyle/>
          <a:p>
            <a:pPr algn="ctr"/>
            <a:endParaRPr lang="fa-IR" altLang="ko-KR" sz="3200" b="1" dirty="0">
              <a:latin typeface="Arabic Typesetting" panose="03020402040406030203" pitchFamily="66" charset="-78"/>
              <a:ea typeface="맑은 고딕" pitchFamily="50" charset="-127"/>
              <a:cs typeface="B Zar" panose="00000400000000000000" pitchFamily="2" charset="-78"/>
            </a:endParaRPr>
          </a:p>
          <a:p>
            <a:pPr algn="ctr" rtl="1"/>
            <a:r>
              <a:rPr lang="fa-IR" altLang="ko-KR" sz="3200" b="1" dirty="0">
                <a:latin typeface="Arabic Typesetting" panose="03020402040406030203" pitchFamily="66" charset="-78"/>
                <a:ea typeface="맑은 고딕" pitchFamily="50" charset="-127"/>
                <a:cs typeface="B Zar" panose="00000400000000000000" pitchFamily="2" charset="-78"/>
              </a:rPr>
              <a:t>سیستم تصفیه آب دیالیز (</a:t>
            </a:r>
            <a:r>
              <a:rPr lang="en-US" altLang="ko-KR" sz="3200" b="1" dirty="0">
                <a:latin typeface="Arabic Typesetting" panose="03020402040406030203" pitchFamily="66" charset="-78"/>
                <a:ea typeface="맑은 고딕" pitchFamily="50" charset="-127"/>
                <a:cs typeface="B Zar" panose="00000400000000000000" pitchFamily="2" charset="-78"/>
              </a:rPr>
              <a:t>RO</a:t>
            </a:r>
            <a:r>
              <a:rPr lang="fa-IR" altLang="ko-KR" sz="3200" b="1" dirty="0">
                <a:latin typeface="Arabic Typesetting" panose="03020402040406030203" pitchFamily="66" charset="-78"/>
                <a:ea typeface="맑은 고딕" pitchFamily="50" charset="-127"/>
                <a:cs typeface="B Zar" panose="00000400000000000000" pitchFamily="2" charset="-78"/>
              </a:rPr>
              <a:t>)</a:t>
            </a:r>
          </a:p>
          <a:p>
            <a:pPr algn="ctr" rtl="1"/>
            <a:r>
              <a:rPr lang="en-US" altLang="ko-KR" sz="4400" b="1" dirty="0">
                <a:latin typeface="Arabic Typesetting" panose="03020402040406030203" pitchFamily="66" charset="-78"/>
                <a:ea typeface="맑은 고딕" pitchFamily="50" charset="-127"/>
                <a:cs typeface="B Zar" panose="00000400000000000000" pitchFamily="2" charset="-78"/>
              </a:rPr>
              <a:t>Reverse Osmosis</a:t>
            </a:r>
            <a:r>
              <a:rPr lang="fa-IR" altLang="ko-KR" sz="4400" b="1" dirty="0">
                <a:latin typeface="Arabic Typesetting" panose="03020402040406030203" pitchFamily="66" charset="-78"/>
                <a:ea typeface="맑은 고딕" pitchFamily="50" charset="-127"/>
                <a:cs typeface="B Zar" panose="00000400000000000000" pitchFamily="2" charset="-78"/>
              </a:rPr>
              <a:t> </a:t>
            </a:r>
            <a:r>
              <a:rPr lang="en-US" altLang="ko-KR" sz="4400" b="1" dirty="0">
                <a:latin typeface="Arabic Typesetting" panose="03020402040406030203" pitchFamily="66" charset="-78"/>
                <a:ea typeface="맑은 고딕" pitchFamily="50" charset="-127"/>
                <a:cs typeface="B Zar" panose="00000400000000000000" pitchFamily="2" charset="-78"/>
              </a:rPr>
              <a:t> </a:t>
            </a:r>
          </a:p>
        </p:txBody>
      </p:sp>
      <p:pic>
        <p:nvPicPr>
          <p:cNvPr id="6" name="Picture 5">
            <a:extLst>
              <a:ext uri="{FF2B5EF4-FFF2-40B4-BE49-F238E27FC236}">
                <a16:creationId xmlns:a16="http://schemas.microsoft.com/office/drawing/2014/main" id="{F95D0935-97B0-4AD0-9042-B2EA1EEBA8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491630"/>
            <a:ext cx="5256584" cy="3665236"/>
          </a:xfrm>
          <a:prstGeom prst="rect">
            <a:avLst/>
          </a:prstGeom>
        </p:spPr>
      </p:pic>
    </p:spTree>
    <p:extLst>
      <p:ext uri="{BB962C8B-B14F-4D97-AF65-F5344CB8AC3E}">
        <p14:creationId xmlns:p14="http://schemas.microsoft.com/office/powerpoint/2010/main" val="14079168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1" end="1"/>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p:cTn id="14"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16"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233890-B56A-4B07-A179-FFA06BB83F6C}"/>
              </a:ext>
            </a:extLst>
          </p:cNvPr>
          <p:cNvSpPr>
            <a:spLocks noGrp="1"/>
          </p:cNvSpPr>
          <p:nvPr>
            <p:ph idx="10"/>
          </p:nvPr>
        </p:nvSpPr>
        <p:spPr>
          <a:xfrm>
            <a:off x="1619672" y="843558"/>
            <a:ext cx="7200800" cy="2995737"/>
          </a:xfrm>
        </p:spPr>
        <p:txBody>
          <a:bodyPr/>
          <a:lstStyle/>
          <a:p>
            <a:pPr algn="r" rtl="1"/>
            <a:endParaRPr lang="en-US" sz="2200" b="1" dirty="0">
              <a:solidFill>
                <a:schemeClr val="tx1"/>
              </a:solidFill>
              <a:cs typeface="B Zar" panose="00000400000000000000" pitchFamily="2" charset="-78"/>
            </a:endParaRPr>
          </a:p>
          <a:p>
            <a:pPr algn="r" rtl="1"/>
            <a:r>
              <a:rPr lang="fa-IR" sz="2200" dirty="0">
                <a:solidFill>
                  <a:schemeClr val="tx1"/>
                </a:solidFill>
                <a:cs typeface="B Zar" panose="00000400000000000000" pitchFamily="2" charset="-78"/>
              </a:rPr>
              <a:t>حداکثر سطح باکتری در آبی که برای تهیه مایع دیالیز و آماده سازی صافی استفاده</a:t>
            </a:r>
          </a:p>
          <a:p>
            <a:pPr algn="r" rtl="1"/>
            <a:r>
              <a:rPr lang="fa-IR" sz="2200" dirty="0">
                <a:solidFill>
                  <a:schemeClr val="tx1"/>
                </a:solidFill>
                <a:cs typeface="B Zar" panose="00000400000000000000" pitchFamily="2" charset="-78"/>
              </a:rPr>
              <a:t> می شود، باید کمتر از </a:t>
            </a:r>
            <a:r>
              <a:rPr lang="en-US" sz="2200" dirty="0">
                <a:solidFill>
                  <a:schemeClr val="tx1"/>
                </a:solidFill>
                <a:cs typeface="B Zar" panose="00000400000000000000" pitchFamily="2" charset="-78"/>
              </a:rPr>
              <a:t>CFU</a:t>
            </a:r>
            <a:r>
              <a:rPr lang="fa-IR" sz="2200" dirty="0">
                <a:solidFill>
                  <a:schemeClr val="tx1"/>
                </a:solidFill>
                <a:cs typeface="B Zar" panose="00000400000000000000" pitchFamily="2" charset="-78"/>
              </a:rPr>
              <a:t> 200 باشد.سطح عمل </a:t>
            </a:r>
            <a:r>
              <a:rPr lang="en-US" sz="2200" dirty="0">
                <a:solidFill>
                  <a:schemeClr val="tx1"/>
                </a:solidFill>
                <a:cs typeface="B Zar" panose="00000400000000000000" pitchFamily="2" charset="-78"/>
              </a:rPr>
              <a:t>AAMI</a:t>
            </a:r>
            <a:r>
              <a:rPr lang="fa-IR" sz="2200" dirty="0">
                <a:solidFill>
                  <a:schemeClr val="tx1"/>
                </a:solidFill>
                <a:cs typeface="B Zar" panose="00000400000000000000" pitchFamily="2" charset="-78"/>
              </a:rPr>
              <a:t> برای باکتری آب مورد استفاده در تهیه مایع </a:t>
            </a:r>
            <a:r>
              <a:rPr lang="en-US" sz="2200" dirty="0">
                <a:solidFill>
                  <a:schemeClr val="tx1"/>
                </a:solidFill>
                <a:cs typeface="B Zar" panose="00000400000000000000" pitchFamily="2" charset="-78"/>
              </a:rPr>
              <a:t>CFU</a:t>
            </a:r>
            <a:r>
              <a:rPr lang="fa-IR" sz="2200" dirty="0">
                <a:solidFill>
                  <a:schemeClr val="tx1"/>
                </a:solidFill>
                <a:cs typeface="B Zar" panose="00000400000000000000" pitchFamily="2" charset="-78"/>
              </a:rPr>
              <a:t> 50 است.</a:t>
            </a:r>
            <a:endParaRPr lang="en-US" sz="2200" dirty="0">
              <a:solidFill>
                <a:schemeClr val="tx1"/>
              </a:solidFill>
              <a:cs typeface="B Zar" panose="00000400000000000000" pitchFamily="2" charset="-78"/>
            </a:endParaRPr>
          </a:p>
          <a:p>
            <a:endParaRPr lang="en-US" dirty="0"/>
          </a:p>
        </p:txBody>
      </p:sp>
    </p:spTree>
    <p:extLst>
      <p:ext uri="{BB962C8B-B14F-4D97-AF65-F5344CB8AC3E}">
        <p14:creationId xmlns:p14="http://schemas.microsoft.com/office/powerpoint/2010/main" val="413808544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4">
                                            <p:txEl>
                                              <p:pRg st="1" end="1"/>
                                            </p:txEl>
                                          </p:spTgt>
                                        </p:tgtEl>
                                      </p:cBhvr>
                                    </p:animEffect>
                                    <p:set>
                                      <p:cBhvr>
                                        <p:cTn id="7" dur="1" fill="hold">
                                          <p:stCondLst>
                                            <p:cond delay="499"/>
                                          </p:stCondLst>
                                        </p:cTn>
                                        <p:tgtEl>
                                          <p:spTgt spid="4">
                                            <p:txEl>
                                              <p:pRg st="1" end="1"/>
                                            </p:txEl>
                                          </p:spTgt>
                                        </p:tgtEl>
                                        <p:attrNameLst>
                                          <p:attrName>style.visibility</p:attrName>
                                        </p:attrNameLst>
                                      </p:cBhvr>
                                      <p:to>
                                        <p:strVal val="hidden"/>
                                      </p:to>
                                    </p:set>
                                  </p:childTnLst>
                                </p:cTn>
                              </p:par>
                              <p:par>
                                <p:cTn id="8" presetID="14" presetClass="exit" presetSubtype="10" fill="hold" nodeType="withEffect">
                                  <p:stCondLst>
                                    <p:cond delay="0"/>
                                  </p:stCondLst>
                                  <p:childTnLst>
                                    <p:animEffect transition="out" filter="randombar(horizontal)">
                                      <p:cBhvr>
                                        <p:cTn id="9" dur="500"/>
                                        <p:tgtEl>
                                          <p:spTgt spid="4">
                                            <p:txEl>
                                              <p:pRg st="2" end="2"/>
                                            </p:txEl>
                                          </p:spTgt>
                                        </p:tgtEl>
                                      </p:cBhvr>
                                    </p:animEffect>
                                    <p:set>
                                      <p:cBhvr>
                                        <p:cTn id="1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6761422-A892-469A-A871-FB1AFD583235}"/>
              </a:ext>
            </a:extLst>
          </p:cNvPr>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0" y="-1"/>
            <a:ext cx="9144000" cy="5186937"/>
          </a:xfrm>
        </p:spPr>
      </p:pic>
      <p:pic>
        <p:nvPicPr>
          <p:cNvPr id="8" name="Content Placeholder 7">
            <a:extLst>
              <a:ext uri="{FF2B5EF4-FFF2-40B4-BE49-F238E27FC236}">
                <a16:creationId xmlns:a16="http://schemas.microsoft.com/office/drawing/2014/main" id="{2D7B7CC6-8F48-463D-9D1C-E63F426AA8C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460988" y="2346989"/>
            <a:ext cx="2896334" cy="1629182"/>
          </a:xfrm>
        </p:spPr>
      </p:pic>
      <p:cxnSp>
        <p:nvCxnSpPr>
          <p:cNvPr id="10" name="Straight Arrow Connector 9">
            <a:extLst>
              <a:ext uri="{FF2B5EF4-FFF2-40B4-BE49-F238E27FC236}">
                <a16:creationId xmlns:a16="http://schemas.microsoft.com/office/drawing/2014/main" id="{1221BD1E-F086-4497-9087-F34ED5D98DAC}"/>
              </a:ext>
            </a:extLst>
          </p:cNvPr>
          <p:cNvCxnSpPr>
            <a:cxnSpLocks/>
          </p:cNvCxnSpPr>
          <p:nvPr/>
        </p:nvCxnSpPr>
        <p:spPr>
          <a:xfrm flipH="1">
            <a:off x="1691680" y="2271114"/>
            <a:ext cx="1294087" cy="759518"/>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996A5D8C-0F33-435F-A170-3B3E0CD4D87A}"/>
              </a:ext>
            </a:extLst>
          </p:cNvPr>
          <p:cNvCxnSpPr>
            <a:cxnSpLocks/>
          </p:cNvCxnSpPr>
          <p:nvPr/>
        </p:nvCxnSpPr>
        <p:spPr>
          <a:xfrm flipH="1" flipV="1">
            <a:off x="1688221" y="3030632"/>
            <a:ext cx="2702731" cy="152453"/>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18" name="Picture 17">
            <a:extLst>
              <a:ext uri="{FF2B5EF4-FFF2-40B4-BE49-F238E27FC236}">
                <a16:creationId xmlns:a16="http://schemas.microsoft.com/office/drawing/2014/main" id="{7082201C-6756-419D-AE5B-872A42AE9A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479210" y="3300814"/>
            <a:ext cx="2432270" cy="1368152"/>
          </a:xfrm>
          <a:prstGeom prst="rect">
            <a:avLst/>
          </a:prstGeom>
        </p:spPr>
      </p:pic>
      <p:pic>
        <p:nvPicPr>
          <p:cNvPr id="20" name="Picture 19">
            <a:extLst>
              <a:ext uri="{FF2B5EF4-FFF2-40B4-BE49-F238E27FC236}">
                <a16:creationId xmlns:a16="http://schemas.microsoft.com/office/drawing/2014/main" id="{494DCC2B-337E-4D5C-982C-CDA478B847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7288729" y="519476"/>
            <a:ext cx="2374747" cy="1335795"/>
          </a:xfrm>
          <a:prstGeom prst="rect">
            <a:avLst/>
          </a:prstGeom>
        </p:spPr>
      </p:pic>
      <p:cxnSp>
        <p:nvCxnSpPr>
          <p:cNvPr id="22" name="Straight Arrow Connector 21">
            <a:extLst>
              <a:ext uri="{FF2B5EF4-FFF2-40B4-BE49-F238E27FC236}">
                <a16:creationId xmlns:a16="http://schemas.microsoft.com/office/drawing/2014/main" id="{6AF35BAF-39EA-49F5-A27F-0BECA4B3332E}"/>
              </a:ext>
            </a:extLst>
          </p:cNvPr>
          <p:cNvCxnSpPr>
            <a:cxnSpLocks/>
          </p:cNvCxnSpPr>
          <p:nvPr/>
        </p:nvCxnSpPr>
        <p:spPr>
          <a:xfrm>
            <a:off x="5796136" y="2499742"/>
            <a:ext cx="1368152" cy="101611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29096EFB-F1CA-44BC-9B1D-82F3C28D0E73}"/>
              </a:ext>
            </a:extLst>
          </p:cNvPr>
          <p:cNvCxnSpPr/>
          <p:nvPr/>
        </p:nvCxnSpPr>
        <p:spPr>
          <a:xfrm flipV="1">
            <a:off x="7308304" y="1419622"/>
            <a:ext cx="641251" cy="28803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019023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02CA0E1-BAD4-4753-930F-6289B3BF3DEB}"/>
              </a:ext>
            </a:extLst>
          </p:cNvPr>
          <p:cNvSpPr txBox="1"/>
          <p:nvPr/>
        </p:nvSpPr>
        <p:spPr>
          <a:xfrm>
            <a:off x="1691680" y="439016"/>
            <a:ext cx="6912768" cy="492443"/>
          </a:xfrm>
          <a:prstGeom prst="rect">
            <a:avLst/>
          </a:prstGeom>
          <a:noFill/>
        </p:spPr>
        <p:txBody>
          <a:bodyPr wrap="square" rtlCol="0">
            <a:spAutoFit/>
          </a:bodyPr>
          <a:lstStyle/>
          <a:p>
            <a:pPr algn="r" rtl="1"/>
            <a:r>
              <a:rPr lang="fa-IR" sz="2600" dirty="0">
                <a:cs typeface="B Zar" panose="00000400000000000000" pitchFamily="2" charset="-78"/>
              </a:rPr>
              <a:t>آب شهر               فیلتر                   مخزن کربن             مخزن رزین</a:t>
            </a:r>
            <a:endParaRPr lang="en-US" sz="2600" dirty="0">
              <a:cs typeface="B Zar" panose="00000400000000000000" pitchFamily="2" charset="-78"/>
            </a:endParaRPr>
          </a:p>
        </p:txBody>
      </p:sp>
      <p:sp>
        <p:nvSpPr>
          <p:cNvPr id="7" name="TextBox 6">
            <a:extLst>
              <a:ext uri="{FF2B5EF4-FFF2-40B4-BE49-F238E27FC236}">
                <a16:creationId xmlns:a16="http://schemas.microsoft.com/office/drawing/2014/main" id="{260A4C41-F52F-4E0A-A69D-5AD99975C310}"/>
              </a:ext>
            </a:extLst>
          </p:cNvPr>
          <p:cNvSpPr txBox="1"/>
          <p:nvPr/>
        </p:nvSpPr>
        <p:spPr>
          <a:xfrm>
            <a:off x="1907704" y="3261357"/>
            <a:ext cx="6120680" cy="492443"/>
          </a:xfrm>
          <a:prstGeom prst="rect">
            <a:avLst/>
          </a:prstGeom>
          <a:noFill/>
        </p:spPr>
        <p:txBody>
          <a:bodyPr wrap="square" rtlCol="0">
            <a:spAutoFit/>
          </a:bodyPr>
          <a:lstStyle/>
          <a:p>
            <a:pPr rtl="1"/>
            <a:r>
              <a:rPr lang="fa-IR" sz="2600" dirty="0"/>
              <a:t>بخش دیالیز               </a:t>
            </a:r>
            <a:r>
              <a:rPr lang="en-US" sz="2600" dirty="0"/>
              <a:t>RO</a:t>
            </a:r>
          </a:p>
        </p:txBody>
      </p:sp>
      <p:cxnSp>
        <p:nvCxnSpPr>
          <p:cNvPr id="9" name="Straight Arrow Connector 8">
            <a:extLst>
              <a:ext uri="{FF2B5EF4-FFF2-40B4-BE49-F238E27FC236}">
                <a16:creationId xmlns:a16="http://schemas.microsoft.com/office/drawing/2014/main" id="{3A01B11A-A590-4531-B950-6E58EFA42C3C}"/>
              </a:ext>
            </a:extLst>
          </p:cNvPr>
          <p:cNvCxnSpPr/>
          <p:nvPr/>
        </p:nvCxnSpPr>
        <p:spPr>
          <a:xfrm flipH="1">
            <a:off x="6836639" y="685237"/>
            <a:ext cx="72008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5F3CA3CD-6336-4CF0-B155-73A726654138}"/>
              </a:ext>
            </a:extLst>
          </p:cNvPr>
          <p:cNvCxnSpPr>
            <a:cxnSpLocks/>
          </p:cNvCxnSpPr>
          <p:nvPr/>
        </p:nvCxnSpPr>
        <p:spPr>
          <a:xfrm flipH="1">
            <a:off x="5292080" y="672071"/>
            <a:ext cx="944488"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EFB84406-C537-4E5D-B2D7-173598CAF3D3}"/>
              </a:ext>
            </a:extLst>
          </p:cNvPr>
          <p:cNvCxnSpPr>
            <a:cxnSpLocks/>
          </p:cNvCxnSpPr>
          <p:nvPr/>
        </p:nvCxnSpPr>
        <p:spPr>
          <a:xfrm flipH="1">
            <a:off x="3143152" y="685237"/>
            <a:ext cx="72846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C674FE8A-0B05-42E4-8296-50349673650D}"/>
              </a:ext>
            </a:extLst>
          </p:cNvPr>
          <p:cNvCxnSpPr>
            <a:cxnSpLocks/>
          </p:cNvCxnSpPr>
          <p:nvPr/>
        </p:nvCxnSpPr>
        <p:spPr>
          <a:xfrm>
            <a:off x="2600948" y="3507579"/>
            <a:ext cx="1084408"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25" name="Picture 24">
            <a:extLst>
              <a:ext uri="{FF2B5EF4-FFF2-40B4-BE49-F238E27FC236}">
                <a16:creationId xmlns:a16="http://schemas.microsoft.com/office/drawing/2014/main" id="{B3A04F14-C85F-4C0B-ABDE-9C6E5EAFA0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396729" y="1226840"/>
            <a:ext cx="2258730" cy="1594658"/>
          </a:xfrm>
          <a:prstGeom prst="rect">
            <a:avLst/>
          </a:prstGeom>
        </p:spPr>
      </p:pic>
      <p:pic>
        <p:nvPicPr>
          <p:cNvPr id="27" name="Picture 26">
            <a:extLst>
              <a:ext uri="{FF2B5EF4-FFF2-40B4-BE49-F238E27FC236}">
                <a16:creationId xmlns:a16="http://schemas.microsoft.com/office/drawing/2014/main" id="{797AF55E-7C89-4B83-8AFE-1B36AF7312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69991" y="1211300"/>
            <a:ext cx="2246920" cy="1573889"/>
          </a:xfrm>
          <a:prstGeom prst="rect">
            <a:avLst/>
          </a:prstGeom>
        </p:spPr>
      </p:pic>
      <p:pic>
        <p:nvPicPr>
          <p:cNvPr id="29" name="Picture 28">
            <a:extLst>
              <a:ext uri="{FF2B5EF4-FFF2-40B4-BE49-F238E27FC236}">
                <a16:creationId xmlns:a16="http://schemas.microsoft.com/office/drawing/2014/main" id="{F572ECC3-8540-45C4-A848-FB0C0FEA5B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431316" y="1263991"/>
            <a:ext cx="2229951" cy="1491577"/>
          </a:xfrm>
          <a:prstGeom prst="rect">
            <a:avLst/>
          </a:prstGeom>
        </p:spPr>
      </p:pic>
      <p:cxnSp>
        <p:nvCxnSpPr>
          <p:cNvPr id="20" name="Straight Arrow Connector 19">
            <a:extLst>
              <a:ext uri="{FF2B5EF4-FFF2-40B4-BE49-F238E27FC236}">
                <a16:creationId xmlns:a16="http://schemas.microsoft.com/office/drawing/2014/main" id="{756D1FE1-F4A5-4350-9297-1E37B20D5619}"/>
              </a:ext>
            </a:extLst>
          </p:cNvPr>
          <p:cNvCxnSpPr>
            <a:cxnSpLocks/>
          </p:cNvCxnSpPr>
          <p:nvPr/>
        </p:nvCxnSpPr>
        <p:spPr>
          <a:xfrm>
            <a:off x="2195736" y="947659"/>
            <a:ext cx="0" cy="2397892"/>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33" name="Picture 32">
            <a:extLst>
              <a:ext uri="{FF2B5EF4-FFF2-40B4-BE49-F238E27FC236}">
                <a16:creationId xmlns:a16="http://schemas.microsoft.com/office/drawing/2014/main" id="{844222F4-577D-4A20-9F16-E39D6E6774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50466" y="3770905"/>
            <a:ext cx="1535508" cy="1491577"/>
          </a:xfrm>
          <a:prstGeom prst="rect">
            <a:avLst/>
          </a:prstGeom>
        </p:spPr>
      </p:pic>
    </p:spTree>
    <p:extLst>
      <p:ext uri="{BB962C8B-B14F-4D97-AF65-F5344CB8AC3E}">
        <p14:creationId xmlns:p14="http://schemas.microsoft.com/office/powerpoint/2010/main" val="84635727"/>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6">
                                            <p:txEl>
                                              <p:pRg st="0" end="0"/>
                                            </p:txEl>
                                          </p:spTgt>
                                        </p:tgtEl>
                                        <p:attrNameLst>
                                          <p:attrName>ppt_w</p:attrName>
                                        </p:attrNameLst>
                                      </p:cBhvr>
                                    </p:anim>
                                    <p:anim by="(#ppt_w*0.50)" calcmode="lin" valueType="num">
                                      <p:cBhvr>
                                        <p:cTn id="8" dur="500" decel="50000" autoRev="1" fill="hold">
                                          <p:stCondLst>
                                            <p:cond delay="0"/>
                                          </p:stCondLst>
                                        </p:cTn>
                                        <p:tgtEl>
                                          <p:spTgt spid="6">
                                            <p:txEl>
                                              <p:pRg st="0" end="0"/>
                                            </p:txEl>
                                          </p:spTgt>
                                        </p:tgtEl>
                                        <p:attrNameLst>
                                          <p:attrName>ppt_x</p:attrName>
                                        </p:attrNameLst>
                                      </p:cBhvr>
                                    </p:anim>
                                    <p:anim from="(-#ppt_h/2)" to="(#ppt_y)" calcmode="lin" valueType="num">
                                      <p:cBhvr>
                                        <p:cTn id="9" dur="1000" fill="hold">
                                          <p:stCondLst>
                                            <p:cond delay="0"/>
                                          </p:stCondLst>
                                        </p:cTn>
                                        <p:tgtEl>
                                          <p:spTgt spid="6">
                                            <p:txEl>
                                              <p:pRg st="0" end="0"/>
                                            </p:txEl>
                                          </p:spTgt>
                                        </p:tgtEl>
                                        <p:attrNameLst>
                                          <p:attrName>ppt_y</p:attrName>
                                        </p:attrNameLst>
                                      </p:cBhvr>
                                    </p:anim>
                                    <p:animRot by="21600000">
                                      <p:cBhvr>
                                        <p:cTn id="10" dur="1000" fill="hold">
                                          <p:stCondLst>
                                            <p:cond delay="0"/>
                                          </p:stCondLst>
                                        </p:cTn>
                                        <p:tgtEl>
                                          <p:spTgt spid="6">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7">
                                            <p:txEl>
                                              <p:pRg st="0" end="0"/>
                                            </p:txEl>
                                          </p:spTgt>
                                        </p:tgtEl>
                                        <p:attrNameLst>
                                          <p:attrName>ppt_w</p:attrName>
                                        </p:attrNameLst>
                                      </p:cBhvr>
                                    </p:anim>
                                    <p:anim by="(#ppt_w*0.50)" calcmode="lin" valueType="num">
                                      <p:cBhvr>
                                        <p:cTn id="16" dur="500" decel="50000" autoRev="1" fill="hold">
                                          <p:stCondLst>
                                            <p:cond delay="0"/>
                                          </p:stCondLst>
                                        </p:cTn>
                                        <p:tgtEl>
                                          <p:spTgt spid="7">
                                            <p:txEl>
                                              <p:pRg st="0" end="0"/>
                                            </p:txEl>
                                          </p:spTgt>
                                        </p:tgtEl>
                                        <p:attrNameLst>
                                          <p:attrName>ppt_x</p:attrName>
                                        </p:attrNameLst>
                                      </p:cBhvr>
                                    </p:anim>
                                    <p:anim from="(-#ppt_h/2)" to="(#ppt_y)" calcmode="lin" valueType="num">
                                      <p:cBhvr>
                                        <p:cTn id="17" dur="1000" fill="hold">
                                          <p:stCondLst>
                                            <p:cond delay="0"/>
                                          </p:stCondLst>
                                        </p:cTn>
                                        <p:tgtEl>
                                          <p:spTgt spid="7">
                                            <p:txEl>
                                              <p:pRg st="0" end="0"/>
                                            </p:txEl>
                                          </p:spTgt>
                                        </p:tgtEl>
                                        <p:attrNameLst>
                                          <p:attrName>ppt_y</p:attrName>
                                        </p:attrNameLst>
                                      </p:cBhvr>
                                    </p:anim>
                                    <p:animRot by="21600000">
                                      <p:cBhvr>
                                        <p:cTn id="18"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DA40B-49B3-4E45-95C8-FCE234BF627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4142EDD-0277-4A9C-B936-DF9D6AE24A7E}"/>
              </a:ext>
            </a:extLst>
          </p:cNvPr>
          <p:cNvSpPr>
            <a:spLocks noGrp="1"/>
          </p:cNvSpPr>
          <p:nvPr>
            <p:ph idx="1"/>
          </p:nvPr>
        </p:nvSpPr>
        <p:spPr/>
        <p:txBody>
          <a:bodyPr/>
          <a:lstStyle/>
          <a:p>
            <a:endParaRPr lang="en-US"/>
          </a:p>
        </p:txBody>
      </p:sp>
      <p:sp>
        <p:nvSpPr>
          <p:cNvPr id="4" name="Content Placeholder 3">
            <a:extLst>
              <a:ext uri="{FF2B5EF4-FFF2-40B4-BE49-F238E27FC236}">
                <a16:creationId xmlns:a16="http://schemas.microsoft.com/office/drawing/2014/main" id="{EB3A44A3-6C38-423F-B6CA-C369FECC6AA0}"/>
              </a:ext>
            </a:extLst>
          </p:cNvPr>
          <p:cNvSpPr>
            <a:spLocks noGrp="1"/>
          </p:cNvSpPr>
          <p:nvPr>
            <p:ph idx="10"/>
          </p:nvPr>
        </p:nvSpPr>
        <p:spPr/>
        <p:txBody>
          <a:bodyPr/>
          <a:lstStyle/>
          <a:p>
            <a:endParaRPr lang="en-US"/>
          </a:p>
        </p:txBody>
      </p:sp>
      <p:pic>
        <p:nvPicPr>
          <p:cNvPr id="5" name="Picture 4">
            <a:extLst>
              <a:ext uri="{FF2B5EF4-FFF2-40B4-BE49-F238E27FC236}">
                <a16:creationId xmlns:a16="http://schemas.microsoft.com/office/drawing/2014/main" id="{74F1E29A-C98D-4629-B2D1-35205A13BF7E}"/>
              </a:ext>
            </a:extLst>
          </p:cNvPr>
          <p:cNvPicPr>
            <a:picLocks noChangeAspect="1"/>
          </p:cNvPicPr>
          <p:nvPr/>
        </p:nvPicPr>
        <p:blipFill rotWithShape="1">
          <a:blip r:embed="rId2"/>
          <a:srcRect l="12988" r="12988"/>
          <a:stretch/>
        </p:blipFill>
        <p:spPr>
          <a:xfrm>
            <a:off x="0" y="0"/>
            <a:ext cx="9144000" cy="5143500"/>
          </a:xfrm>
          <a:prstGeom prst="rect">
            <a:avLst/>
          </a:prstGeom>
        </p:spPr>
      </p:pic>
      <p:sp>
        <p:nvSpPr>
          <p:cNvPr id="6" name="Content Placeholder 5">
            <a:extLst>
              <a:ext uri="{FF2B5EF4-FFF2-40B4-BE49-F238E27FC236}">
                <a16:creationId xmlns:a16="http://schemas.microsoft.com/office/drawing/2014/main" id="{F9659A7B-154B-4538-8CE3-F9D2157CC536}"/>
              </a:ext>
            </a:extLst>
          </p:cNvPr>
          <p:cNvSpPr txBox="1">
            <a:spLocks/>
          </p:cNvSpPr>
          <p:nvPr/>
        </p:nvSpPr>
        <p:spPr>
          <a:xfrm>
            <a:off x="327051" y="337638"/>
            <a:ext cx="8813672" cy="2995737"/>
          </a:xfrm>
          <a:prstGeom prst="rect">
            <a:avLst/>
          </a:prstGeom>
        </p:spPr>
        <p:txBody>
          <a:bodyPr lIns="396000" anchor="t"/>
          <a:lstStyle>
            <a:lvl1pPr marL="0" indent="0" algn="l" defTabSz="914400" rtl="0" eaLnBrk="1" latinLnBrk="1" hangingPunct="1">
              <a:spcBef>
                <a:spcPct val="20000"/>
              </a:spcBef>
              <a:buFont typeface="Arial" pitchFamily="34" charset="0"/>
              <a:buNone/>
              <a:defRPr sz="1400" kern="120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sz="2800" b="1" dirty="0">
                <a:cs typeface="B Zar" panose="00000400000000000000" pitchFamily="2" charset="-78"/>
              </a:rPr>
              <a:t>تصفیه آب</a:t>
            </a:r>
          </a:p>
          <a:p>
            <a:pPr algn="r" rtl="1"/>
            <a:endParaRPr lang="en-US" sz="2800" dirty="0">
              <a:cs typeface="B Zar" panose="00000400000000000000" pitchFamily="2" charset="-78"/>
            </a:endParaRPr>
          </a:p>
          <a:p>
            <a:pPr algn="r" rtl="1"/>
            <a:r>
              <a:rPr lang="fa-IR" sz="2800" dirty="0">
                <a:cs typeface="B Zar" panose="00000400000000000000" pitchFamily="2" charset="-78"/>
              </a:rPr>
              <a:t>شکل خالص آب همان بارانی است که از ابر جدا می شود. آب از زمان جدا   شدن از ابر تا رسیدن به زمین مقدار زیادی از آلودگی های موجود در مسیر را   جذب می کند.</a:t>
            </a:r>
            <a:endParaRPr lang="en-US" sz="2800" dirty="0">
              <a:cs typeface="B Zar" panose="00000400000000000000" pitchFamily="2" charset="-78"/>
            </a:endParaRPr>
          </a:p>
          <a:p>
            <a:pPr algn="r" rtl="1"/>
            <a:r>
              <a:rPr lang="fa-IR" sz="2800" dirty="0">
                <a:cs typeface="B Zar" panose="00000400000000000000" pitchFamily="2" charset="-78"/>
              </a:rPr>
              <a:t>با پیشرفت فناوری دیالیز، آب با خلوص بالا برای استفاده در همودیالیز ساخته  شده است. خوشبختانه امروزه پرده های پیشرفته برای اسمز معکوس و تجهیزات  بیرون کشیدن آب، میتوان باکتری ها و حتی آندوتوکسین ها را از آب جدا کند و سیستم های پایش آب بهبود یافته است.</a:t>
            </a:r>
            <a:endParaRPr lang="en-US" sz="2800" dirty="0">
              <a:cs typeface="B Zar" panose="00000400000000000000" pitchFamily="2" charset="-78"/>
            </a:endParaRPr>
          </a:p>
          <a:p>
            <a:endParaRPr lang="en-US" dirty="0"/>
          </a:p>
        </p:txBody>
      </p:sp>
    </p:spTree>
    <p:extLst>
      <p:ext uri="{BB962C8B-B14F-4D97-AF65-F5344CB8AC3E}">
        <p14:creationId xmlns:p14="http://schemas.microsoft.com/office/powerpoint/2010/main" val="37587469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randombar(horizontal)">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598CE3D-5619-4422-9576-A9CB7DA0E786}"/>
              </a:ext>
            </a:extLst>
          </p:cNvPr>
          <p:cNvSpPr>
            <a:spLocks noGrp="1"/>
          </p:cNvSpPr>
          <p:nvPr>
            <p:ph idx="10"/>
          </p:nvPr>
        </p:nvSpPr>
        <p:spPr>
          <a:xfrm>
            <a:off x="1835696" y="411510"/>
            <a:ext cx="6912768" cy="2995737"/>
          </a:xfrm>
        </p:spPr>
        <p:txBody>
          <a:bodyPr/>
          <a:lstStyle/>
          <a:p>
            <a:pPr algn="r" rtl="1"/>
            <a:r>
              <a:rPr lang="fa-IR" sz="2000" dirty="0">
                <a:cs typeface="B Zar" panose="00000400000000000000" pitchFamily="2" charset="-78"/>
              </a:rPr>
              <a:t> </a:t>
            </a:r>
            <a:endParaRPr lang="en-US" sz="2000" dirty="0">
              <a:cs typeface="B Zar" panose="00000400000000000000" pitchFamily="2" charset="-78"/>
            </a:endParaRPr>
          </a:p>
          <a:p>
            <a:pPr algn="r" rtl="1"/>
            <a:r>
              <a:rPr lang="fa-IR" sz="2400" b="1" dirty="0">
                <a:cs typeface="B Zar" panose="00000400000000000000" pitchFamily="2" charset="-78"/>
              </a:rPr>
              <a:t>چه ناخالصی هایی در آب وجود دارد؟</a:t>
            </a:r>
          </a:p>
          <a:p>
            <a:pPr algn="r" rtl="1"/>
            <a:endParaRPr lang="en-US" sz="2400" dirty="0">
              <a:cs typeface="B Zar" panose="00000400000000000000" pitchFamily="2" charset="-78"/>
            </a:endParaRPr>
          </a:p>
          <a:p>
            <a:pPr algn="r" rtl="1"/>
            <a:r>
              <a:rPr lang="fa-IR" sz="2400" dirty="0">
                <a:cs typeface="B Zar" panose="00000400000000000000" pitchFamily="2" charset="-78"/>
              </a:rPr>
              <a:t>سه دسته آلودگی در آب وجود دارد که میتواند به بیمار و دستگاه  دیالیز آسیب برساند عبارتند از:</a:t>
            </a:r>
            <a:endParaRPr lang="en-US" sz="2400" dirty="0">
              <a:cs typeface="B Zar" panose="00000400000000000000" pitchFamily="2" charset="-78"/>
            </a:endParaRPr>
          </a:p>
          <a:p>
            <a:pPr lvl="0" algn="r" rtl="1"/>
            <a:r>
              <a:rPr lang="fa-IR" sz="2400" dirty="0">
                <a:cs typeface="B Zar" panose="00000400000000000000" pitchFamily="2" charset="-78"/>
              </a:rPr>
              <a:t>1- مواد شیمیایی    2- باکتری ها و مواد حاصل از آن   </a:t>
            </a:r>
          </a:p>
          <a:p>
            <a:pPr lvl="0" algn="r" rtl="1"/>
            <a:r>
              <a:rPr lang="fa-IR" sz="2400" dirty="0">
                <a:cs typeface="B Zar" panose="00000400000000000000" pitchFamily="2" charset="-78"/>
              </a:rPr>
              <a:t>3- ذرات معلق در آب</a:t>
            </a:r>
            <a:endParaRPr lang="en-US" sz="2400" dirty="0">
              <a:cs typeface="B Zar" panose="00000400000000000000" pitchFamily="2" charset="-78"/>
            </a:endParaRPr>
          </a:p>
          <a:p>
            <a:pPr algn="r" rtl="1"/>
            <a:r>
              <a:rPr lang="fa-IR" sz="2400" dirty="0">
                <a:cs typeface="B Zar" panose="00000400000000000000" pitchFamily="2" charset="-78"/>
              </a:rPr>
              <a:t>از مواد یادشده، مواد شیمیایی و باکتری می توانند بطور مستقیم به بیمار  آسیب برساند.</a:t>
            </a:r>
            <a:endParaRPr lang="en-US" sz="2400" dirty="0">
              <a:cs typeface="B Zar" panose="00000400000000000000" pitchFamily="2" charset="-78"/>
            </a:endParaRPr>
          </a:p>
          <a:p>
            <a:pPr algn="r"/>
            <a:endParaRPr lang="en-US" sz="1800" dirty="0">
              <a:cs typeface="B Zar" panose="00000400000000000000" pitchFamily="2" charset="-78"/>
            </a:endParaRPr>
          </a:p>
        </p:txBody>
      </p:sp>
    </p:spTree>
    <p:extLst>
      <p:ext uri="{BB962C8B-B14F-4D97-AF65-F5344CB8AC3E}">
        <p14:creationId xmlns:p14="http://schemas.microsoft.com/office/powerpoint/2010/main" val="191407722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2000"/>
                                        <p:tgtEl>
                                          <p:spTgt spid="4">
                                            <p:txEl>
                                              <p:pRg st="3" end="3"/>
                                            </p:txEl>
                                          </p:spTgt>
                                        </p:tgtEl>
                                      </p:cBhvr>
                                    </p:animEffect>
                                    <p:anim calcmode="lin" valueType="num">
                                      <p:cBhvr>
                                        <p:cTn id="8" dur="2000" fill="hold"/>
                                        <p:tgtEl>
                                          <p:spTgt spid="4">
                                            <p:txEl>
                                              <p:pRg st="3" end="3"/>
                                            </p:txEl>
                                          </p:spTgt>
                                        </p:tgtEl>
                                        <p:attrNameLst>
                                          <p:attrName>ppt_w</p:attrName>
                                        </p:attrNameLst>
                                      </p:cBhvr>
                                      <p:tavLst>
                                        <p:tav tm="0" fmla="#ppt_w*sin(2.5*pi*$)">
                                          <p:val>
                                            <p:fltVal val="0"/>
                                          </p:val>
                                        </p:tav>
                                        <p:tav tm="100000">
                                          <p:val>
                                            <p:fltVal val="1"/>
                                          </p:val>
                                        </p:tav>
                                      </p:tavLst>
                                    </p:anim>
                                    <p:anim calcmode="lin" valueType="num">
                                      <p:cBhvr>
                                        <p:cTn id="9" dur="2000" fill="hold"/>
                                        <p:tgtEl>
                                          <p:spTgt spid="4">
                                            <p:txEl>
                                              <p:pRg st="3" end="3"/>
                                            </p:txEl>
                                          </p:spTgt>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2000"/>
                                        <p:tgtEl>
                                          <p:spTgt spid="4">
                                            <p:txEl>
                                              <p:pRg st="4" end="4"/>
                                            </p:txEl>
                                          </p:spTgt>
                                        </p:tgtEl>
                                      </p:cBhvr>
                                    </p:animEffect>
                                    <p:anim calcmode="lin" valueType="num">
                                      <p:cBhvr>
                                        <p:cTn id="13" dur="2000" fill="hold"/>
                                        <p:tgtEl>
                                          <p:spTgt spid="4">
                                            <p:txEl>
                                              <p:pRg st="4" end="4"/>
                                            </p:txEl>
                                          </p:spTgt>
                                        </p:tgtEl>
                                        <p:attrNameLst>
                                          <p:attrName>ppt_w</p:attrName>
                                        </p:attrNameLst>
                                      </p:cBhvr>
                                      <p:tavLst>
                                        <p:tav tm="0" fmla="#ppt_w*sin(2.5*pi*$)">
                                          <p:val>
                                            <p:fltVal val="0"/>
                                          </p:val>
                                        </p:tav>
                                        <p:tav tm="100000">
                                          <p:val>
                                            <p:fltVal val="1"/>
                                          </p:val>
                                        </p:tav>
                                      </p:tavLst>
                                    </p:anim>
                                    <p:anim calcmode="lin" valueType="num">
                                      <p:cBhvr>
                                        <p:cTn id="14" dur="2000" fill="hold"/>
                                        <p:tgtEl>
                                          <p:spTgt spid="4">
                                            <p:txEl>
                                              <p:pRg st="4" end="4"/>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2000"/>
                                        <p:tgtEl>
                                          <p:spTgt spid="4">
                                            <p:txEl>
                                              <p:pRg st="5" end="5"/>
                                            </p:txEl>
                                          </p:spTgt>
                                        </p:tgtEl>
                                      </p:cBhvr>
                                    </p:animEffect>
                                    <p:anim calcmode="lin" valueType="num">
                                      <p:cBhvr>
                                        <p:cTn id="18" dur="2000" fill="hold"/>
                                        <p:tgtEl>
                                          <p:spTgt spid="4">
                                            <p:txEl>
                                              <p:pRg st="5" end="5"/>
                                            </p:txEl>
                                          </p:spTgt>
                                        </p:tgtEl>
                                        <p:attrNameLst>
                                          <p:attrName>ppt_w</p:attrName>
                                        </p:attrNameLst>
                                      </p:cBhvr>
                                      <p:tavLst>
                                        <p:tav tm="0" fmla="#ppt_w*sin(2.5*pi*$)">
                                          <p:val>
                                            <p:fltVal val="0"/>
                                          </p:val>
                                        </p:tav>
                                        <p:tav tm="100000">
                                          <p:val>
                                            <p:fltVal val="1"/>
                                          </p:val>
                                        </p:tav>
                                      </p:tavLst>
                                    </p:anim>
                                    <p:anim calcmode="lin" valueType="num">
                                      <p:cBhvr>
                                        <p:cTn id="19" dur="2000" fill="hold"/>
                                        <p:tgtEl>
                                          <p:spTgt spid="4">
                                            <p:txEl>
                                              <p:pRg st="5" end="5"/>
                                            </p:txEl>
                                          </p:spTgt>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2000"/>
                                        <p:tgtEl>
                                          <p:spTgt spid="4">
                                            <p:txEl>
                                              <p:pRg st="6" end="6"/>
                                            </p:txEl>
                                          </p:spTgt>
                                        </p:tgtEl>
                                      </p:cBhvr>
                                    </p:animEffect>
                                    <p:anim calcmode="lin" valueType="num">
                                      <p:cBhvr>
                                        <p:cTn id="23" dur="2000" fill="hold"/>
                                        <p:tgtEl>
                                          <p:spTgt spid="4">
                                            <p:txEl>
                                              <p:pRg st="6" end="6"/>
                                            </p:txEl>
                                          </p:spTgt>
                                        </p:tgtEl>
                                        <p:attrNameLst>
                                          <p:attrName>ppt_w</p:attrName>
                                        </p:attrNameLst>
                                      </p:cBhvr>
                                      <p:tavLst>
                                        <p:tav tm="0" fmla="#ppt_w*sin(2.5*pi*$)">
                                          <p:val>
                                            <p:fltVal val="0"/>
                                          </p:val>
                                        </p:tav>
                                        <p:tav tm="100000">
                                          <p:val>
                                            <p:fltVal val="1"/>
                                          </p:val>
                                        </p:tav>
                                      </p:tavLst>
                                    </p:anim>
                                    <p:anim calcmode="lin" valueType="num">
                                      <p:cBhvr>
                                        <p:cTn id="24" dur="2000" fill="hold"/>
                                        <p:tgtEl>
                                          <p:spTgt spid="4">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652EF2-F29B-4D4C-A3B9-9F1E38887429}"/>
              </a:ext>
            </a:extLst>
          </p:cNvPr>
          <p:cNvSpPr>
            <a:spLocks noGrp="1"/>
          </p:cNvSpPr>
          <p:nvPr>
            <p:ph idx="10"/>
          </p:nvPr>
        </p:nvSpPr>
        <p:spPr>
          <a:xfrm>
            <a:off x="1907704" y="699542"/>
            <a:ext cx="6912768" cy="2995737"/>
          </a:xfrm>
        </p:spPr>
        <p:txBody>
          <a:bodyPr/>
          <a:lstStyle/>
          <a:p>
            <a:pPr algn="r" rtl="1"/>
            <a:r>
              <a:rPr lang="fa-IR" sz="2400" b="1" dirty="0">
                <a:cs typeface="B Zar" panose="00000400000000000000" pitchFamily="2" charset="-78"/>
              </a:rPr>
              <a:t>ناخالصی ها چگونه وارد آب می شوند؟</a:t>
            </a:r>
          </a:p>
          <a:p>
            <a:pPr algn="r" rtl="1"/>
            <a:endParaRPr lang="en-US" sz="2400" dirty="0">
              <a:cs typeface="B Zar" panose="00000400000000000000" pitchFamily="2" charset="-78"/>
            </a:endParaRPr>
          </a:p>
          <a:p>
            <a:pPr algn="r" rtl="1"/>
            <a:r>
              <a:rPr lang="fa-IR" sz="2400" dirty="0">
                <a:cs typeface="B Zar" panose="00000400000000000000" pitchFamily="2" charset="-78"/>
              </a:rPr>
              <a:t>قطرات باران در مسیر پایین آمدن از هوای آلوده از دی اکسید کربن و   دی اکسید سولفور عبور می کنند. این آلودگی ها به محلول های ضعیف اسیدکربنیک و اسیدسولفوریک تبدیل می شوند. قطرات باران به زمین برخورد می کنند و سپس از میان سنگ های آهکی و مواد معدنی دیگر (بی کربنات کلسیم – سولفات کلسیم – کربنات منیزیوم و دیگر </a:t>
            </a:r>
          </a:p>
          <a:p>
            <a:pPr algn="r" rtl="1"/>
            <a:r>
              <a:rPr lang="fa-IR" sz="2400" dirty="0">
                <a:cs typeface="B Zar" panose="00000400000000000000" pitchFamily="2" charset="-78"/>
              </a:rPr>
              <a:t>نمک ها ) عبور میکنند.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119483126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D3D4755-BB85-48D3-98EA-3E02864F67D4}"/>
              </a:ext>
            </a:extLst>
          </p:cNvPr>
          <p:cNvSpPr>
            <a:spLocks noGrp="1"/>
          </p:cNvSpPr>
          <p:nvPr>
            <p:ph idx="10"/>
          </p:nvPr>
        </p:nvSpPr>
        <p:spPr>
          <a:xfrm>
            <a:off x="1691680" y="483518"/>
            <a:ext cx="7056784" cy="2995737"/>
          </a:xfrm>
        </p:spPr>
        <p:txBody>
          <a:bodyPr/>
          <a:lstStyle/>
          <a:p>
            <a:pPr algn="ctr" rtl="1"/>
            <a:r>
              <a:rPr lang="fa-IR" sz="2400" b="1" dirty="0">
                <a:cs typeface="B Zar" panose="00000400000000000000" pitchFamily="2" charset="-78"/>
              </a:rPr>
              <a:t>چه مواد معدنی دیگری در آب وجود دارد؟</a:t>
            </a:r>
          </a:p>
          <a:p>
            <a:pPr algn="ctr" rtl="1"/>
            <a:endParaRPr lang="en-US" sz="2400" dirty="0">
              <a:cs typeface="B Zar" panose="00000400000000000000" pitchFamily="2" charset="-78"/>
            </a:endParaRPr>
          </a:p>
          <a:p>
            <a:pPr algn="ctr" rtl="1"/>
            <a:r>
              <a:rPr lang="fa-IR" sz="2400" dirty="0">
                <a:cs typeface="B Zar" panose="00000400000000000000" pitchFamily="2" charset="-78"/>
              </a:rPr>
              <a:t>سدیم، کلراید، آهن، آلومینیوم، نیترات ها، منگنز، مس، روی، ید و فلوئور مهمترین ترکیبات آلی آب هستند . انواع گوناگون مواد معدنی در نواحی مختلف جغرافیایی وجود دارند و میزان آلودگی آب به مدت زمان </a:t>
            </a:r>
          </a:p>
          <a:p>
            <a:pPr algn="ctr" rtl="1"/>
            <a:r>
              <a:rPr lang="fa-IR" sz="2400" dirty="0">
                <a:cs typeface="B Zar" panose="00000400000000000000" pitchFamily="2" charset="-78"/>
              </a:rPr>
              <a:t>مجاورت آب با آنها بستگی دارد.</a:t>
            </a:r>
            <a:endParaRPr lang="en-US" sz="2400" dirty="0">
              <a:cs typeface="B Zar" panose="00000400000000000000" pitchFamily="2" charset="-78"/>
            </a:endParaRPr>
          </a:p>
          <a:p>
            <a:pPr algn="ctr" rtl="1"/>
            <a:r>
              <a:rPr lang="fa-IR" sz="2400" dirty="0">
                <a:cs typeface="B Zar" panose="00000400000000000000" pitchFamily="2" charset="-78"/>
              </a:rPr>
              <a:t>عناصر کمیاب آرسنیک، سرب،نقره، استرانسیوم، سلنیوم، کروم، کادمیم، سیانید، باریوم، قلع و...نیز ممکن است در آب وجود داشته باشند.</a:t>
            </a:r>
            <a:endParaRPr lang="en-US" sz="2400" dirty="0">
              <a:cs typeface="B Zar" panose="00000400000000000000" pitchFamily="2" charset="-78"/>
            </a:endParaRPr>
          </a:p>
          <a:p>
            <a:pPr algn="ctr"/>
            <a:endParaRPr lang="en-US" sz="2400" dirty="0">
              <a:cs typeface="B Zar" panose="00000400000000000000" pitchFamily="2" charset="-78"/>
            </a:endParaRPr>
          </a:p>
        </p:txBody>
      </p:sp>
    </p:spTree>
    <p:extLst>
      <p:ext uri="{BB962C8B-B14F-4D97-AF65-F5344CB8AC3E}">
        <p14:creationId xmlns:p14="http://schemas.microsoft.com/office/powerpoint/2010/main" val="19029123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
                                            <p:txEl>
                                              <p:pRg st="0" end="0"/>
                                            </p:txEl>
                                          </p:spTgt>
                                        </p:tgtEl>
                                      </p:cBhvr>
                                    </p:animEffect>
                                    <p:set>
                                      <p:cBhvr>
                                        <p:cTn id="7" dur="1" fill="hold">
                                          <p:stCondLst>
                                            <p:cond delay="499"/>
                                          </p:stCondLst>
                                        </p:cTn>
                                        <p:tgtEl>
                                          <p:spTgt spid="4">
                                            <p:txEl>
                                              <p:pRg st="0" end="0"/>
                                            </p:txEl>
                                          </p:spTgt>
                                        </p:tgtEl>
                                        <p:attrNameLst>
                                          <p:attrName>style.visibility</p:attrName>
                                        </p:attrNameLst>
                                      </p:cBhvr>
                                      <p:to>
                                        <p:strVal val="hidden"/>
                                      </p:to>
                                    </p:set>
                                  </p:childTnLst>
                                </p:cTn>
                              </p:par>
                              <p:par>
                                <p:cTn id="8" presetID="16" presetClass="exit" presetSubtype="21" fill="hold" nodeType="withEffect">
                                  <p:stCondLst>
                                    <p:cond delay="0"/>
                                  </p:stCondLst>
                                  <p:childTnLst>
                                    <p:animEffect transition="out" filter="barn(inVertical)">
                                      <p:cBhvr>
                                        <p:cTn id="9" dur="500"/>
                                        <p:tgtEl>
                                          <p:spTgt spid="4">
                                            <p:txEl>
                                              <p:pRg st="2" end="2"/>
                                            </p:txEl>
                                          </p:spTgt>
                                        </p:tgtEl>
                                      </p:cBhvr>
                                    </p:animEffect>
                                    <p:set>
                                      <p:cBhvr>
                                        <p:cTn id="10" dur="1" fill="hold">
                                          <p:stCondLst>
                                            <p:cond delay="499"/>
                                          </p:stCondLst>
                                        </p:cTn>
                                        <p:tgtEl>
                                          <p:spTgt spid="4">
                                            <p:txEl>
                                              <p:pRg st="2" end="2"/>
                                            </p:txEl>
                                          </p:spTgt>
                                        </p:tgtEl>
                                        <p:attrNameLst>
                                          <p:attrName>style.visibility</p:attrName>
                                        </p:attrNameLst>
                                      </p:cBhvr>
                                      <p:to>
                                        <p:strVal val="hidden"/>
                                      </p:to>
                                    </p:set>
                                  </p:childTnLst>
                                </p:cTn>
                              </p:par>
                              <p:par>
                                <p:cTn id="11" presetID="16" presetClass="exit" presetSubtype="21" fill="hold" nodeType="withEffect">
                                  <p:stCondLst>
                                    <p:cond delay="0"/>
                                  </p:stCondLst>
                                  <p:childTnLst>
                                    <p:animEffect transition="out" filter="barn(inVertical)">
                                      <p:cBhvr>
                                        <p:cTn id="12" dur="500"/>
                                        <p:tgtEl>
                                          <p:spTgt spid="4">
                                            <p:txEl>
                                              <p:pRg st="3" end="3"/>
                                            </p:txEl>
                                          </p:spTgt>
                                        </p:tgtEl>
                                      </p:cBhvr>
                                    </p:animEffect>
                                    <p:set>
                                      <p:cBhvr>
                                        <p:cTn id="13" dur="1" fill="hold">
                                          <p:stCondLst>
                                            <p:cond delay="499"/>
                                          </p:stCondLst>
                                        </p:cTn>
                                        <p:tgtEl>
                                          <p:spTgt spid="4">
                                            <p:txEl>
                                              <p:pRg st="3" end="3"/>
                                            </p:txEl>
                                          </p:spTgt>
                                        </p:tgtEl>
                                        <p:attrNameLst>
                                          <p:attrName>style.visibility</p:attrName>
                                        </p:attrNameLst>
                                      </p:cBhvr>
                                      <p:to>
                                        <p:strVal val="hidden"/>
                                      </p:to>
                                    </p:set>
                                  </p:childTnLst>
                                </p:cTn>
                              </p:par>
                              <p:par>
                                <p:cTn id="14" presetID="16" presetClass="exit" presetSubtype="21" fill="hold" nodeType="withEffect">
                                  <p:stCondLst>
                                    <p:cond delay="0"/>
                                  </p:stCondLst>
                                  <p:childTnLst>
                                    <p:animEffect transition="out" filter="barn(inVertical)">
                                      <p:cBhvr>
                                        <p:cTn id="15" dur="500"/>
                                        <p:tgtEl>
                                          <p:spTgt spid="4">
                                            <p:txEl>
                                              <p:pRg st="4" end="4"/>
                                            </p:txEl>
                                          </p:spTgt>
                                        </p:tgtEl>
                                      </p:cBhvr>
                                    </p:animEffect>
                                    <p:set>
                                      <p:cBhvr>
                                        <p:cTn id="16"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1F4CC7B-00D9-4937-852E-05F835E33A86}"/>
              </a:ext>
            </a:extLst>
          </p:cNvPr>
          <p:cNvSpPr>
            <a:spLocks noGrp="1"/>
          </p:cNvSpPr>
          <p:nvPr>
            <p:ph idx="10"/>
          </p:nvPr>
        </p:nvSpPr>
        <p:spPr>
          <a:xfrm>
            <a:off x="1547664" y="195486"/>
            <a:ext cx="7344816" cy="2995737"/>
          </a:xfrm>
        </p:spPr>
        <p:txBody>
          <a:bodyPr/>
          <a:lstStyle/>
          <a:p>
            <a:pPr algn="r" rtl="1"/>
            <a:r>
              <a:rPr lang="fa-IR" sz="2400" b="1" dirty="0">
                <a:cs typeface="B Zar" panose="00000400000000000000" pitchFamily="2" charset="-78"/>
              </a:rPr>
              <a:t>آیا این مواد شیمیایی زیان بار هستند؟</a:t>
            </a:r>
          </a:p>
          <a:p>
            <a:pPr algn="r" rtl="1"/>
            <a:endParaRPr lang="en-US" sz="2400" dirty="0">
              <a:cs typeface="B Zar" panose="00000400000000000000" pitchFamily="2" charset="-78"/>
            </a:endParaRPr>
          </a:p>
          <a:p>
            <a:pPr algn="r" rtl="1"/>
            <a:r>
              <a:rPr lang="fa-IR" sz="2400" dirty="0">
                <a:cs typeface="B Zar" panose="00000400000000000000" pitchFamily="2" charset="-78"/>
              </a:rPr>
              <a:t>مشکلات حاد و مزمن ممکن است با قرار گرفتن در معرض آب آلوده اتفاق بیوفتد . نیترات و کلرامین ها می توانند منجر به مته موگلوبینمی شوند که در    این صورت هموگلوبین قادر به حمل اکسیژن نیست.مس باعث همولیز و </a:t>
            </a:r>
          </a:p>
          <a:p>
            <a:pPr algn="r" rtl="1"/>
            <a:r>
              <a:rPr lang="fa-IR" sz="2400" dirty="0">
                <a:cs typeface="B Zar" panose="00000400000000000000" pitchFamily="2" charset="-78"/>
              </a:rPr>
              <a:t>منیزیم و آهن باعث مسمومیت می شوند. فلوراید می تواند باعث تشدید بیماری های استخوانی اورمیک شود که در استخوان ها تجمع می یابد و برای </a:t>
            </a:r>
          </a:p>
          <a:p>
            <a:pPr algn="r" rtl="1"/>
            <a:r>
              <a:rPr lang="fa-IR" sz="2400" dirty="0">
                <a:cs typeface="B Zar" panose="00000400000000000000" pitchFamily="2" charset="-78"/>
              </a:rPr>
              <a:t>سیستم آنزیمی، سمی اند.قلع در بافت بیماران تحت درمان با دیالیز تجمع </a:t>
            </a:r>
          </a:p>
          <a:p>
            <a:pPr algn="r" rtl="1"/>
            <a:r>
              <a:rPr lang="fa-IR" sz="2400" dirty="0">
                <a:cs typeface="B Zar" panose="00000400000000000000" pitchFamily="2" charset="-78"/>
              </a:rPr>
              <a:t>می یابد. آلومینیوم منجر به زوال عقل، کم خونی و استئودیستروفی می شود. روی باعث گرفتاری های گوارشی و کم خونی می شود. در نواحی آلوده به </a:t>
            </a:r>
          </a:p>
          <a:p>
            <a:pPr algn="r" rtl="1"/>
            <a:r>
              <a:rPr lang="fa-IR" sz="2400" dirty="0">
                <a:cs typeface="B Zar" panose="00000400000000000000" pitchFamily="2" charset="-78"/>
              </a:rPr>
              <a:t>مواد رادیواکتیو، وجود ایترانسیوم </a:t>
            </a:r>
            <a:r>
              <a:rPr lang="en-US" sz="2400" dirty="0">
                <a:cs typeface="B Zar" panose="00000400000000000000" pitchFamily="2" charset="-78"/>
              </a:rPr>
              <a:t>(</a:t>
            </a:r>
            <a:r>
              <a:rPr lang="en-US" sz="2400" dirty="0" err="1">
                <a:cs typeface="B Zar" panose="00000400000000000000" pitchFamily="2" charset="-78"/>
              </a:rPr>
              <a:t>sr</a:t>
            </a:r>
            <a:r>
              <a:rPr lang="en-US" sz="2400" dirty="0">
                <a:cs typeface="B Zar" panose="00000400000000000000" pitchFamily="2" charset="-78"/>
              </a:rPr>
              <a:t>)</a:t>
            </a:r>
            <a:r>
              <a:rPr lang="fa-IR" sz="2400" dirty="0">
                <a:cs typeface="B Zar" panose="00000400000000000000" pitchFamily="2" charset="-78"/>
              </a:rPr>
              <a:t> میتواند خطرناک باشد.</a:t>
            </a:r>
            <a:endParaRPr lang="en-US" sz="2400" dirty="0">
              <a:cs typeface="B Zar" panose="00000400000000000000" pitchFamily="2" charset="-78"/>
            </a:endParaRPr>
          </a:p>
          <a:p>
            <a:pPr algn="r"/>
            <a:endParaRPr lang="en-US" sz="2400" dirty="0">
              <a:cs typeface="B Zar" panose="00000400000000000000" pitchFamily="2" charset="-78"/>
            </a:endParaRPr>
          </a:p>
        </p:txBody>
      </p:sp>
    </p:spTree>
    <p:extLst>
      <p:ext uri="{BB962C8B-B14F-4D97-AF65-F5344CB8AC3E}">
        <p14:creationId xmlns:p14="http://schemas.microsoft.com/office/powerpoint/2010/main" val="26192754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p:cTn id="1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4">
                                            <p:txEl>
                                              <p:pRg st="2" end="2"/>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p:cTn id="19"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0"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1"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22" dur="1000"/>
                                        <p:tgtEl>
                                          <p:spTgt spid="4">
                                            <p:txEl>
                                              <p:pRg st="3" end="3"/>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p:cTn id="25"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6"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27"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28" dur="1000"/>
                                        <p:tgtEl>
                                          <p:spTgt spid="4">
                                            <p:txEl>
                                              <p:pRg st="4" end="4"/>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p:cTn id="31"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5" end="5"/>
                                            </p:txEl>
                                          </p:spTgt>
                                        </p:tgtEl>
                                      </p:cBhvr>
                                    </p:animEffect>
                                  </p:childTnLst>
                                </p:cTn>
                              </p:par>
                              <p:par>
                                <p:cTn id="35" presetID="31" presetClass="entr" presetSubtype="0" fill="hold"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p:cTn id="37" dur="1000" fill="hold"/>
                                        <p:tgtEl>
                                          <p:spTgt spid="4">
                                            <p:txEl>
                                              <p:pRg st="6" end="6"/>
                                            </p:txEl>
                                          </p:spTgt>
                                        </p:tgtEl>
                                        <p:attrNameLst>
                                          <p:attrName>ppt_w</p:attrName>
                                        </p:attrNameLst>
                                      </p:cBhvr>
                                      <p:tavLst>
                                        <p:tav tm="0">
                                          <p:val>
                                            <p:fltVal val="0"/>
                                          </p:val>
                                        </p:tav>
                                        <p:tav tm="100000">
                                          <p:val>
                                            <p:strVal val="#ppt_w"/>
                                          </p:val>
                                        </p:tav>
                                      </p:tavLst>
                                    </p:anim>
                                    <p:anim calcmode="lin" valueType="num">
                                      <p:cBhvr>
                                        <p:cTn id="38" dur="1000" fill="hold"/>
                                        <p:tgtEl>
                                          <p:spTgt spid="4">
                                            <p:txEl>
                                              <p:pRg st="6" end="6"/>
                                            </p:txEl>
                                          </p:spTgt>
                                        </p:tgtEl>
                                        <p:attrNameLst>
                                          <p:attrName>ppt_h</p:attrName>
                                        </p:attrNameLst>
                                      </p:cBhvr>
                                      <p:tavLst>
                                        <p:tav tm="0">
                                          <p:val>
                                            <p:fltVal val="0"/>
                                          </p:val>
                                        </p:tav>
                                        <p:tav tm="100000">
                                          <p:val>
                                            <p:strVal val="#ppt_h"/>
                                          </p:val>
                                        </p:tav>
                                      </p:tavLst>
                                    </p:anim>
                                    <p:anim calcmode="lin" valueType="num">
                                      <p:cBhvr>
                                        <p:cTn id="39" dur="1000" fill="hold"/>
                                        <p:tgtEl>
                                          <p:spTgt spid="4">
                                            <p:txEl>
                                              <p:pRg st="6" end="6"/>
                                            </p:txEl>
                                          </p:spTgt>
                                        </p:tgtEl>
                                        <p:attrNameLst>
                                          <p:attrName>style.rotation</p:attrName>
                                        </p:attrNameLst>
                                      </p:cBhvr>
                                      <p:tavLst>
                                        <p:tav tm="0">
                                          <p:val>
                                            <p:fltVal val="90"/>
                                          </p:val>
                                        </p:tav>
                                        <p:tav tm="100000">
                                          <p:val>
                                            <p:fltVal val="0"/>
                                          </p:val>
                                        </p:tav>
                                      </p:tavLst>
                                    </p:anim>
                                    <p:animEffect transition="in" filter="fade">
                                      <p:cBhvr>
                                        <p:cTn id="40"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E7DB513-AD22-4E3D-BC94-CE60A18D3A1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436" t="22482" r="5535" b="51529"/>
          <a:stretch/>
        </p:blipFill>
        <p:spPr>
          <a:xfrm>
            <a:off x="0" y="0"/>
            <a:ext cx="9396536" cy="5143500"/>
          </a:xfrm>
        </p:spPr>
      </p:pic>
    </p:spTree>
    <p:extLst>
      <p:ext uri="{BB962C8B-B14F-4D97-AF65-F5344CB8AC3E}">
        <p14:creationId xmlns:p14="http://schemas.microsoft.com/office/powerpoint/2010/main" val="1475035559"/>
      </p:ext>
    </p:extLst>
  </p:cSld>
  <p:clrMapOvr>
    <a:masterClrMapping/>
  </p:clrMapOvr>
  <p:transition spd="slow">
    <p:randomBar dir="vert"/>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f55f7c378d59be63ca714ef4d7ac4dd4a6bc"/>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706</TotalTime>
  <Words>2245</Words>
  <Application>Microsoft Office PowerPoint</Application>
  <PresentationFormat>On-screen Show (16:9)</PresentationFormat>
  <Paragraphs>138</Paragraphs>
  <Slides>32</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32</vt:i4>
      </vt:variant>
    </vt:vector>
  </HeadingPairs>
  <TitlesOfParts>
    <vt:vector size="39" baseType="lpstr">
      <vt:lpstr>맑은 고딕</vt:lpstr>
      <vt:lpstr>Arabic Typesetting</vt:lpstr>
      <vt:lpstr>Arial</vt:lpstr>
      <vt:lpstr>Calibri</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www.Ghalamo.com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dc:description>www.Ghalamo.com</dc:description>
  <cp:lastModifiedBy>Karen</cp:lastModifiedBy>
  <cp:revision>51</cp:revision>
  <dcterms:created xsi:type="dcterms:W3CDTF">2014-04-01T16:27:38Z</dcterms:created>
  <dcterms:modified xsi:type="dcterms:W3CDTF">2020-02-25T14:17:54Z</dcterms:modified>
</cp:coreProperties>
</file>