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4281" r:id="rId1"/>
  </p:sldMasterIdLst>
  <p:sldIdLst>
    <p:sldId id="301" r:id="rId2"/>
    <p:sldId id="258" r:id="rId3"/>
    <p:sldId id="257" r:id="rId4"/>
    <p:sldId id="260" r:id="rId5"/>
    <p:sldId id="262" r:id="rId6"/>
    <p:sldId id="263" r:id="rId7"/>
    <p:sldId id="265" r:id="rId8"/>
    <p:sldId id="266" r:id="rId9"/>
    <p:sldId id="267" r:id="rId10"/>
    <p:sldId id="268" r:id="rId11"/>
    <p:sldId id="269" r:id="rId12"/>
    <p:sldId id="270" r:id="rId13"/>
    <p:sldId id="276" r:id="rId14"/>
    <p:sldId id="271" r:id="rId15"/>
    <p:sldId id="272" r:id="rId16"/>
    <p:sldId id="273" r:id="rId17"/>
    <p:sldId id="274" r:id="rId18"/>
    <p:sldId id="275" r:id="rId19"/>
    <p:sldId id="291" r:id="rId20"/>
    <p:sldId id="292" r:id="rId21"/>
    <p:sldId id="277" r:id="rId22"/>
    <p:sldId id="278" r:id="rId23"/>
    <p:sldId id="279" r:id="rId24"/>
    <p:sldId id="281" r:id="rId25"/>
    <p:sldId id="282" r:id="rId26"/>
    <p:sldId id="283" r:id="rId27"/>
    <p:sldId id="293" r:id="rId28"/>
    <p:sldId id="294" r:id="rId29"/>
    <p:sldId id="284" r:id="rId30"/>
    <p:sldId id="285" r:id="rId31"/>
    <p:sldId id="286" r:id="rId32"/>
    <p:sldId id="295" r:id="rId33"/>
    <p:sldId id="296" r:id="rId34"/>
    <p:sldId id="287" r:id="rId35"/>
    <p:sldId id="288" r:id="rId36"/>
    <p:sldId id="290" r:id="rId37"/>
    <p:sldId id="297" r:id="rId38"/>
    <p:sldId id="298" r:id="rId39"/>
    <p:sldId id="299" r:id="rId40"/>
    <p:sldId id="300" r:id="rId4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9" d="100"/>
          <a:sy n="69" d="100"/>
        </p:scale>
        <p:origin x="564"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29FA9F-B03F-403A-BFC1-4A5DBCCEC2B2}" type="doc">
      <dgm:prSet loTypeId="urn:microsoft.com/office/officeart/2005/8/layout/arrow3" loCatId="relationship" qsTypeId="urn:microsoft.com/office/officeart/2005/8/quickstyle/3d2" qsCatId="3D" csTypeId="urn:microsoft.com/office/officeart/2005/8/colors/colorful2" csCatId="colorful" phldr="1"/>
      <dgm:spPr/>
      <dgm:t>
        <a:bodyPr/>
        <a:lstStyle/>
        <a:p>
          <a:endParaRPr lang="en-US"/>
        </a:p>
      </dgm:t>
    </dgm:pt>
    <dgm:pt modelId="{A3C96697-FC97-47CF-9836-D58FCB050BD0}">
      <dgm:prSet phldrT="[Text]" custT="1"/>
      <dgm:spPr/>
      <dgm:t>
        <a:bodyPr/>
        <a:lstStyle/>
        <a:p>
          <a:r>
            <a:rPr lang="fa-IR" sz="5400" dirty="0" smtClean="0">
              <a:cs typeface="B Nazanin" panose="00000400000000000000" pitchFamily="2" charset="-78"/>
            </a:rPr>
            <a:t>درمان</a:t>
          </a:r>
          <a:endParaRPr lang="en-US" sz="5400" dirty="0">
            <a:cs typeface="B Nazanin" panose="00000400000000000000" pitchFamily="2" charset="-78"/>
          </a:endParaRPr>
        </a:p>
      </dgm:t>
    </dgm:pt>
    <dgm:pt modelId="{81517C2B-5243-493B-AD9D-F7C17C630C85}" type="parTrans" cxnId="{09804FBD-5CD0-4E98-82CC-FF757D4CC585}">
      <dgm:prSet/>
      <dgm:spPr/>
      <dgm:t>
        <a:bodyPr/>
        <a:lstStyle/>
        <a:p>
          <a:endParaRPr lang="en-US"/>
        </a:p>
      </dgm:t>
    </dgm:pt>
    <dgm:pt modelId="{8E7BF7C8-F3B5-487D-9004-0283162E418E}" type="sibTrans" cxnId="{09804FBD-5CD0-4E98-82CC-FF757D4CC585}">
      <dgm:prSet/>
      <dgm:spPr/>
      <dgm:t>
        <a:bodyPr/>
        <a:lstStyle/>
        <a:p>
          <a:endParaRPr lang="en-US"/>
        </a:p>
      </dgm:t>
    </dgm:pt>
    <dgm:pt modelId="{57828A87-9CC0-4E8D-8DAA-7B503AD5C00C}">
      <dgm:prSet phldrT="[Text]"/>
      <dgm:spPr/>
      <dgm:t>
        <a:bodyPr/>
        <a:lstStyle/>
        <a:p>
          <a:pPr rtl="1"/>
          <a:r>
            <a:rPr lang="fa-IR" b="1" dirty="0" smtClean="0">
              <a:cs typeface="B Nazanin" panose="00000400000000000000" pitchFamily="2" charset="-78"/>
            </a:rPr>
            <a:t>بهترین روش برخورد با دیابت کار گروهی است که در آن پزشک پرستار و متخصص تغذیه یک سیستم جامع مراقبتی را برنامه ریزی و اجرا می کنند.</a:t>
          </a:r>
          <a:endParaRPr lang="en-US" b="1" dirty="0">
            <a:cs typeface="B Nazanin" panose="00000400000000000000" pitchFamily="2" charset="-78"/>
          </a:endParaRPr>
        </a:p>
      </dgm:t>
    </dgm:pt>
    <dgm:pt modelId="{DCE1A97D-2287-47F1-8358-6F4CAE080069}" type="parTrans" cxnId="{4ECD79B2-3222-4099-8E56-F2248A056365}">
      <dgm:prSet/>
      <dgm:spPr/>
      <dgm:t>
        <a:bodyPr/>
        <a:lstStyle/>
        <a:p>
          <a:endParaRPr lang="en-US"/>
        </a:p>
      </dgm:t>
    </dgm:pt>
    <dgm:pt modelId="{731175BC-6FAF-4C8F-9363-275C03E3C316}" type="sibTrans" cxnId="{4ECD79B2-3222-4099-8E56-F2248A056365}">
      <dgm:prSet/>
      <dgm:spPr/>
      <dgm:t>
        <a:bodyPr/>
        <a:lstStyle/>
        <a:p>
          <a:endParaRPr lang="en-US"/>
        </a:p>
      </dgm:t>
    </dgm:pt>
    <dgm:pt modelId="{0A0CA4F9-AA9B-46BF-8460-862D8F3EADFB}" type="pres">
      <dgm:prSet presAssocID="{8B29FA9F-B03F-403A-BFC1-4A5DBCCEC2B2}" presName="compositeShape" presStyleCnt="0">
        <dgm:presLayoutVars>
          <dgm:chMax val="2"/>
          <dgm:dir/>
          <dgm:resizeHandles val="exact"/>
        </dgm:presLayoutVars>
      </dgm:prSet>
      <dgm:spPr/>
      <dgm:t>
        <a:bodyPr/>
        <a:lstStyle/>
        <a:p>
          <a:endParaRPr lang="en-US"/>
        </a:p>
      </dgm:t>
    </dgm:pt>
    <dgm:pt modelId="{5B672241-18A2-43F9-945E-8CCC60316E81}" type="pres">
      <dgm:prSet presAssocID="{8B29FA9F-B03F-403A-BFC1-4A5DBCCEC2B2}" presName="divider" presStyleLbl="fgShp" presStyleIdx="0" presStyleCnt="1"/>
      <dgm:spPr/>
    </dgm:pt>
    <dgm:pt modelId="{2F612948-147F-45BF-82A5-D0F45CC6EEF5}" type="pres">
      <dgm:prSet presAssocID="{A3C96697-FC97-47CF-9836-D58FCB050BD0}" presName="downArrow" presStyleLbl="node1" presStyleIdx="0" presStyleCnt="2"/>
      <dgm:spPr/>
    </dgm:pt>
    <dgm:pt modelId="{64C1D487-C49F-42EC-82EC-0CA4AD01CCE2}" type="pres">
      <dgm:prSet presAssocID="{A3C96697-FC97-47CF-9836-D58FCB050BD0}" presName="downArrowText" presStyleLbl="revTx" presStyleIdx="0" presStyleCnt="2">
        <dgm:presLayoutVars>
          <dgm:bulletEnabled val="1"/>
        </dgm:presLayoutVars>
      </dgm:prSet>
      <dgm:spPr/>
      <dgm:t>
        <a:bodyPr/>
        <a:lstStyle/>
        <a:p>
          <a:endParaRPr lang="en-US"/>
        </a:p>
      </dgm:t>
    </dgm:pt>
    <dgm:pt modelId="{7BA95F49-2901-415D-A00B-F84753663574}" type="pres">
      <dgm:prSet presAssocID="{57828A87-9CC0-4E8D-8DAA-7B503AD5C00C}" presName="upArrow" presStyleLbl="node1" presStyleIdx="1" presStyleCnt="2"/>
      <dgm:spPr/>
    </dgm:pt>
    <dgm:pt modelId="{E4A377E3-45B7-4134-9BF9-0702870231E0}" type="pres">
      <dgm:prSet presAssocID="{57828A87-9CC0-4E8D-8DAA-7B503AD5C00C}" presName="upArrowText" presStyleLbl="revTx" presStyleIdx="1" presStyleCnt="2" custScaleX="145004">
        <dgm:presLayoutVars>
          <dgm:bulletEnabled val="1"/>
        </dgm:presLayoutVars>
      </dgm:prSet>
      <dgm:spPr/>
      <dgm:t>
        <a:bodyPr/>
        <a:lstStyle/>
        <a:p>
          <a:endParaRPr lang="en-US"/>
        </a:p>
      </dgm:t>
    </dgm:pt>
  </dgm:ptLst>
  <dgm:cxnLst>
    <dgm:cxn modelId="{09804FBD-5CD0-4E98-82CC-FF757D4CC585}" srcId="{8B29FA9F-B03F-403A-BFC1-4A5DBCCEC2B2}" destId="{A3C96697-FC97-47CF-9836-D58FCB050BD0}" srcOrd="0" destOrd="0" parTransId="{81517C2B-5243-493B-AD9D-F7C17C630C85}" sibTransId="{8E7BF7C8-F3B5-487D-9004-0283162E418E}"/>
    <dgm:cxn modelId="{4ECD79B2-3222-4099-8E56-F2248A056365}" srcId="{8B29FA9F-B03F-403A-BFC1-4A5DBCCEC2B2}" destId="{57828A87-9CC0-4E8D-8DAA-7B503AD5C00C}" srcOrd="1" destOrd="0" parTransId="{DCE1A97D-2287-47F1-8358-6F4CAE080069}" sibTransId="{731175BC-6FAF-4C8F-9363-275C03E3C316}"/>
    <dgm:cxn modelId="{B1958EB8-AA2B-4941-8E6E-478E9D22D769}" type="presOf" srcId="{8B29FA9F-B03F-403A-BFC1-4A5DBCCEC2B2}" destId="{0A0CA4F9-AA9B-46BF-8460-862D8F3EADFB}" srcOrd="0" destOrd="0" presId="urn:microsoft.com/office/officeart/2005/8/layout/arrow3"/>
    <dgm:cxn modelId="{9530EAFA-5593-48BF-9743-9A1285FE6867}" type="presOf" srcId="{A3C96697-FC97-47CF-9836-D58FCB050BD0}" destId="{64C1D487-C49F-42EC-82EC-0CA4AD01CCE2}" srcOrd="0" destOrd="0" presId="urn:microsoft.com/office/officeart/2005/8/layout/arrow3"/>
    <dgm:cxn modelId="{5A823806-4664-4590-B6E9-F5897D151315}" type="presOf" srcId="{57828A87-9CC0-4E8D-8DAA-7B503AD5C00C}" destId="{E4A377E3-45B7-4134-9BF9-0702870231E0}" srcOrd="0" destOrd="0" presId="urn:microsoft.com/office/officeart/2005/8/layout/arrow3"/>
    <dgm:cxn modelId="{5E45F477-1829-47D5-8144-AF7624234CD4}" type="presParOf" srcId="{0A0CA4F9-AA9B-46BF-8460-862D8F3EADFB}" destId="{5B672241-18A2-43F9-945E-8CCC60316E81}" srcOrd="0" destOrd="0" presId="urn:microsoft.com/office/officeart/2005/8/layout/arrow3"/>
    <dgm:cxn modelId="{1D012901-DC15-4539-B1D5-697D58CD6B5C}" type="presParOf" srcId="{0A0CA4F9-AA9B-46BF-8460-862D8F3EADFB}" destId="{2F612948-147F-45BF-82A5-D0F45CC6EEF5}" srcOrd="1" destOrd="0" presId="urn:microsoft.com/office/officeart/2005/8/layout/arrow3"/>
    <dgm:cxn modelId="{0E644A2B-2DD5-4CAC-982A-94B35CBA243E}" type="presParOf" srcId="{0A0CA4F9-AA9B-46BF-8460-862D8F3EADFB}" destId="{64C1D487-C49F-42EC-82EC-0CA4AD01CCE2}" srcOrd="2" destOrd="0" presId="urn:microsoft.com/office/officeart/2005/8/layout/arrow3"/>
    <dgm:cxn modelId="{C96512F9-9A7A-4213-A7C6-A7864D14DF4B}" type="presParOf" srcId="{0A0CA4F9-AA9B-46BF-8460-862D8F3EADFB}" destId="{7BA95F49-2901-415D-A00B-F84753663574}" srcOrd="3" destOrd="0" presId="urn:microsoft.com/office/officeart/2005/8/layout/arrow3"/>
    <dgm:cxn modelId="{7EF1369A-F5F3-4184-9002-9033080084EA}" type="presParOf" srcId="{0A0CA4F9-AA9B-46BF-8460-862D8F3EADFB}" destId="{E4A377E3-45B7-4134-9BF9-0702870231E0}" srcOrd="4" destOrd="0" presId="urn:microsoft.com/office/officeart/2005/8/layout/arrow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672241-18A2-43F9-945E-8CCC60316E81}">
      <dsp:nvSpPr>
        <dsp:cNvPr id="0" name=""/>
        <dsp:cNvSpPr/>
      </dsp:nvSpPr>
      <dsp:spPr>
        <a:xfrm rot="21300000">
          <a:off x="24942" y="2246800"/>
          <a:ext cx="8078114" cy="925066"/>
        </a:xfrm>
        <a:prstGeom prst="mathMinus">
          <a:avLst/>
        </a:prstGeom>
        <a:solidFill>
          <a:schemeClr val="accent2">
            <a:tint val="40000"/>
            <a:hueOff val="0"/>
            <a:satOff val="0"/>
            <a:lumOff val="0"/>
            <a:alphaOff val="0"/>
          </a:schemeClr>
        </a:solidFill>
        <a:ln>
          <a:noFill/>
        </a:ln>
        <a:effectLst>
          <a:outerShdw blurRad="38100" dist="25400" dir="5400000" rotWithShape="0">
            <a:srgbClr val="000000">
              <a:alpha val="45000"/>
            </a:srgbClr>
          </a:outerShdw>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2F612948-147F-45BF-82A5-D0F45CC6EEF5}">
      <dsp:nvSpPr>
        <dsp:cNvPr id="0" name=""/>
        <dsp:cNvSpPr/>
      </dsp:nvSpPr>
      <dsp:spPr>
        <a:xfrm>
          <a:off x="975360" y="270933"/>
          <a:ext cx="2438400" cy="2167466"/>
        </a:xfrm>
        <a:prstGeom prst="downArrow">
          <a:avLst/>
        </a:prstGeom>
        <a:gradFill rotWithShape="0">
          <a:gsLst>
            <a:gs pos="0">
              <a:schemeClr val="accent2">
                <a:hueOff val="0"/>
                <a:satOff val="0"/>
                <a:lumOff val="0"/>
                <a:alphaOff val="0"/>
                <a:tint val="98000"/>
                <a:lumMod val="114000"/>
              </a:schemeClr>
            </a:gs>
            <a:gs pos="100000">
              <a:schemeClr val="accent2">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64C1D487-C49F-42EC-82EC-0CA4AD01CCE2}">
      <dsp:nvSpPr>
        <dsp:cNvPr id="0" name=""/>
        <dsp:cNvSpPr/>
      </dsp:nvSpPr>
      <dsp:spPr>
        <a:xfrm>
          <a:off x="4307840" y="0"/>
          <a:ext cx="2600960" cy="2275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4048" tIns="384048" rIns="384048" bIns="384048" numCol="1" spcCol="1270" anchor="ctr" anchorCtr="0">
          <a:noAutofit/>
        </a:bodyPr>
        <a:lstStyle/>
        <a:p>
          <a:pPr lvl="0" algn="ctr" defTabSz="2400300">
            <a:lnSpc>
              <a:spcPct val="90000"/>
            </a:lnSpc>
            <a:spcBef>
              <a:spcPct val="0"/>
            </a:spcBef>
            <a:spcAft>
              <a:spcPct val="35000"/>
            </a:spcAft>
          </a:pPr>
          <a:r>
            <a:rPr lang="fa-IR" sz="5400" kern="1200" dirty="0" smtClean="0">
              <a:cs typeface="B Nazanin" panose="00000400000000000000" pitchFamily="2" charset="-78"/>
            </a:rPr>
            <a:t>درمان</a:t>
          </a:r>
          <a:endParaRPr lang="en-US" sz="5400" kern="1200" dirty="0">
            <a:cs typeface="B Nazanin" panose="00000400000000000000" pitchFamily="2" charset="-78"/>
          </a:endParaRPr>
        </a:p>
      </dsp:txBody>
      <dsp:txXfrm>
        <a:off x="4307840" y="0"/>
        <a:ext cx="2600960" cy="2275840"/>
      </dsp:txXfrm>
    </dsp:sp>
    <dsp:sp modelId="{7BA95F49-2901-415D-A00B-F84753663574}">
      <dsp:nvSpPr>
        <dsp:cNvPr id="0" name=""/>
        <dsp:cNvSpPr/>
      </dsp:nvSpPr>
      <dsp:spPr>
        <a:xfrm>
          <a:off x="4714239" y="2980266"/>
          <a:ext cx="2438400" cy="2167466"/>
        </a:xfrm>
        <a:prstGeom prst="upArrow">
          <a:avLst/>
        </a:prstGeom>
        <a:gradFill rotWithShape="0">
          <a:gsLst>
            <a:gs pos="0">
              <a:schemeClr val="accent2">
                <a:hueOff val="1354814"/>
                <a:satOff val="-6632"/>
                <a:lumOff val="3725"/>
                <a:alphaOff val="0"/>
                <a:tint val="98000"/>
                <a:lumMod val="114000"/>
              </a:schemeClr>
            </a:gs>
            <a:gs pos="100000">
              <a:schemeClr val="accent2">
                <a:hueOff val="1354814"/>
                <a:satOff val="-6632"/>
                <a:lumOff val="3725"/>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E4A377E3-45B7-4134-9BF9-0702870231E0}">
      <dsp:nvSpPr>
        <dsp:cNvPr id="0" name=""/>
        <dsp:cNvSpPr/>
      </dsp:nvSpPr>
      <dsp:spPr>
        <a:xfrm>
          <a:off x="633931" y="3142826"/>
          <a:ext cx="3771496" cy="2275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149352" numCol="1" spcCol="1270" anchor="ctr" anchorCtr="0">
          <a:noAutofit/>
        </a:bodyPr>
        <a:lstStyle/>
        <a:p>
          <a:pPr lvl="0" algn="ctr" defTabSz="933450" rtl="1">
            <a:lnSpc>
              <a:spcPct val="90000"/>
            </a:lnSpc>
            <a:spcBef>
              <a:spcPct val="0"/>
            </a:spcBef>
            <a:spcAft>
              <a:spcPct val="35000"/>
            </a:spcAft>
          </a:pPr>
          <a:r>
            <a:rPr lang="fa-IR" sz="2100" b="1" kern="1200" dirty="0" smtClean="0">
              <a:cs typeface="B Nazanin" panose="00000400000000000000" pitchFamily="2" charset="-78"/>
            </a:rPr>
            <a:t>بهترین روش برخورد با دیابت کار گروهی است که در آن پزشک پرستار و متخصص تغذیه یک سیستم جامع مراقبتی را برنامه ریزی و اجرا می کنند.</a:t>
          </a:r>
          <a:endParaRPr lang="en-US" sz="2100" b="1" kern="1200" dirty="0">
            <a:cs typeface="B Nazanin" panose="00000400000000000000" pitchFamily="2" charset="-78"/>
          </a:endParaRPr>
        </a:p>
      </dsp:txBody>
      <dsp:txXfrm>
        <a:off x="633931" y="3142826"/>
        <a:ext cx="3771496" cy="2275840"/>
      </dsp:txXfrm>
    </dsp:sp>
  </dsp:spTree>
</dsp:drawing>
</file>

<file path=ppt/diagrams/layout1.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AED8E5B-0D98-4FE1-9B26-D1041E3A89F9}" type="datetimeFigureOut">
              <a:rPr lang="en-US" smtClean="0"/>
              <a:t>7/22/2020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421730364"/>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0C4D3C1-679D-44D8-8A9C-D402CE4EF569}" type="datetimeFigureOut">
              <a:rPr lang="en-US" smtClean="0"/>
              <a:t>7/22/2020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433011678"/>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40C4D3C1-679D-44D8-8A9C-D402CE4EF569}" type="datetimeFigureOut">
              <a:rPr lang="en-US" smtClean="0"/>
              <a:t>7/22/2020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077680694"/>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40C4D3C1-679D-44D8-8A9C-D402CE4EF569}" type="datetimeFigureOut">
              <a:rPr lang="en-US" smtClean="0"/>
              <a:t>7/22/2020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469705345"/>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0C4D3C1-679D-44D8-8A9C-D402CE4EF569}" type="datetimeFigureOut">
              <a:rPr lang="en-US" smtClean="0"/>
              <a:t>7/22/2020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49783381"/>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0C4D3C1-679D-44D8-8A9C-D402CE4EF569}" type="datetimeFigureOut">
              <a:rPr lang="en-US" smtClean="0"/>
              <a:t>7/22/2020</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65002667"/>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0C4D3C1-679D-44D8-8A9C-D402CE4EF569}" type="datetimeFigureOut">
              <a:rPr lang="en-US" smtClean="0"/>
              <a:t>7/22/2020</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833202279"/>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0C4D3C1-679D-44D8-8A9C-D402CE4EF569}" type="datetimeFigureOut">
              <a:rPr lang="en-US" smtClean="0"/>
              <a:t>7/22/2020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90825048"/>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0C4D3C1-679D-44D8-8A9C-D402CE4EF569}" type="datetimeFigureOut">
              <a:rPr lang="en-US" smtClean="0"/>
              <a:t>7/22/2020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029337601"/>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40C4D3C1-679D-44D8-8A9C-D402CE4EF569}" type="datetimeFigureOut">
              <a:rPr lang="en-US" smtClean="0"/>
              <a:t>7/22/2020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726201003"/>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642357F-39F6-401C-9FF8-3072724998F3}" type="datetimeFigureOut">
              <a:rPr lang="en-US" smtClean="0"/>
              <a:t>7/22/2020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787964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0C4D3C1-679D-44D8-8A9C-D402CE4EF569}" type="datetimeFigureOut">
              <a:rPr lang="en-US" smtClean="0"/>
              <a:t>7/22/2020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036169687"/>
      </p:ext>
    </p:extLst>
  </p:cSld>
  <p:clrMapOvr>
    <a:masterClrMapping/>
  </p:clrMapOvr>
  <p:hf sldNum="0" hdr="0" ftr="0" dt="0"/>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0C4D3C1-679D-44D8-8A9C-D402CE4EF569}" type="datetimeFigureOut">
              <a:rPr lang="en-US" smtClean="0"/>
              <a:t>7/22/2020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139712585"/>
      </p:ext>
    </p:extLst>
  </p:cSld>
  <p:clrMapOvr>
    <a:masterClrMapping/>
  </p:clrMapOvr>
  <p:hf sldNum="0" hdr="0" ftr="0" dt="0"/>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F0298110-BAA6-4256-A2E5-BB66A47D2616}" type="datetimeFigureOut">
              <a:rPr lang="en-US" smtClean="0"/>
              <a:t>7/22/2020</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360065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A4903892-3343-4E4E-B81B-70A099359AD2}" type="datetimeFigureOut">
              <a:rPr lang="en-US" smtClean="0"/>
              <a:t>7/22/2020</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37414521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7" name="Date Placeholder 4"/>
          <p:cNvSpPr>
            <a:spLocks noGrp="1"/>
          </p:cNvSpPr>
          <p:nvPr>
            <p:ph type="dt" sz="half" idx="10"/>
          </p:nvPr>
        </p:nvSpPr>
        <p:spPr/>
        <p:txBody>
          <a:bodyPr/>
          <a:lstStyle/>
          <a:p>
            <a:fld id="{40C4D3C1-679D-44D8-8A9C-D402CE4EF569}" type="datetimeFigureOut">
              <a:rPr lang="en-US" smtClean="0"/>
              <a:t>7/22/2020</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150064844"/>
      </p:ext>
    </p:extLst>
  </p:cSld>
  <p:clrMapOvr>
    <a:masterClrMapping/>
  </p:clrMapOvr>
  <p:hf sldNum="0" hdr="0" ftr="0" dt="0"/>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3EB3A624-F501-46A9-B8CA-4949E24E27C8}" type="datetimeFigureOut">
              <a:rPr lang="en-US" smtClean="0"/>
              <a:t>7/22/2020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4529608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0C4D3C1-679D-44D8-8A9C-D402CE4EF569}" type="datetimeFigureOut">
              <a:rPr lang="en-US" smtClean="0"/>
              <a:t>7/22/2020</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057842438"/>
      </p:ext>
    </p:extLst>
  </p:cSld>
  <p:clrMap bg1="dk1" tx1="lt1" bg2="dk2" tx2="lt2" accent1="accent1" accent2="accent2" accent3="accent3" accent4="accent4" accent5="accent5" accent6="accent6" hlink="hlink" folHlink="folHlink"/>
  <p:sldLayoutIdLst>
    <p:sldLayoutId id="2147484282" r:id="rId1"/>
    <p:sldLayoutId id="2147484283" r:id="rId2"/>
    <p:sldLayoutId id="2147484284" r:id="rId3"/>
    <p:sldLayoutId id="2147484285" r:id="rId4"/>
    <p:sldLayoutId id="2147484286" r:id="rId5"/>
    <p:sldLayoutId id="2147484287" r:id="rId6"/>
    <p:sldLayoutId id="2147484288" r:id="rId7"/>
    <p:sldLayoutId id="2147484289" r:id="rId8"/>
    <p:sldLayoutId id="2147484290" r:id="rId9"/>
    <p:sldLayoutId id="2147484291" r:id="rId10"/>
    <p:sldLayoutId id="2147484292" r:id="rId11"/>
    <p:sldLayoutId id="2147484293" r:id="rId12"/>
    <p:sldLayoutId id="2147484294" r:id="rId13"/>
    <p:sldLayoutId id="2147484295" r:id="rId14"/>
    <p:sldLayoutId id="2147484296" r:id="rId15"/>
    <p:sldLayoutId id="2147484297" r:id="rId16"/>
    <p:sldLayoutId id="2147484298"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984423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8699" y="276671"/>
            <a:ext cx="11654105" cy="6186309"/>
          </a:xfrm>
          <a:prstGeom prst="rect">
            <a:avLst/>
          </a:prstGeom>
          <a:noFill/>
        </p:spPr>
        <p:txBody>
          <a:bodyPr wrap="square" rtlCol="0">
            <a:spAutoFit/>
          </a:bodyPr>
          <a:lstStyle/>
          <a:p>
            <a:pPr algn="r" rtl="1">
              <a:lnSpc>
                <a:spcPct val="150000"/>
              </a:lnSpc>
            </a:pPr>
            <a:r>
              <a:rPr lang="fa-IR" sz="3600" b="1" dirty="0" smtClean="0">
                <a:solidFill>
                  <a:srgbClr val="FFC000"/>
                </a:solidFill>
                <a:effectLst>
                  <a:outerShdw blurRad="38100" dist="38100" dir="2700000" algn="tl">
                    <a:srgbClr val="000000">
                      <a:alpha val="43137"/>
                    </a:srgbClr>
                  </a:outerShdw>
                </a:effectLst>
                <a:cs typeface="B Nazanin" panose="00000400000000000000" pitchFamily="2" charset="-78"/>
              </a:rPr>
              <a:t>              علایم بالینی</a:t>
            </a:r>
          </a:p>
          <a:p>
            <a:pPr algn="r" rtl="1"/>
            <a:endParaRPr lang="fa-IR" b="1" dirty="0" smtClean="0">
              <a:effectLst>
                <a:outerShdw blurRad="38100" dist="38100" dir="2700000" algn="tl">
                  <a:srgbClr val="000000">
                    <a:alpha val="43137"/>
                  </a:srgbClr>
                </a:outerShdw>
              </a:effectLst>
              <a:cs typeface="B Nazanin" panose="00000400000000000000" pitchFamily="2" charset="-78"/>
            </a:endParaRPr>
          </a:p>
          <a:p>
            <a:pPr algn="r" rtl="1">
              <a:lnSpc>
                <a:spcPct val="150000"/>
              </a:lnSpc>
            </a:pPr>
            <a:r>
              <a:rPr lang="fa-IR" b="1" dirty="0" smtClean="0">
                <a:solidFill>
                  <a:srgbClr val="FFFF00"/>
                </a:solidFill>
                <a:effectLst>
                  <a:outerShdw blurRad="38100" dist="38100" dir="2700000" algn="tl">
                    <a:srgbClr val="000000">
                      <a:alpha val="43137"/>
                    </a:srgbClr>
                  </a:outerShdw>
                </a:effectLst>
                <a:cs typeface="B Nazanin" panose="00000400000000000000" pitchFamily="2" charset="-78"/>
              </a:rPr>
              <a:t>دیابت نوع یک: </a:t>
            </a:r>
            <a:r>
              <a:rPr lang="fa-IR" b="1" dirty="0" smtClean="0">
                <a:effectLst>
                  <a:outerShdw blurRad="38100" dist="38100" dir="2700000" algn="tl">
                    <a:srgbClr val="000000">
                      <a:alpha val="43137"/>
                    </a:srgbClr>
                  </a:outerShdw>
                </a:effectLst>
                <a:cs typeface="B Nazanin" panose="00000400000000000000" pitchFamily="2" charset="-78"/>
              </a:rPr>
              <a:t>با مجموعه ای از علایم اختصاصی بروز می کند. کاهش مطلق ترشح انسولین منجر به جمع گلوکز و اسیدهای چرب در گردش خون می شود که نتیجه آن افزایش اسمولالیتی پلاسما و هیپرکتونمی است.</a:t>
            </a:r>
          </a:p>
          <a:p>
            <a:pPr algn="r" rtl="1">
              <a:lnSpc>
                <a:spcPct val="150000"/>
              </a:lnSpc>
            </a:pPr>
            <a:r>
              <a:rPr lang="fa-IR" b="1" dirty="0" smtClean="0">
                <a:solidFill>
                  <a:srgbClr val="FFFF00"/>
                </a:solidFill>
                <a:effectLst>
                  <a:outerShdw blurRad="38100" dist="38100" dir="2700000" algn="tl">
                    <a:srgbClr val="000000">
                      <a:alpha val="43137"/>
                    </a:srgbClr>
                  </a:outerShdw>
                </a:effectLst>
                <a:cs typeface="B Nazanin" panose="00000400000000000000" pitchFamily="2" charset="-78"/>
              </a:rPr>
              <a:t>علایم: </a:t>
            </a:r>
            <a:r>
              <a:rPr lang="fa-IR" b="1" dirty="0" smtClean="0">
                <a:effectLst>
                  <a:outerShdw blurRad="38100" dist="38100" dir="2700000" algn="tl">
                    <a:srgbClr val="000000">
                      <a:alpha val="43137"/>
                    </a:srgbClr>
                  </a:outerShdw>
                </a:effectLst>
                <a:cs typeface="B Nazanin" panose="00000400000000000000" pitchFamily="2" charset="-78"/>
              </a:rPr>
              <a:t>افزایش دفع ادرار نتیجه دیورز اسموتیک ثانویه به هیپرگلیسمی پایدار است که منجر به دفع گلوکز و آب و الکترولیت در ادرار می گردد.</a:t>
            </a:r>
          </a:p>
          <a:p>
            <a:pPr marL="285750" indent="-285750" algn="r" rtl="1">
              <a:lnSpc>
                <a:spcPct val="150000"/>
              </a:lnSpc>
              <a:buFont typeface="Wingdings" panose="05000000000000000000" pitchFamily="2" charset="2"/>
              <a:buChar char="q"/>
            </a:pPr>
            <a:r>
              <a:rPr lang="fa-IR" b="1" dirty="0" smtClean="0">
                <a:effectLst>
                  <a:outerShdw blurRad="38100" dist="38100" dir="2700000" algn="tl">
                    <a:srgbClr val="000000">
                      <a:alpha val="43137"/>
                    </a:srgbClr>
                  </a:outerShdw>
                </a:effectLst>
                <a:cs typeface="B Nazanin" panose="00000400000000000000" pitchFamily="2" charset="-78"/>
              </a:rPr>
              <a:t>شب ادراری ممکن است اولین نشانه در کودک باشد. </a:t>
            </a:r>
          </a:p>
          <a:p>
            <a:pPr marL="285750" indent="-285750" algn="r" rtl="1">
              <a:lnSpc>
                <a:spcPct val="150000"/>
              </a:lnSpc>
              <a:buFont typeface="Wingdings" panose="05000000000000000000" pitchFamily="2" charset="2"/>
              <a:buChar char="q"/>
            </a:pPr>
            <a:r>
              <a:rPr lang="fa-IR" b="1" dirty="0" smtClean="0">
                <a:effectLst>
                  <a:outerShdw blurRad="38100" dist="38100" dir="2700000" algn="tl">
                    <a:srgbClr val="000000">
                      <a:alpha val="43137"/>
                    </a:srgbClr>
                  </a:outerShdw>
                </a:effectLst>
                <a:cs typeface="B Nazanin" panose="00000400000000000000" pitchFamily="2" charset="-78"/>
              </a:rPr>
              <a:t>تشنگی </a:t>
            </a:r>
          </a:p>
          <a:p>
            <a:pPr marL="285750" indent="-285750" algn="r" rtl="1">
              <a:lnSpc>
                <a:spcPct val="150000"/>
              </a:lnSpc>
              <a:buFont typeface="Wingdings" panose="05000000000000000000" pitchFamily="2" charset="2"/>
              <a:buChar char="q"/>
            </a:pPr>
            <a:r>
              <a:rPr lang="fa-IR" b="1" dirty="0" smtClean="0">
                <a:effectLst>
                  <a:outerShdw blurRad="38100" dist="38100" dir="2700000" algn="tl">
                    <a:srgbClr val="000000">
                      <a:alpha val="43137"/>
                    </a:srgbClr>
                  </a:outerShdw>
                </a:effectLst>
                <a:cs typeface="B Nazanin" panose="00000400000000000000" pitchFamily="2" charset="-78"/>
              </a:rPr>
              <a:t>تاری دید بدلیل در معرض قرار گرفتن عدسی و شبکیه چشم با مایع هیپراسموار است.</a:t>
            </a:r>
          </a:p>
          <a:p>
            <a:pPr marL="285750" indent="-285750" algn="r" rtl="1">
              <a:lnSpc>
                <a:spcPct val="150000"/>
              </a:lnSpc>
              <a:buFont typeface="Wingdings" panose="05000000000000000000" pitchFamily="2" charset="2"/>
              <a:buChar char="q"/>
            </a:pPr>
            <a:r>
              <a:rPr lang="fa-IR" b="1" dirty="0" smtClean="0">
                <a:effectLst>
                  <a:outerShdw blurRad="38100" dist="38100" dir="2700000" algn="tl">
                    <a:srgbClr val="000000">
                      <a:alpha val="43137"/>
                    </a:srgbClr>
                  </a:outerShdw>
                </a:effectLst>
                <a:cs typeface="B Nazanin" panose="00000400000000000000" pitchFamily="2" charset="-78"/>
              </a:rPr>
              <a:t>کاهش وزن بدلیل از دست دادن آب گلیکوژن و ذخایر تری گلیسرید است.</a:t>
            </a:r>
          </a:p>
          <a:p>
            <a:pPr marL="285750" indent="-285750" algn="r" rtl="1">
              <a:lnSpc>
                <a:spcPct val="150000"/>
              </a:lnSpc>
              <a:buFont typeface="Wingdings" panose="05000000000000000000" pitchFamily="2" charset="2"/>
              <a:buChar char="q"/>
            </a:pPr>
            <a:r>
              <a:rPr lang="fa-IR" b="1" dirty="0" smtClean="0">
                <a:effectLst>
                  <a:outerShdw blurRad="38100" dist="38100" dir="2700000" algn="tl">
                    <a:srgbClr val="000000">
                      <a:alpha val="43137"/>
                    </a:srgbClr>
                  </a:outerShdw>
                </a:effectLst>
                <a:cs typeface="B Nazanin" panose="00000400000000000000" pitchFamily="2" charset="-78"/>
              </a:rPr>
              <a:t>کاهش حجم پلاسما باعث گیجی و ضعف به هنگام برخاستن ناشی از کاهش فشار اورتوستاتیک </a:t>
            </a:r>
          </a:p>
          <a:p>
            <a:pPr marL="285750" indent="-285750" algn="r" rtl="1">
              <a:lnSpc>
                <a:spcPct val="150000"/>
              </a:lnSpc>
              <a:buFont typeface="Wingdings" panose="05000000000000000000" pitchFamily="2" charset="2"/>
              <a:buChar char="q"/>
            </a:pPr>
            <a:r>
              <a:rPr lang="fa-IR" b="1" dirty="0" smtClean="0">
                <a:effectLst>
                  <a:outerShdw blurRad="38100" dist="38100" dir="2700000" algn="tl">
                    <a:srgbClr val="000000">
                      <a:alpha val="43137"/>
                    </a:srgbClr>
                  </a:outerShdw>
                </a:effectLst>
                <a:cs typeface="B Nazanin" panose="00000400000000000000" pitchFamily="2" charset="-78"/>
              </a:rPr>
              <a:t>ضعف بخاطر  کاهش پتاسیم کل بدن و کاتابولیسم جنرالیزه پروتئین </a:t>
            </a:r>
          </a:p>
          <a:p>
            <a:pPr marL="285750" indent="-285750" algn="r" rtl="1">
              <a:lnSpc>
                <a:spcPct val="150000"/>
              </a:lnSpc>
              <a:buFont typeface="Wingdings" panose="05000000000000000000" pitchFamily="2" charset="2"/>
              <a:buChar char="q"/>
            </a:pPr>
            <a:r>
              <a:rPr lang="fa-IR" b="1" dirty="0" smtClean="0">
                <a:effectLst>
                  <a:outerShdw blurRad="38100" dist="38100" dir="2700000" algn="tl">
                    <a:srgbClr val="000000">
                      <a:alpha val="43137"/>
                    </a:srgbClr>
                  </a:outerShdw>
                </a:effectLst>
                <a:cs typeface="B Nazanin" panose="00000400000000000000" pitchFamily="2" charset="-78"/>
              </a:rPr>
              <a:t>پارستزی</a:t>
            </a:r>
          </a:p>
          <a:p>
            <a:pPr marL="285750" indent="-285750" algn="r" rtl="1">
              <a:lnSpc>
                <a:spcPct val="150000"/>
              </a:lnSpc>
              <a:buFont typeface="Wingdings" panose="05000000000000000000" pitchFamily="2" charset="2"/>
              <a:buChar char="q"/>
            </a:pPr>
            <a:r>
              <a:rPr lang="fa-IR" b="1" dirty="0" smtClean="0">
                <a:effectLst>
                  <a:outerShdw blurRad="38100" dist="38100" dir="2700000" algn="tl">
                    <a:srgbClr val="000000">
                      <a:alpha val="43137"/>
                    </a:srgbClr>
                  </a:outerShdw>
                </a:effectLst>
                <a:cs typeface="B Nazanin" panose="00000400000000000000" pitchFamily="2" charset="-78"/>
              </a:rPr>
              <a:t>کتواسیدوز </a:t>
            </a:r>
          </a:p>
          <a:p>
            <a:pPr marL="285750" indent="-285750" algn="r" rtl="1">
              <a:lnSpc>
                <a:spcPct val="150000"/>
              </a:lnSpc>
              <a:buFont typeface="Wingdings" panose="05000000000000000000" pitchFamily="2" charset="2"/>
              <a:buChar char="q"/>
            </a:pPr>
            <a:r>
              <a:rPr lang="fa-IR" b="1" dirty="0" smtClean="0">
                <a:effectLst>
                  <a:outerShdw blurRad="38100" dist="38100" dir="2700000" algn="tl">
                    <a:srgbClr val="000000">
                      <a:alpha val="43137"/>
                    </a:srgbClr>
                  </a:outerShdw>
                </a:effectLst>
                <a:cs typeface="B Nazanin" panose="00000400000000000000" pitchFamily="2" charset="-78"/>
              </a:rPr>
              <a:t>سطح هوشیاری متغیر با افزایش اسمولالیتی پلاسما به بیش از ۳۳۰ </a:t>
            </a:r>
            <a:r>
              <a:rPr lang="en-US" b="1" dirty="0" err="1" smtClean="0">
                <a:effectLst>
                  <a:outerShdw blurRad="38100" dist="38100" dir="2700000" algn="tl">
                    <a:srgbClr val="000000">
                      <a:alpha val="43137"/>
                    </a:srgbClr>
                  </a:outerShdw>
                </a:effectLst>
                <a:cs typeface="B Nazanin" panose="00000400000000000000" pitchFamily="2" charset="-78"/>
              </a:rPr>
              <a:t>Ms</a:t>
            </a:r>
            <a:r>
              <a:rPr lang="en-US" b="1" dirty="0" smtClean="0">
                <a:effectLst>
                  <a:outerShdw blurRad="38100" dist="38100" dir="2700000" algn="tl">
                    <a:srgbClr val="000000">
                      <a:alpha val="43137"/>
                    </a:srgbClr>
                  </a:outerShdw>
                </a:effectLst>
                <a:cs typeface="B Nazanin" panose="00000400000000000000" pitchFamily="2" charset="-78"/>
              </a:rPr>
              <a:t>/kg</a:t>
            </a:r>
            <a:r>
              <a:rPr lang="fa-IR" b="1" dirty="0" smtClean="0">
                <a:effectLst>
                  <a:outerShdw blurRad="38100" dist="38100" dir="2700000" algn="tl">
                    <a:srgbClr val="000000">
                      <a:alpha val="43137"/>
                    </a:srgbClr>
                  </a:outerShdw>
                </a:effectLst>
                <a:cs typeface="B Nazanin" panose="00000400000000000000" pitchFamily="2" charset="-78"/>
              </a:rPr>
              <a:t> اختلال سطح هوشیاری عارض می شود.</a:t>
            </a:r>
            <a:endParaRPr lang="en-US" b="1"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9266796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3335" y="844240"/>
            <a:ext cx="10573554" cy="5632311"/>
          </a:xfrm>
          <a:prstGeom prst="rect">
            <a:avLst/>
          </a:prstGeom>
          <a:noFill/>
        </p:spPr>
        <p:txBody>
          <a:bodyPr wrap="square" rtlCol="0">
            <a:spAutoFit/>
          </a:bodyPr>
          <a:lstStyle/>
          <a:p>
            <a:pPr algn="r" rtl="1">
              <a:lnSpc>
                <a:spcPct val="150000"/>
              </a:lnSpc>
            </a:pPr>
            <a:r>
              <a:rPr lang="fa-IR" sz="2400" b="1" dirty="0" smtClean="0">
                <a:solidFill>
                  <a:srgbClr val="FFFF00"/>
                </a:solidFill>
                <a:cs typeface="B Nazanin" panose="00000400000000000000" pitchFamily="2" charset="-78"/>
              </a:rPr>
              <a:t>دیابت نوع ۲:</a:t>
            </a:r>
          </a:p>
          <a:p>
            <a:pPr algn="r" rtl="1">
              <a:lnSpc>
                <a:spcPct val="150000"/>
              </a:lnSpc>
            </a:pPr>
            <a:r>
              <a:rPr lang="fa-IR" sz="2400" dirty="0" smtClean="0">
                <a:cs typeface="B Nazanin" panose="00000400000000000000" pitchFamily="2" charset="-78"/>
              </a:rPr>
              <a:t>اغلب بدون علامت بوده و بطور اتفاقی تشخیص داده می شود. اغلب سن بالای ۴۰ سال. </a:t>
            </a:r>
          </a:p>
          <a:p>
            <a:pPr algn="r" rtl="1">
              <a:lnSpc>
                <a:spcPct val="150000"/>
              </a:lnSpc>
            </a:pPr>
            <a:r>
              <a:rPr lang="fa-IR" sz="2400" b="1" dirty="0" smtClean="0">
                <a:solidFill>
                  <a:srgbClr val="FFFF00"/>
                </a:solidFill>
                <a:cs typeface="B Nazanin" panose="00000400000000000000" pitchFamily="2" charset="-78"/>
              </a:rPr>
              <a:t>علائم:</a:t>
            </a:r>
          </a:p>
          <a:p>
            <a:pPr marL="342900" indent="-342900" algn="r" rtl="1">
              <a:lnSpc>
                <a:spcPct val="150000"/>
              </a:lnSpc>
              <a:buFont typeface="Wingdings" panose="05000000000000000000" pitchFamily="2" charset="2"/>
              <a:buChar char="Ø"/>
            </a:pPr>
            <a:r>
              <a:rPr lang="fa-IR" sz="2400" dirty="0" smtClean="0">
                <a:cs typeface="B Nazanin" panose="00000400000000000000" pitchFamily="2" charset="-78"/>
              </a:rPr>
              <a:t>پرادراری</a:t>
            </a:r>
          </a:p>
          <a:p>
            <a:pPr marL="342900" indent="-342900" algn="r" rtl="1">
              <a:lnSpc>
                <a:spcPct val="150000"/>
              </a:lnSpc>
              <a:buFont typeface="Wingdings" panose="05000000000000000000" pitchFamily="2" charset="2"/>
              <a:buChar char="Ø"/>
            </a:pPr>
            <a:r>
              <a:rPr lang="fa-IR" sz="2400" dirty="0" smtClean="0">
                <a:cs typeface="B Nazanin" panose="00000400000000000000" pitchFamily="2" charset="-78"/>
              </a:rPr>
              <a:t> عطش</a:t>
            </a:r>
          </a:p>
          <a:p>
            <a:pPr marL="342900" indent="-342900" algn="r" rtl="1">
              <a:lnSpc>
                <a:spcPct val="150000"/>
              </a:lnSpc>
              <a:buFont typeface="Wingdings" panose="05000000000000000000" pitchFamily="2" charset="2"/>
              <a:buChar char="Ø"/>
            </a:pPr>
            <a:r>
              <a:rPr lang="fa-IR" sz="2400" dirty="0" smtClean="0">
                <a:cs typeface="B Nazanin" panose="00000400000000000000" pitchFamily="2" charset="-78"/>
              </a:rPr>
              <a:t> تاری دید مکرر </a:t>
            </a:r>
          </a:p>
          <a:p>
            <a:pPr marL="342900" indent="-342900" algn="r" rtl="1">
              <a:lnSpc>
                <a:spcPct val="150000"/>
              </a:lnSpc>
              <a:buFont typeface="Wingdings" panose="05000000000000000000" pitchFamily="2" charset="2"/>
              <a:buChar char="Ø"/>
            </a:pPr>
            <a:r>
              <a:rPr lang="fa-IR" sz="2400" dirty="0" smtClean="0">
                <a:cs typeface="B Nazanin" panose="00000400000000000000" pitchFamily="2" charset="-78"/>
              </a:rPr>
              <a:t>پارستزی</a:t>
            </a:r>
          </a:p>
          <a:p>
            <a:pPr marL="342900" indent="-342900" algn="r" rtl="1">
              <a:lnSpc>
                <a:spcPct val="150000"/>
              </a:lnSpc>
              <a:buFont typeface="Wingdings" panose="05000000000000000000" pitchFamily="2" charset="2"/>
              <a:buChar char="Ø"/>
            </a:pPr>
            <a:r>
              <a:rPr lang="fa-IR" sz="2400" dirty="0" smtClean="0">
                <a:cs typeface="B Nazanin" panose="00000400000000000000" pitchFamily="2" charset="-78"/>
              </a:rPr>
              <a:t>ضعف به دلیل دیورز اسموتیک </a:t>
            </a:r>
          </a:p>
          <a:p>
            <a:pPr marL="342900" indent="-342900" algn="r" rtl="1">
              <a:lnSpc>
                <a:spcPct val="150000"/>
              </a:lnSpc>
              <a:buFont typeface="Wingdings" panose="05000000000000000000" pitchFamily="2" charset="2"/>
              <a:buChar char="Ø"/>
            </a:pPr>
            <a:r>
              <a:rPr lang="fa-IR" sz="2400" dirty="0" smtClean="0">
                <a:cs typeface="B Nazanin" panose="00000400000000000000" pitchFamily="2" charset="-78"/>
              </a:rPr>
              <a:t>عفونت مزمن پوست </a:t>
            </a:r>
          </a:p>
          <a:p>
            <a:pPr marL="342900" indent="-342900" algn="r" rtl="1">
              <a:lnSpc>
                <a:spcPct val="150000"/>
              </a:lnSpc>
              <a:buFont typeface="Wingdings" panose="05000000000000000000" pitchFamily="2" charset="2"/>
              <a:buChar char="Ø"/>
            </a:pPr>
            <a:r>
              <a:rPr lang="fa-IR" sz="2400" dirty="0" smtClean="0">
                <a:cs typeface="B Nazanin" panose="00000400000000000000" pitchFamily="2" charset="-78"/>
              </a:rPr>
              <a:t>خارش جنرالیزه </a:t>
            </a:r>
            <a:endParaRPr lang="en-US" sz="2400" dirty="0">
              <a:cs typeface="B Nazanin" panose="00000400000000000000" pitchFamily="2" charset="-78"/>
            </a:endParaRPr>
          </a:p>
        </p:txBody>
      </p:sp>
    </p:spTree>
    <p:extLst>
      <p:ext uri="{BB962C8B-B14F-4D97-AF65-F5344CB8AC3E}">
        <p14:creationId xmlns:p14="http://schemas.microsoft.com/office/powerpoint/2010/main" val="29041506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726609842"/>
              </p:ext>
            </p:extLst>
          </p:nvPr>
        </p:nvGraphicFramePr>
        <p:xfrm>
          <a:off x="1356776" y="1068945"/>
          <a:ext cx="8894808" cy="5211581"/>
        </p:xfrm>
        <a:graphic>
          <a:graphicData uri="http://schemas.openxmlformats.org/drawingml/2006/table">
            <a:tbl>
              <a:tblPr firstRow="1" bandRow="1">
                <a:tableStyleId>{1FECB4D8-DB02-4DC6-A0A2-4F2EBAE1DC90}</a:tableStyleId>
              </a:tblPr>
              <a:tblGrid>
                <a:gridCol w="2964936">
                  <a:extLst>
                    <a:ext uri="{9D8B030D-6E8A-4147-A177-3AD203B41FA5}">
                      <a16:colId xmlns:a16="http://schemas.microsoft.com/office/drawing/2014/main" val="2245445594"/>
                    </a:ext>
                  </a:extLst>
                </a:gridCol>
                <a:gridCol w="2964936">
                  <a:extLst>
                    <a:ext uri="{9D8B030D-6E8A-4147-A177-3AD203B41FA5}">
                      <a16:colId xmlns:a16="http://schemas.microsoft.com/office/drawing/2014/main" val="2107614243"/>
                    </a:ext>
                  </a:extLst>
                </a:gridCol>
                <a:gridCol w="2964936">
                  <a:extLst>
                    <a:ext uri="{9D8B030D-6E8A-4147-A177-3AD203B41FA5}">
                      <a16:colId xmlns:a16="http://schemas.microsoft.com/office/drawing/2014/main" val="1841982239"/>
                    </a:ext>
                  </a:extLst>
                </a:gridCol>
              </a:tblGrid>
              <a:tr h="775169">
                <a:tc>
                  <a:txBody>
                    <a:bodyPr/>
                    <a:lstStyle/>
                    <a:p>
                      <a:pPr algn="ctr" rtl="1"/>
                      <a:r>
                        <a:rPr lang="fa-IR" sz="2400" dirty="0" smtClean="0">
                          <a:effectLst>
                            <a:outerShdw blurRad="38100" dist="38100" dir="2700000" algn="tl">
                              <a:srgbClr val="000000">
                                <a:alpha val="43137"/>
                              </a:srgbClr>
                            </a:outerShdw>
                          </a:effectLst>
                          <a:cs typeface="B Nazanin" panose="00000400000000000000" pitchFamily="2" charset="-78"/>
                        </a:rPr>
                        <a:t>دیابت نوع ۲</a:t>
                      </a:r>
                      <a:endParaRPr lang="en-US" sz="2400" dirty="0">
                        <a:effectLst>
                          <a:outerShdw blurRad="38100" dist="38100" dir="2700000" algn="tl">
                            <a:srgbClr val="000000">
                              <a:alpha val="43137"/>
                            </a:srgbClr>
                          </a:outerShdw>
                        </a:effectLst>
                        <a:cs typeface="B Nazanin" panose="00000400000000000000" pitchFamily="2" charset="-78"/>
                      </a:endParaRPr>
                    </a:p>
                  </a:txBody>
                  <a:tcPr/>
                </a:tc>
                <a:tc>
                  <a:txBody>
                    <a:bodyPr/>
                    <a:lstStyle/>
                    <a:p>
                      <a:pPr algn="ctr" rtl="1"/>
                      <a:r>
                        <a:rPr lang="fa-IR" sz="2400" dirty="0" smtClean="0">
                          <a:effectLst>
                            <a:outerShdw blurRad="38100" dist="38100" dir="2700000" algn="tl">
                              <a:srgbClr val="000000">
                                <a:alpha val="43137"/>
                              </a:srgbClr>
                            </a:outerShdw>
                          </a:effectLst>
                          <a:cs typeface="B Nazanin" panose="00000400000000000000" pitchFamily="2" charset="-78"/>
                        </a:rPr>
                        <a:t>دیابت</a:t>
                      </a:r>
                      <a:r>
                        <a:rPr lang="fa-IR" sz="2400" baseline="0" dirty="0" smtClean="0">
                          <a:effectLst>
                            <a:outerShdw blurRad="38100" dist="38100" dir="2700000" algn="tl">
                              <a:srgbClr val="000000">
                                <a:alpha val="43137"/>
                              </a:srgbClr>
                            </a:outerShdw>
                          </a:effectLst>
                          <a:cs typeface="B Nazanin" panose="00000400000000000000" pitchFamily="2" charset="-78"/>
                        </a:rPr>
                        <a:t> نوع ۱</a:t>
                      </a:r>
                      <a:endParaRPr lang="en-US" sz="2400" dirty="0">
                        <a:effectLst>
                          <a:outerShdw blurRad="38100" dist="38100" dir="2700000" algn="tl">
                            <a:srgbClr val="000000">
                              <a:alpha val="43137"/>
                            </a:srgbClr>
                          </a:outerShdw>
                        </a:effectLst>
                        <a:cs typeface="B Nazanin" panose="00000400000000000000" pitchFamily="2" charset="-78"/>
                      </a:endParaRPr>
                    </a:p>
                  </a:txBody>
                  <a:tcPr/>
                </a:tc>
                <a:tc>
                  <a:txBody>
                    <a:bodyPr/>
                    <a:lstStyle/>
                    <a:p>
                      <a:pPr algn="ctr" rtl="1"/>
                      <a:r>
                        <a:rPr lang="fa-IR" sz="2400" dirty="0" smtClean="0">
                          <a:effectLst>
                            <a:outerShdw blurRad="38100" dist="38100" dir="2700000" algn="tl">
                              <a:srgbClr val="000000">
                                <a:alpha val="43137"/>
                              </a:srgbClr>
                            </a:outerShdw>
                          </a:effectLst>
                          <a:cs typeface="B Nazanin" panose="00000400000000000000" pitchFamily="2" charset="-78"/>
                        </a:rPr>
                        <a:t>علایم و نشانه های بالینی</a:t>
                      </a:r>
                      <a:endParaRPr lang="en-US" sz="2400" dirty="0">
                        <a:effectLst>
                          <a:outerShdw blurRad="38100" dist="38100" dir="2700000" algn="tl">
                            <a:srgbClr val="000000">
                              <a:alpha val="43137"/>
                            </a:srgbClr>
                          </a:outerShdw>
                        </a:effectLst>
                        <a:cs typeface="B Nazanin" panose="00000400000000000000" pitchFamily="2" charset="-78"/>
                      </a:endParaRPr>
                    </a:p>
                  </a:txBody>
                  <a:tcPr/>
                </a:tc>
                <a:extLst>
                  <a:ext uri="{0D108BD9-81ED-4DB2-BD59-A6C34878D82A}">
                    <a16:rowId xmlns:a16="http://schemas.microsoft.com/office/drawing/2014/main" val="3260660953"/>
                  </a:ext>
                </a:extLst>
              </a:tr>
              <a:tr h="566834">
                <a:tc>
                  <a:txBody>
                    <a:bodyPr/>
                    <a:lstStyle/>
                    <a:p>
                      <a:pPr algn="ctr" rtl="1"/>
                      <a:r>
                        <a:rPr lang="fa-IR" sz="2000" b="1" dirty="0" smtClean="0">
                          <a:cs typeface="B Nazanin" panose="00000400000000000000" pitchFamily="2" charset="-78"/>
                        </a:rPr>
                        <a:t>+</a:t>
                      </a:r>
                      <a:endParaRPr lang="en-US" sz="2000" b="1" dirty="0">
                        <a:cs typeface="B Nazanin" panose="00000400000000000000" pitchFamily="2" charset="-78"/>
                      </a:endParaRPr>
                    </a:p>
                  </a:txBody>
                  <a:tcPr/>
                </a:tc>
                <a:tc>
                  <a:txBody>
                    <a:bodyPr/>
                    <a:lstStyle/>
                    <a:p>
                      <a:pPr algn="ctr" rtl="1"/>
                      <a:r>
                        <a:rPr lang="fa-IR" sz="2000" b="1" dirty="0" smtClean="0">
                          <a:cs typeface="B Nazanin" panose="00000400000000000000" pitchFamily="2" charset="-78"/>
                        </a:rPr>
                        <a:t>++</a:t>
                      </a:r>
                      <a:endParaRPr lang="en-US" sz="2000" b="1" dirty="0">
                        <a:cs typeface="B Nazanin" panose="00000400000000000000" pitchFamily="2" charset="-78"/>
                      </a:endParaRPr>
                    </a:p>
                  </a:txBody>
                  <a:tcPr/>
                </a:tc>
                <a:tc>
                  <a:txBody>
                    <a:bodyPr/>
                    <a:lstStyle/>
                    <a:p>
                      <a:pPr algn="r" rtl="1"/>
                      <a:r>
                        <a:rPr lang="fa-IR" sz="1800" b="1" dirty="0" smtClean="0">
                          <a:effectLst/>
                          <a:cs typeface="B Nazanin" panose="00000400000000000000" pitchFamily="2" charset="-78"/>
                        </a:rPr>
                        <a:t>پرادراری</a:t>
                      </a:r>
                      <a:r>
                        <a:rPr lang="fa-IR" sz="1800" b="1" baseline="0" dirty="0" smtClean="0">
                          <a:effectLst/>
                          <a:cs typeface="B Nazanin" panose="00000400000000000000" pitchFamily="2" charset="-78"/>
                        </a:rPr>
                        <a:t> و تشنگی</a:t>
                      </a:r>
                    </a:p>
                  </a:txBody>
                  <a:tcPr/>
                </a:tc>
                <a:extLst>
                  <a:ext uri="{0D108BD9-81ED-4DB2-BD59-A6C34878D82A}">
                    <a16:rowId xmlns:a16="http://schemas.microsoft.com/office/drawing/2014/main" val="2979836198"/>
                  </a:ext>
                </a:extLst>
              </a:tr>
              <a:tr h="809762">
                <a:tc>
                  <a:txBody>
                    <a:bodyPr/>
                    <a:lstStyle/>
                    <a:p>
                      <a:pPr algn="ctr" rtl="1"/>
                      <a:r>
                        <a:rPr lang="fa-IR" sz="2000" b="1" dirty="0" smtClean="0">
                          <a:cs typeface="B Nazanin" panose="00000400000000000000" pitchFamily="2" charset="-78"/>
                        </a:rPr>
                        <a:t>+</a:t>
                      </a:r>
                      <a:endParaRPr lang="en-US" sz="2000" b="1" dirty="0">
                        <a:cs typeface="B Nazanin" panose="00000400000000000000" pitchFamily="2" charset="-78"/>
                      </a:endParaRPr>
                    </a:p>
                  </a:txBody>
                  <a:tcPr/>
                </a:tc>
                <a:tc>
                  <a:txBody>
                    <a:bodyPr/>
                    <a:lstStyle/>
                    <a:p>
                      <a:pPr algn="ctr" rtl="1"/>
                      <a:r>
                        <a:rPr lang="fa-IR" sz="2000" b="1" dirty="0" smtClean="0">
                          <a:cs typeface="B Nazanin" panose="00000400000000000000" pitchFamily="2" charset="-78"/>
                        </a:rPr>
                        <a:t>++</a:t>
                      </a:r>
                      <a:endParaRPr lang="en-US" sz="2000" b="1" dirty="0">
                        <a:cs typeface="B Nazanin" panose="00000400000000000000" pitchFamily="2" charset="-78"/>
                      </a:endParaRPr>
                    </a:p>
                  </a:txBody>
                  <a:tcPr/>
                </a:tc>
                <a:tc>
                  <a:txBody>
                    <a:bodyPr/>
                    <a:lstStyle/>
                    <a:p>
                      <a:pPr algn="r" rtl="1"/>
                      <a:r>
                        <a:rPr lang="fa-IR" sz="1800" b="1" dirty="0" smtClean="0">
                          <a:effectLst/>
                          <a:cs typeface="B Nazanin" panose="00000400000000000000" pitchFamily="2" charset="-78"/>
                        </a:rPr>
                        <a:t>احساس ضعف و خستگی</a:t>
                      </a:r>
                      <a:endParaRPr lang="en-US" sz="1800" b="1" dirty="0">
                        <a:effectLst/>
                        <a:cs typeface="B Nazanin" panose="00000400000000000000" pitchFamily="2" charset="-78"/>
                      </a:endParaRPr>
                    </a:p>
                  </a:txBody>
                  <a:tcPr/>
                </a:tc>
                <a:extLst>
                  <a:ext uri="{0D108BD9-81ED-4DB2-BD59-A6C34878D82A}">
                    <a16:rowId xmlns:a16="http://schemas.microsoft.com/office/drawing/2014/main" val="2951203238"/>
                  </a:ext>
                </a:extLst>
              </a:tr>
              <a:tr h="566834">
                <a:tc>
                  <a:txBody>
                    <a:bodyPr/>
                    <a:lstStyle/>
                    <a:p>
                      <a:pPr algn="ctr" rtl="1"/>
                      <a:r>
                        <a:rPr lang="fa-IR" sz="2000" b="1" dirty="0" smtClean="0">
                          <a:cs typeface="B Nazanin" panose="00000400000000000000" pitchFamily="2" charset="-78"/>
                        </a:rPr>
                        <a:t>-</a:t>
                      </a:r>
                      <a:endParaRPr lang="en-US" sz="2000" b="1" dirty="0">
                        <a:cs typeface="B Nazanin" panose="00000400000000000000" pitchFamily="2" charset="-78"/>
                      </a:endParaRPr>
                    </a:p>
                  </a:txBody>
                  <a:tcPr/>
                </a:tc>
                <a:tc>
                  <a:txBody>
                    <a:bodyPr/>
                    <a:lstStyle/>
                    <a:p>
                      <a:pPr algn="ctr" rtl="1"/>
                      <a:r>
                        <a:rPr lang="fa-IR" sz="2000" b="1" dirty="0" smtClean="0">
                          <a:cs typeface="B Nazanin" panose="00000400000000000000" pitchFamily="2" charset="-78"/>
                        </a:rPr>
                        <a:t>++</a:t>
                      </a:r>
                      <a:endParaRPr lang="en-US" sz="2000" b="1" dirty="0">
                        <a:cs typeface="B Nazanin" panose="00000400000000000000" pitchFamily="2" charset="-78"/>
                      </a:endParaRPr>
                    </a:p>
                  </a:txBody>
                  <a:tcPr/>
                </a:tc>
                <a:tc>
                  <a:txBody>
                    <a:bodyPr/>
                    <a:lstStyle/>
                    <a:p>
                      <a:pPr algn="r" rtl="1"/>
                      <a:r>
                        <a:rPr lang="fa-IR" sz="1800" b="1" dirty="0" smtClean="0">
                          <a:effectLst/>
                          <a:cs typeface="B Nazanin" panose="00000400000000000000" pitchFamily="2" charset="-78"/>
                        </a:rPr>
                        <a:t>پرخوری توام با کاهش وزن</a:t>
                      </a:r>
                      <a:endParaRPr lang="en-US" sz="1800" b="1" dirty="0">
                        <a:effectLst/>
                        <a:cs typeface="B Nazanin" panose="00000400000000000000" pitchFamily="2" charset="-78"/>
                      </a:endParaRPr>
                    </a:p>
                  </a:txBody>
                  <a:tcPr/>
                </a:tc>
                <a:extLst>
                  <a:ext uri="{0D108BD9-81ED-4DB2-BD59-A6C34878D82A}">
                    <a16:rowId xmlns:a16="http://schemas.microsoft.com/office/drawing/2014/main" val="1266010019"/>
                  </a:ext>
                </a:extLst>
              </a:tr>
              <a:tr h="323905">
                <a:tc>
                  <a:txBody>
                    <a:bodyPr/>
                    <a:lstStyle/>
                    <a:p>
                      <a:pPr algn="ctr" rtl="1"/>
                      <a:r>
                        <a:rPr lang="fa-IR" sz="2000" b="1" dirty="0" smtClean="0">
                          <a:cs typeface="B Nazanin" panose="00000400000000000000" pitchFamily="2" charset="-78"/>
                        </a:rPr>
                        <a:t>++</a:t>
                      </a:r>
                      <a:endParaRPr lang="en-US" sz="2000" b="1" dirty="0">
                        <a:cs typeface="B Nazanin" panose="00000400000000000000" pitchFamily="2" charset="-78"/>
                      </a:endParaRPr>
                    </a:p>
                  </a:txBody>
                  <a:tcPr/>
                </a:tc>
                <a:tc>
                  <a:txBody>
                    <a:bodyPr/>
                    <a:lstStyle/>
                    <a:p>
                      <a:pPr algn="ctr" rtl="1"/>
                      <a:r>
                        <a:rPr lang="fa-IR" sz="2000" b="1" dirty="0" smtClean="0">
                          <a:cs typeface="B Nazanin" panose="00000400000000000000" pitchFamily="2" charset="-78"/>
                        </a:rPr>
                        <a:t>+</a:t>
                      </a:r>
                      <a:endParaRPr lang="en-US" sz="2000" b="1" dirty="0">
                        <a:cs typeface="B Nazanin" panose="00000400000000000000" pitchFamily="2" charset="-78"/>
                      </a:endParaRPr>
                    </a:p>
                  </a:txBody>
                  <a:tcPr/>
                </a:tc>
                <a:tc>
                  <a:txBody>
                    <a:bodyPr/>
                    <a:lstStyle/>
                    <a:p>
                      <a:pPr algn="r" rtl="1"/>
                      <a:r>
                        <a:rPr lang="fa-IR" sz="1800" b="1" dirty="0" smtClean="0">
                          <a:effectLst/>
                          <a:cs typeface="B Nazanin" panose="00000400000000000000" pitchFamily="2" charset="-78"/>
                        </a:rPr>
                        <a:t>تاری دید مکرر</a:t>
                      </a:r>
                      <a:endParaRPr lang="en-US" sz="1800" b="1" dirty="0">
                        <a:effectLst/>
                        <a:cs typeface="B Nazanin" panose="00000400000000000000" pitchFamily="2" charset="-78"/>
                      </a:endParaRPr>
                    </a:p>
                  </a:txBody>
                  <a:tcPr/>
                </a:tc>
                <a:extLst>
                  <a:ext uri="{0D108BD9-81ED-4DB2-BD59-A6C34878D82A}">
                    <a16:rowId xmlns:a16="http://schemas.microsoft.com/office/drawing/2014/main" val="1425131949"/>
                  </a:ext>
                </a:extLst>
              </a:tr>
              <a:tr h="566834">
                <a:tc>
                  <a:txBody>
                    <a:bodyPr/>
                    <a:lstStyle/>
                    <a:p>
                      <a:pPr algn="ctr" rtl="1"/>
                      <a:r>
                        <a:rPr lang="fa-IR" sz="2000" b="1" dirty="0" smtClean="0">
                          <a:cs typeface="B Nazanin" panose="00000400000000000000" pitchFamily="2" charset="-78"/>
                        </a:rPr>
                        <a:t>++</a:t>
                      </a:r>
                      <a:endParaRPr lang="en-US" sz="2000" b="1" dirty="0">
                        <a:cs typeface="B Nazanin" panose="00000400000000000000" pitchFamily="2" charset="-78"/>
                      </a:endParaRPr>
                    </a:p>
                  </a:txBody>
                  <a:tcPr/>
                </a:tc>
                <a:tc>
                  <a:txBody>
                    <a:bodyPr/>
                    <a:lstStyle/>
                    <a:p>
                      <a:pPr algn="ctr" rtl="1"/>
                      <a:r>
                        <a:rPr lang="fa-IR" sz="2000" b="1" dirty="0" smtClean="0">
                          <a:cs typeface="B Nazanin" panose="00000400000000000000" pitchFamily="2" charset="-78"/>
                        </a:rPr>
                        <a:t>+</a:t>
                      </a:r>
                      <a:endParaRPr lang="en-US" sz="2000" b="1" dirty="0">
                        <a:cs typeface="B Nazanin" panose="00000400000000000000" pitchFamily="2" charset="-78"/>
                      </a:endParaRPr>
                    </a:p>
                  </a:txBody>
                  <a:tcPr/>
                </a:tc>
                <a:tc>
                  <a:txBody>
                    <a:bodyPr/>
                    <a:lstStyle/>
                    <a:p>
                      <a:pPr algn="r" rtl="1"/>
                      <a:r>
                        <a:rPr lang="fa-IR" sz="1800" b="1" dirty="0" smtClean="0">
                          <a:effectLst/>
                          <a:cs typeface="B Nazanin" panose="00000400000000000000" pitchFamily="2" charset="-78"/>
                        </a:rPr>
                        <a:t>ولووژنیت و خارش</a:t>
                      </a:r>
                      <a:endParaRPr lang="en-US" sz="1800" b="1" dirty="0">
                        <a:effectLst/>
                        <a:cs typeface="B Nazanin" panose="00000400000000000000" pitchFamily="2" charset="-78"/>
                      </a:endParaRPr>
                    </a:p>
                  </a:txBody>
                  <a:tcPr/>
                </a:tc>
                <a:extLst>
                  <a:ext uri="{0D108BD9-81ED-4DB2-BD59-A6C34878D82A}">
                    <a16:rowId xmlns:a16="http://schemas.microsoft.com/office/drawing/2014/main" val="1980935411"/>
                  </a:ext>
                </a:extLst>
              </a:tr>
              <a:tr h="566834">
                <a:tc>
                  <a:txBody>
                    <a:bodyPr/>
                    <a:lstStyle/>
                    <a:p>
                      <a:pPr algn="ctr" rtl="1"/>
                      <a:r>
                        <a:rPr lang="fa-IR" sz="2000" b="1" dirty="0" smtClean="0">
                          <a:cs typeface="B Nazanin" panose="00000400000000000000" pitchFamily="2" charset="-78"/>
                        </a:rPr>
                        <a:t>++</a:t>
                      </a:r>
                      <a:endParaRPr lang="en-US" sz="2000" b="1" dirty="0">
                        <a:cs typeface="B Nazanin" panose="00000400000000000000" pitchFamily="2" charset="-78"/>
                      </a:endParaRPr>
                    </a:p>
                  </a:txBody>
                  <a:tcPr/>
                </a:tc>
                <a:tc>
                  <a:txBody>
                    <a:bodyPr/>
                    <a:lstStyle/>
                    <a:p>
                      <a:pPr algn="ctr" rtl="1"/>
                      <a:r>
                        <a:rPr lang="fa-IR" sz="2000" b="1" dirty="0" smtClean="0">
                          <a:cs typeface="B Nazanin" panose="00000400000000000000" pitchFamily="2" charset="-78"/>
                        </a:rPr>
                        <a:t>+</a:t>
                      </a:r>
                      <a:endParaRPr lang="en-US" sz="2000" b="1" dirty="0">
                        <a:cs typeface="B Nazanin" panose="00000400000000000000" pitchFamily="2" charset="-78"/>
                      </a:endParaRPr>
                    </a:p>
                  </a:txBody>
                  <a:tcPr/>
                </a:tc>
                <a:tc>
                  <a:txBody>
                    <a:bodyPr/>
                    <a:lstStyle/>
                    <a:p>
                      <a:pPr algn="r" rtl="1"/>
                      <a:r>
                        <a:rPr lang="fa-IR" sz="1800" b="1" dirty="0" smtClean="0">
                          <a:effectLst/>
                          <a:cs typeface="B Nazanin" panose="00000400000000000000" pitchFamily="2" charset="-78"/>
                        </a:rPr>
                        <a:t>نوروپاتی محیطی</a:t>
                      </a:r>
                      <a:endParaRPr lang="en-US" sz="1800" b="1" dirty="0">
                        <a:effectLst/>
                        <a:cs typeface="B Nazanin" panose="00000400000000000000" pitchFamily="2" charset="-78"/>
                      </a:endParaRPr>
                    </a:p>
                  </a:txBody>
                  <a:tcPr/>
                </a:tc>
                <a:extLst>
                  <a:ext uri="{0D108BD9-81ED-4DB2-BD59-A6C34878D82A}">
                    <a16:rowId xmlns:a16="http://schemas.microsoft.com/office/drawing/2014/main" val="1589884504"/>
                  </a:ext>
                </a:extLst>
              </a:tr>
              <a:tr h="323905">
                <a:tc>
                  <a:txBody>
                    <a:bodyPr/>
                    <a:lstStyle/>
                    <a:p>
                      <a:pPr algn="ctr" rtl="1"/>
                      <a:r>
                        <a:rPr lang="fa-IR" sz="2000" b="1" dirty="0" smtClean="0">
                          <a:cs typeface="B Nazanin" panose="00000400000000000000" pitchFamily="2" charset="-78"/>
                        </a:rPr>
                        <a:t>-</a:t>
                      </a:r>
                      <a:endParaRPr lang="en-US" sz="2000" b="1" dirty="0">
                        <a:cs typeface="B Nazanin" panose="00000400000000000000" pitchFamily="2" charset="-78"/>
                      </a:endParaRPr>
                    </a:p>
                  </a:txBody>
                  <a:tcPr/>
                </a:tc>
                <a:tc>
                  <a:txBody>
                    <a:bodyPr/>
                    <a:lstStyle/>
                    <a:p>
                      <a:pPr algn="ctr" rtl="1"/>
                      <a:r>
                        <a:rPr lang="fa-IR" sz="2000" b="1" dirty="0" smtClean="0">
                          <a:cs typeface="B Nazanin" panose="00000400000000000000" pitchFamily="2" charset="-78"/>
                        </a:rPr>
                        <a:t>++</a:t>
                      </a:r>
                      <a:endParaRPr lang="en-US" sz="2000" b="1" dirty="0">
                        <a:cs typeface="B Nazanin" panose="00000400000000000000" pitchFamily="2" charset="-78"/>
                      </a:endParaRPr>
                    </a:p>
                  </a:txBody>
                  <a:tcPr/>
                </a:tc>
                <a:tc>
                  <a:txBody>
                    <a:bodyPr/>
                    <a:lstStyle/>
                    <a:p>
                      <a:pPr algn="r" rtl="1"/>
                      <a:r>
                        <a:rPr lang="fa-IR" sz="1800" b="1" dirty="0" smtClean="0">
                          <a:effectLst/>
                          <a:cs typeface="B Nazanin" panose="00000400000000000000" pitchFamily="2" charset="-78"/>
                        </a:rPr>
                        <a:t>شب ادراری</a:t>
                      </a:r>
                      <a:endParaRPr lang="en-US" sz="1800" b="1" dirty="0">
                        <a:effectLst/>
                        <a:cs typeface="B Nazanin" panose="00000400000000000000" pitchFamily="2" charset="-78"/>
                      </a:endParaRPr>
                    </a:p>
                  </a:txBody>
                  <a:tcPr/>
                </a:tc>
                <a:extLst>
                  <a:ext uri="{0D108BD9-81ED-4DB2-BD59-A6C34878D82A}">
                    <a16:rowId xmlns:a16="http://schemas.microsoft.com/office/drawing/2014/main" val="1798355023"/>
                  </a:ext>
                </a:extLst>
              </a:tr>
              <a:tr h="566834">
                <a:tc>
                  <a:txBody>
                    <a:bodyPr/>
                    <a:lstStyle/>
                    <a:p>
                      <a:pPr algn="ctr" rtl="1"/>
                      <a:r>
                        <a:rPr lang="fa-IR" sz="2000" b="1" dirty="0" smtClean="0">
                          <a:cs typeface="B Nazanin" panose="00000400000000000000" pitchFamily="2" charset="-78"/>
                        </a:rPr>
                        <a:t>++</a:t>
                      </a:r>
                      <a:endParaRPr lang="en-US" sz="2000" b="1" dirty="0">
                        <a:cs typeface="B Nazanin" panose="00000400000000000000" pitchFamily="2" charset="-78"/>
                      </a:endParaRPr>
                    </a:p>
                  </a:txBody>
                  <a:tcPr/>
                </a:tc>
                <a:tc>
                  <a:txBody>
                    <a:bodyPr/>
                    <a:lstStyle/>
                    <a:p>
                      <a:pPr algn="ctr" rtl="1"/>
                      <a:r>
                        <a:rPr lang="fa-IR" sz="2000" b="1" dirty="0" smtClean="0">
                          <a:cs typeface="B Nazanin" panose="00000400000000000000" pitchFamily="2" charset="-78"/>
                        </a:rPr>
                        <a:t>-</a:t>
                      </a:r>
                      <a:endParaRPr lang="en-US" sz="2000" b="1" dirty="0">
                        <a:cs typeface="B Nazanin" panose="00000400000000000000" pitchFamily="2" charset="-78"/>
                      </a:endParaRPr>
                    </a:p>
                  </a:txBody>
                  <a:tcPr/>
                </a:tc>
                <a:tc>
                  <a:txBody>
                    <a:bodyPr/>
                    <a:lstStyle/>
                    <a:p>
                      <a:pPr algn="r" rtl="1"/>
                      <a:r>
                        <a:rPr lang="fa-IR" sz="1800" b="1" dirty="0" smtClean="0">
                          <a:effectLst/>
                          <a:cs typeface="B Nazanin" panose="00000400000000000000" pitchFamily="2" charset="-78"/>
                        </a:rPr>
                        <a:t>اغلب بدون علامت</a:t>
                      </a:r>
                      <a:endParaRPr lang="en-US" sz="1800" b="1" dirty="0">
                        <a:effectLst/>
                        <a:cs typeface="B Nazanin" panose="00000400000000000000" pitchFamily="2" charset="-78"/>
                      </a:endParaRPr>
                    </a:p>
                  </a:txBody>
                  <a:tcPr/>
                </a:tc>
                <a:extLst>
                  <a:ext uri="{0D108BD9-81ED-4DB2-BD59-A6C34878D82A}">
                    <a16:rowId xmlns:a16="http://schemas.microsoft.com/office/drawing/2014/main" val="726005289"/>
                  </a:ext>
                </a:extLst>
              </a:tr>
            </a:tbl>
          </a:graphicData>
        </a:graphic>
      </p:graphicFrame>
    </p:spTree>
    <p:extLst>
      <p:ext uri="{BB962C8B-B14F-4D97-AF65-F5344CB8AC3E}">
        <p14:creationId xmlns:p14="http://schemas.microsoft.com/office/powerpoint/2010/main" val="12750294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3944" y="1487445"/>
            <a:ext cx="10972800" cy="5170646"/>
          </a:xfrm>
          <a:prstGeom prst="rect">
            <a:avLst/>
          </a:prstGeom>
          <a:noFill/>
        </p:spPr>
        <p:txBody>
          <a:bodyPr wrap="square" rtlCol="0">
            <a:spAutoFit/>
          </a:bodyPr>
          <a:lstStyle/>
          <a:p>
            <a:pPr algn="just" rtl="1">
              <a:lnSpc>
                <a:spcPct val="150000"/>
              </a:lnSpc>
            </a:pPr>
            <a:r>
              <a:rPr lang="fa-IR" sz="2000" b="1" dirty="0" smtClean="0">
                <a:cs typeface="B Nazanin" panose="00000400000000000000" pitchFamily="2" charset="-78"/>
              </a:rPr>
              <a:t>از ۴ آزمایش قندخون برای تشخیص و پایش دیابت استفاده می شود:</a:t>
            </a:r>
          </a:p>
          <a:p>
            <a:pPr marL="342900" indent="-342900" algn="just" rtl="1">
              <a:lnSpc>
                <a:spcPct val="150000"/>
              </a:lnSpc>
              <a:buFont typeface="Wingdings" panose="05000000000000000000" pitchFamily="2" charset="2"/>
              <a:buChar char="ü"/>
            </a:pPr>
            <a:r>
              <a:rPr lang="fa-IR" sz="2000" b="1" dirty="0" smtClean="0">
                <a:solidFill>
                  <a:srgbClr val="FFFF00"/>
                </a:solidFill>
                <a:effectLst>
                  <a:outerShdw blurRad="38100" dist="38100" dir="2700000" algn="tl">
                    <a:srgbClr val="000000">
                      <a:alpha val="43137"/>
                    </a:srgbClr>
                  </a:outerShdw>
                </a:effectLst>
                <a:cs typeface="B Nazanin" panose="00000400000000000000" pitchFamily="2" charset="-78"/>
              </a:rPr>
              <a:t>قند خون ناشتا که بعد از ۸ ساعت ناشتا بودن اندازه گیری می شود</a:t>
            </a:r>
          </a:p>
          <a:p>
            <a:pPr algn="just" rtl="1">
              <a:lnSpc>
                <a:spcPct val="150000"/>
              </a:lnSpc>
            </a:pPr>
            <a:r>
              <a:rPr lang="fa-IR" sz="2000" b="1" dirty="0" smtClean="0">
                <a:cs typeface="B Nazanin" panose="00000400000000000000" pitchFamily="2" charset="-78"/>
              </a:rPr>
              <a:t>قند خون </a:t>
            </a:r>
            <a:r>
              <a:rPr lang="en-US" sz="2000" b="1" dirty="0" smtClean="0">
                <a:cs typeface="B Nazanin" panose="00000400000000000000" pitchFamily="2" charset="-78"/>
              </a:rPr>
              <a:t>≥126mg/dl </a:t>
            </a:r>
            <a:r>
              <a:rPr lang="fa-IR" sz="2000" b="1" dirty="0" smtClean="0">
                <a:cs typeface="B Nazanin" panose="00000400000000000000" pitchFamily="2" charset="-78"/>
              </a:rPr>
              <a:t> که در چند آزمایش تکرار شود.</a:t>
            </a:r>
          </a:p>
          <a:p>
            <a:pPr marL="342900" indent="-342900" algn="just" rtl="1">
              <a:lnSpc>
                <a:spcPct val="150000"/>
              </a:lnSpc>
              <a:buFont typeface="Wingdings" panose="05000000000000000000" pitchFamily="2" charset="2"/>
              <a:buChar char="ü"/>
            </a:pPr>
            <a:r>
              <a:rPr lang="fa-IR" sz="2000" b="1" dirty="0" smtClean="0">
                <a:solidFill>
                  <a:srgbClr val="FFFF00"/>
                </a:solidFill>
                <a:cs typeface="B Nazanin" panose="00000400000000000000" pitchFamily="2" charset="-78"/>
              </a:rPr>
              <a:t>آزمایش تصادفی قند خون </a:t>
            </a:r>
          </a:p>
          <a:p>
            <a:pPr algn="just" rtl="1">
              <a:lnSpc>
                <a:spcPct val="150000"/>
              </a:lnSpc>
            </a:pPr>
            <a:r>
              <a:rPr lang="fa-IR" sz="2000" b="1" dirty="0" smtClean="0">
                <a:cs typeface="B Nazanin" panose="00000400000000000000" pitchFamily="2" charset="-78"/>
              </a:rPr>
              <a:t>در صورت </a:t>
            </a:r>
            <a:r>
              <a:rPr lang="en-US" sz="2000" b="1" dirty="0" smtClean="0">
                <a:cs typeface="B Nazanin" panose="00000400000000000000" pitchFamily="2" charset="-78"/>
              </a:rPr>
              <a:t>≥200mg/dl </a:t>
            </a:r>
            <a:r>
              <a:rPr lang="fa-IR" sz="2000" b="1" dirty="0" smtClean="0">
                <a:cs typeface="B Nazanin" panose="00000400000000000000" pitchFamily="2" charset="-78"/>
              </a:rPr>
              <a:t> و همراهی با علایم و نشانه های تاییدکننده</a:t>
            </a:r>
          </a:p>
          <a:p>
            <a:pPr marL="342900" indent="-342900" algn="just" rtl="1">
              <a:lnSpc>
                <a:spcPct val="150000"/>
              </a:lnSpc>
              <a:buFont typeface="Wingdings" panose="05000000000000000000" pitchFamily="2" charset="2"/>
              <a:buChar char="ü"/>
            </a:pPr>
            <a:r>
              <a:rPr lang="fa-IR" sz="2000" b="1" dirty="0" smtClean="0">
                <a:solidFill>
                  <a:srgbClr val="FFFF00"/>
                </a:solidFill>
                <a:cs typeface="B Nazanin" panose="00000400000000000000" pitchFamily="2" charset="-78"/>
              </a:rPr>
              <a:t>آزمایش تحمل قند خوراکی </a:t>
            </a:r>
          </a:p>
          <a:p>
            <a:pPr algn="just" rtl="1">
              <a:lnSpc>
                <a:spcPct val="150000"/>
              </a:lnSpc>
            </a:pPr>
            <a:r>
              <a:rPr lang="fa-IR" sz="2000" b="1" dirty="0" smtClean="0">
                <a:cs typeface="B Nazanin" panose="00000400000000000000" pitchFamily="2" charset="-78"/>
              </a:rPr>
              <a:t>که در این روش قند خون و ادرار هر دو بعد از اینکه بیمار یک محلول حاوی ۷۵ گرم گلوکز را می نوشد اندازه گیری می شود. </a:t>
            </a:r>
            <a:r>
              <a:rPr lang="fa-IR" sz="2000" b="1" dirty="0">
                <a:cs typeface="B Nazanin" panose="00000400000000000000" pitchFamily="2" charset="-78"/>
              </a:rPr>
              <a:t> </a:t>
            </a:r>
            <a:r>
              <a:rPr lang="fa-IR" sz="2000" b="1" dirty="0" smtClean="0">
                <a:cs typeface="B Nazanin" panose="00000400000000000000" pitchFamily="2" charset="-78"/>
              </a:rPr>
              <a:t>بعد از ۲ ساعت قند خون </a:t>
            </a:r>
            <a:r>
              <a:rPr lang="en-US" sz="2000" b="1" dirty="0" smtClean="0">
                <a:cs typeface="B Nazanin" panose="00000400000000000000" pitchFamily="2" charset="-78"/>
              </a:rPr>
              <a:t>≥200mg/dl </a:t>
            </a:r>
            <a:r>
              <a:rPr lang="fa-IR" sz="2000" b="1" dirty="0">
                <a:cs typeface="B Nazanin" panose="00000400000000000000" pitchFamily="2" charset="-78"/>
              </a:rPr>
              <a:t> </a:t>
            </a:r>
            <a:r>
              <a:rPr lang="fa-IR" sz="2000" b="1" dirty="0" smtClean="0">
                <a:cs typeface="B Nazanin" panose="00000400000000000000" pitchFamily="2" charset="-78"/>
              </a:rPr>
              <a:t>تشخیص دیابت را تایید می کند</a:t>
            </a:r>
          </a:p>
          <a:p>
            <a:pPr algn="just" rtl="1">
              <a:lnSpc>
                <a:spcPct val="150000"/>
              </a:lnSpc>
            </a:pPr>
            <a:r>
              <a:rPr lang="fa-IR" sz="2000" b="1" dirty="0" smtClean="0">
                <a:cs typeface="B Nazanin" panose="00000400000000000000" pitchFamily="2" charset="-78"/>
              </a:rPr>
              <a:t>اگر مقدار آن بین </a:t>
            </a:r>
            <a:r>
              <a:rPr lang="en-US" sz="2000" b="1" dirty="0" smtClean="0">
                <a:cs typeface="B Nazanin" panose="00000400000000000000" pitchFamily="2" charset="-78"/>
              </a:rPr>
              <a:t>140_190 mg/dl</a:t>
            </a:r>
            <a:r>
              <a:rPr lang="fa-IR" sz="2000" b="1" dirty="0" smtClean="0">
                <a:cs typeface="B Nazanin" panose="00000400000000000000" pitchFamily="2" charset="-78"/>
              </a:rPr>
              <a:t> باشد اصطلاح اختلال تحمل قند استفاده می شود.</a:t>
            </a:r>
          </a:p>
          <a:p>
            <a:pPr marL="342900" indent="-342900" algn="just" rtl="1">
              <a:lnSpc>
                <a:spcPct val="150000"/>
              </a:lnSpc>
              <a:buFont typeface="Wingdings" panose="05000000000000000000" pitchFamily="2" charset="2"/>
              <a:buChar char="ü"/>
            </a:pPr>
            <a:r>
              <a:rPr lang="fa-IR" sz="2000" b="1" dirty="0" smtClean="0">
                <a:solidFill>
                  <a:srgbClr val="FFFF00"/>
                </a:solidFill>
                <a:cs typeface="B Nazanin" panose="00000400000000000000" pitchFamily="2" charset="-78"/>
              </a:rPr>
              <a:t>داشتن یک</a:t>
            </a:r>
            <a:r>
              <a:rPr lang="en-US" sz="2000" b="1" dirty="0">
                <a:solidFill>
                  <a:srgbClr val="FFFF00"/>
                </a:solidFill>
                <a:cs typeface="B Nazanin" panose="00000400000000000000" pitchFamily="2" charset="-78"/>
              </a:rPr>
              <a:t> HbA1c≥6.5</a:t>
            </a:r>
            <a:r>
              <a:rPr lang="en-US" sz="2000" b="1" dirty="0" smtClean="0">
                <a:solidFill>
                  <a:srgbClr val="FFFF00"/>
                </a:solidFill>
                <a:cs typeface="B Nazanin" panose="00000400000000000000" pitchFamily="2" charset="-78"/>
              </a:rPr>
              <a:t>% </a:t>
            </a:r>
            <a:r>
              <a:rPr lang="fa-IR" sz="2000" b="1" dirty="0" smtClean="0">
                <a:solidFill>
                  <a:srgbClr val="FFFF00"/>
                </a:solidFill>
                <a:cs typeface="B Nazanin" panose="00000400000000000000" pitchFamily="2" charset="-78"/>
              </a:rPr>
              <a:t> </a:t>
            </a:r>
            <a:endParaRPr lang="en-US" sz="2000" b="1" dirty="0">
              <a:solidFill>
                <a:srgbClr val="FFFF00"/>
              </a:solidFill>
              <a:cs typeface="B Nazanin" panose="00000400000000000000" pitchFamily="2" charset="-78"/>
            </a:endParaRPr>
          </a:p>
          <a:p>
            <a:pPr algn="r" rtl="1">
              <a:lnSpc>
                <a:spcPct val="150000"/>
              </a:lnSpc>
            </a:pPr>
            <a:r>
              <a:rPr lang="fa-IR" sz="2000" b="1" dirty="0" smtClean="0"/>
              <a:t> </a:t>
            </a:r>
            <a:endParaRPr lang="en-US" sz="2000" b="1" dirty="0"/>
          </a:p>
        </p:txBody>
      </p:sp>
      <p:sp>
        <p:nvSpPr>
          <p:cNvPr id="3" name="TextBox 2"/>
          <p:cNvSpPr txBox="1"/>
          <p:nvPr/>
        </p:nvSpPr>
        <p:spPr>
          <a:xfrm>
            <a:off x="4443212" y="257578"/>
            <a:ext cx="3606084" cy="923330"/>
          </a:xfrm>
          <a:prstGeom prst="rect">
            <a:avLst/>
          </a:prstGeom>
          <a:noFill/>
        </p:spPr>
        <p:txBody>
          <a:bodyPr wrap="square" rtlCol="0">
            <a:spAutoFit/>
          </a:bodyPr>
          <a:lstStyle/>
          <a:p>
            <a:pPr algn="ctr" rtl="1"/>
            <a:r>
              <a:rPr lang="fa-IR" sz="5400" b="1" dirty="0" smtClean="0">
                <a:solidFill>
                  <a:schemeClr val="accent1">
                    <a:lumMod val="20000"/>
                    <a:lumOff val="80000"/>
                  </a:schemeClr>
                </a:solidFill>
                <a:effectLst>
                  <a:outerShdw blurRad="38100" dist="38100" dir="2700000" algn="tl">
                    <a:srgbClr val="000000">
                      <a:alpha val="43137"/>
                    </a:srgbClr>
                  </a:outerShdw>
                </a:effectLst>
                <a:cs typeface="B Nazanin" panose="00000400000000000000" pitchFamily="2" charset="-78"/>
              </a:rPr>
              <a:t>تشخیص</a:t>
            </a:r>
            <a:endParaRPr lang="en-US" sz="5400" b="1" dirty="0">
              <a:solidFill>
                <a:schemeClr val="accent1">
                  <a:lumMod val="20000"/>
                  <a:lumOff val="80000"/>
                </a:schemeClr>
              </a:solidFill>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34333697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750104509"/>
              </p:ext>
            </p:extLst>
          </p:nvPr>
        </p:nvGraphicFramePr>
        <p:xfrm>
          <a:off x="1339403" y="1806808"/>
          <a:ext cx="9682134" cy="3749040"/>
        </p:xfrm>
        <a:graphic>
          <a:graphicData uri="http://schemas.openxmlformats.org/drawingml/2006/table">
            <a:tbl>
              <a:tblPr firstRow="1" bandRow="1">
                <a:tableStyleId>{5C22544A-7EE6-4342-B048-85BDC9FD1C3A}</a:tableStyleId>
              </a:tblPr>
              <a:tblGrid>
                <a:gridCol w="3227378">
                  <a:extLst>
                    <a:ext uri="{9D8B030D-6E8A-4147-A177-3AD203B41FA5}">
                      <a16:colId xmlns:a16="http://schemas.microsoft.com/office/drawing/2014/main" val="938461601"/>
                    </a:ext>
                  </a:extLst>
                </a:gridCol>
                <a:gridCol w="3227378">
                  <a:extLst>
                    <a:ext uri="{9D8B030D-6E8A-4147-A177-3AD203B41FA5}">
                      <a16:colId xmlns:a16="http://schemas.microsoft.com/office/drawing/2014/main" val="510236143"/>
                    </a:ext>
                  </a:extLst>
                </a:gridCol>
                <a:gridCol w="3227378">
                  <a:extLst>
                    <a:ext uri="{9D8B030D-6E8A-4147-A177-3AD203B41FA5}">
                      <a16:colId xmlns:a16="http://schemas.microsoft.com/office/drawing/2014/main" val="971596721"/>
                    </a:ext>
                  </a:extLst>
                </a:gridCol>
              </a:tblGrid>
              <a:tr h="370840">
                <a:tc>
                  <a:txBody>
                    <a:bodyPr/>
                    <a:lstStyle/>
                    <a:p>
                      <a:pPr algn="ctr" rtl="1"/>
                      <a:r>
                        <a:rPr lang="fa-IR" sz="2400" dirty="0" smtClean="0">
                          <a:cs typeface="B Nazanin" panose="00000400000000000000" pitchFamily="2" charset="-78"/>
                        </a:rPr>
                        <a:t>دیابت قندی</a:t>
                      </a:r>
                    </a:p>
                    <a:p>
                      <a:pPr algn="ctr" rtl="1"/>
                      <a:r>
                        <a:rPr lang="fa-IR" sz="2400" dirty="0" smtClean="0">
                          <a:cs typeface="B Nazanin" panose="00000400000000000000" pitchFamily="2" charset="-78"/>
                        </a:rPr>
                        <a:t>(</a:t>
                      </a:r>
                      <a:r>
                        <a:rPr lang="en-US" sz="2400" dirty="0" smtClean="0">
                          <a:cs typeface="B Nazanin" panose="00000400000000000000" pitchFamily="2" charset="-78"/>
                        </a:rPr>
                        <a:t>Diabetes Mellitus</a:t>
                      </a:r>
                      <a:r>
                        <a:rPr lang="fa-IR" sz="2400" dirty="0" smtClean="0">
                          <a:cs typeface="B Nazanin" panose="00000400000000000000" pitchFamily="2" charset="-78"/>
                        </a:rPr>
                        <a:t>)</a:t>
                      </a:r>
                      <a:endParaRPr lang="en-US" sz="2400" dirty="0">
                        <a:cs typeface="B Nazanin" panose="00000400000000000000" pitchFamily="2" charset="-78"/>
                      </a:endParaRPr>
                    </a:p>
                  </a:txBody>
                  <a:tcPr/>
                </a:tc>
                <a:tc>
                  <a:txBody>
                    <a:bodyPr/>
                    <a:lstStyle/>
                    <a:p>
                      <a:pPr algn="ctr" rtl="1"/>
                      <a:r>
                        <a:rPr lang="fa-IR" sz="2400" dirty="0" smtClean="0">
                          <a:cs typeface="B Nazanin" panose="00000400000000000000" pitchFamily="2" charset="-78"/>
                        </a:rPr>
                        <a:t>پیش دیابت</a:t>
                      </a:r>
                    </a:p>
                    <a:p>
                      <a:pPr algn="ctr" rtl="1"/>
                      <a:r>
                        <a:rPr lang="fa-IR" sz="2400" dirty="0" smtClean="0">
                          <a:cs typeface="B Nazanin" panose="00000400000000000000" pitchFamily="2" charset="-78"/>
                        </a:rPr>
                        <a:t>(</a:t>
                      </a:r>
                      <a:r>
                        <a:rPr lang="en-US" sz="2400" dirty="0" smtClean="0">
                          <a:cs typeface="B Nazanin" panose="00000400000000000000" pitchFamily="2" charset="-78"/>
                        </a:rPr>
                        <a:t>Prediabetes</a:t>
                      </a:r>
                      <a:r>
                        <a:rPr lang="fa-IR" sz="2400" dirty="0" smtClean="0">
                          <a:cs typeface="B Nazanin" panose="00000400000000000000" pitchFamily="2" charset="-78"/>
                        </a:rPr>
                        <a:t>)</a:t>
                      </a:r>
                      <a:endParaRPr lang="en-US" sz="2400" dirty="0">
                        <a:cs typeface="B Nazanin" panose="00000400000000000000" pitchFamily="2" charset="-78"/>
                      </a:endParaRPr>
                    </a:p>
                  </a:txBody>
                  <a:tcPr/>
                </a:tc>
                <a:tc>
                  <a:txBody>
                    <a:bodyPr/>
                    <a:lstStyle/>
                    <a:p>
                      <a:pPr algn="r" rtl="1"/>
                      <a:r>
                        <a:rPr lang="fa-IR" sz="2400" dirty="0" smtClean="0">
                          <a:cs typeface="B Nazanin" panose="00000400000000000000" pitchFamily="2" charset="-78"/>
                        </a:rPr>
                        <a:t>پارامتر</a:t>
                      </a:r>
                      <a:endParaRPr lang="en-US" sz="2400" dirty="0">
                        <a:cs typeface="B Nazanin" panose="00000400000000000000" pitchFamily="2" charset="-78"/>
                      </a:endParaRPr>
                    </a:p>
                  </a:txBody>
                  <a:tcPr/>
                </a:tc>
                <a:extLst>
                  <a:ext uri="{0D108BD9-81ED-4DB2-BD59-A6C34878D82A}">
                    <a16:rowId xmlns:a16="http://schemas.microsoft.com/office/drawing/2014/main" val="2616755072"/>
                  </a:ext>
                </a:extLst>
              </a:tr>
              <a:tr h="370840">
                <a:tc>
                  <a:txBody>
                    <a:bodyPr/>
                    <a:lstStyle/>
                    <a:p>
                      <a:pPr algn="ctr" rtl="1"/>
                      <a:r>
                        <a:rPr lang="en-US" sz="2400" dirty="0" smtClean="0">
                          <a:cs typeface="B Nazanin" panose="00000400000000000000" pitchFamily="2" charset="-78"/>
                        </a:rPr>
                        <a:t>≥6/5 %</a:t>
                      </a:r>
                      <a:endParaRPr lang="en-US" sz="2400" dirty="0">
                        <a:cs typeface="B Nazanin" panose="00000400000000000000" pitchFamily="2" charset="-78"/>
                      </a:endParaRPr>
                    </a:p>
                  </a:txBody>
                  <a:tcPr/>
                </a:tc>
                <a:tc>
                  <a:txBody>
                    <a:bodyPr/>
                    <a:lstStyle/>
                    <a:p>
                      <a:pPr algn="ctr" rtl="1"/>
                      <a:r>
                        <a:rPr lang="en-US" sz="2400" dirty="0" smtClean="0">
                          <a:cs typeface="B Nazanin" panose="00000400000000000000" pitchFamily="2" charset="-78"/>
                        </a:rPr>
                        <a:t>5/7 _6/4 %</a:t>
                      </a:r>
                      <a:endParaRPr lang="en-US" sz="2400" dirty="0">
                        <a:cs typeface="B Nazanin" panose="00000400000000000000" pitchFamily="2" charset="-78"/>
                      </a:endParaRPr>
                    </a:p>
                  </a:txBody>
                  <a:tcPr/>
                </a:tc>
                <a:tc>
                  <a:txBody>
                    <a:bodyPr/>
                    <a:lstStyle/>
                    <a:p>
                      <a:pPr algn="r" rtl="1"/>
                      <a:r>
                        <a:rPr lang="en-US" sz="2400" dirty="0" smtClean="0">
                          <a:cs typeface="B Nazanin" panose="00000400000000000000" pitchFamily="2" charset="-78"/>
                        </a:rPr>
                        <a:t>HbA1c</a:t>
                      </a:r>
                      <a:endParaRPr lang="en-US" sz="2400" dirty="0">
                        <a:cs typeface="B Nazanin" panose="00000400000000000000" pitchFamily="2" charset="-78"/>
                      </a:endParaRPr>
                    </a:p>
                  </a:txBody>
                  <a:tcPr/>
                </a:tc>
                <a:extLst>
                  <a:ext uri="{0D108BD9-81ED-4DB2-BD59-A6C34878D82A}">
                    <a16:rowId xmlns:a16="http://schemas.microsoft.com/office/drawing/2014/main" val="2337000087"/>
                  </a:ext>
                </a:extLst>
              </a:tr>
              <a:tr h="370840">
                <a:tc>
                  <a:txBody>
                    <a:bodyPr/>
                    <a:lstStyle/>
                    <a:p>
                      <a:pPr algn="ctr" rtl="1"/>
                      <a:r>
                        <a:rPr lang="en-US" sz="2400" dirty="0" smtClean="0">
                          <a:cs typeface="B Nazanin" panose="00000400000000000000" pitchFamily="2" charset="-78"/>
                        </a:rPr>
                        <a:t>≥</a:t>
                      </a:r>
                      <a:r>
                        <a:rPr lang="fa-IR" sz="2400" dirty="0" smtClean="0">
                          <a:cs typeface="B Nazanin" panose="00000400000000000000" pitchFamily="2" charset="-78"/>
                        </a:rPr>
                        <a:t>۱۲۶</a:t>
                      </a:r>
                      <a:r>
                        <a:rPr lang="fa-IR" sz="2400" baseline="0" dirty="0" smtClean="0">
                          <a:cs typeface="B Nazanin" panose="00000400000000000000" pitchFamily="2" charset="-78"/>
                        </a:rPr>
                        <a:t> </a:t>
                      </a:r>
                      <a:r>
                        <a:rPr lang="en-US" sz="2400" baseline="0" dirty="0" smtClean="0">
                          <a:cs typeface="B Nazanin" panose="00000400000000000000" pitchFamily="2" charset="-78"/>
                        </a:rPr>
                        <a:t>Mg/dl</a:t>
                      </a:r>
                      <a:endParaRPr lang="en-US" sz="2400" dirty="0">
                        <a:cs typeface="B Nazanin" panose="00000400000000000000" pitchFamily="2" charset="-78"/>
                      </a:endParaRPr>
                    </a:p>
                  </a:txBody>
                  <a:tcPr/>
                </a:tc>
                <a:tc>
                  <a:txBody>
                    <a:bodyPr/>
                    <a:lstStyle/>
                    <a:p>
                      <a:pPr algn="ctr" rtl="1"/>
                      <a:r>
                        <a:rPr lang="fa-IR" sz="2400" dirty="0" smtClean="0">
                          <a:cs typeface="B Nazanin" panose="00000400000000000000" pitchFamily="2" charset="-78"/>
                        </a:rPr>
                        <a:t>۱۰۰ـ۱۲۵ </a:t>
                      </a:r>
                      <a:r>
                        <a:rPr lang="en-US" sz="2400" dirty="0" smtClean="0">
                          <a:cs typeface="B Nazanin" panose="00000400000000000000" pitchFamily="2" charset="-78"/>
                        </a:rPr>
                        <a:t>Mg/dl</a:t>
                      </a:r>
                      <a:endParaRPr lang="en-US" sz="2400" dirty="0">
                        <a:cs typeface="B Nazanin" panose="00000400000000000000" pitchFamily="2" charset="-78"/>
                      </a:endParaRPr>
                    </a:p>
                  </a:txBody>
                  <a:tcPr/>
                </a:tc>
                <a:tc>
                  <a:txBody>
                    <a:bodyPr/>
                    <a:lstStyle/>
                    <a:p>
                      <a:pPr algn="r" rtl="1"/>
                      <a:r>
                        <a:rPr lang="fa-IR" sz="2400" dirty="0" smtClean="0">
                          <a:cs typeface="B Nazanin" panose="00000400000000000000" pitchFamily="2" charset="-78"/>
                        </a:rPr>
                        <a:t>گلوکز</a:t>
                      </a:r>
                      <a:r>
                        <a:rPr lang="fa-IR" sz="2400" baseline="0" dirty="0" smtClean="0">
                          <a:cs typeface="B Nazanin" panose="00000400000000000000" pitchFamily="2" charset="-78"/>
                        </a:rPr>
                        <a:t> پلاسمای ناشتا (</a:t>
                      </a:r>
                      <a:r>
                        <a:rPr lang="en-US" sz="2400" baseline="0" dirty="0" smtClean="0">
                          <a:cs typeface="B Nazanin" panose="00000400000000000000" pitchFamily="2" charset="-78"/>
                        </a:rPr>
                        <a:t>FPG</a:t>
                      </a:r>
                      <a:r>
                        <a:rPr lang="fa-IR" sz="2400" baseline="0" dirty="0" smtClean="0">
                          <a:cs typeface="B Nazanin" panose="00000400000000000000" pitchFamily="2" charset="-78"/>
                        </a:rPr>
                        <a:t>)</a:t>
                      </a:r>
                      <a:endParaRPr lang="en-US" sz="2400" dirty="0">
                        <a:cs typeface="B Nazanin" panose="00000400000000000000" pitchFamily="2" charset="-78"/>
                      </a:endParaRPr>
                    </a:p>
                  </a:txBody>
                  <a:tcPr/>
                </a:tc>
                <a:extLst>
                  <a:ext uri="{0D108BD9-81ED-4DB2-BD59-A6C34878D82A}">
                    <a16:rowId xmlns:a16="http://schemas.microsoft.com/office/drawing/2014/main" val="2952489913"/>
                  </a:ext>
                </a:extLst>
              </a:tr>
              <a:tr h="370840">
                <a:tc>
                  <a:txBody>
                    <a:bodyPr/>
                    <a:lstStyle/>
                    <a:p>
                      <a:pPr algn="ctr" rtl="1"/>
                      <a:r>
                        <a:rPr lang="en-US" sz="2400" dirty="0" smtClean="0">
                          <a:cs typeface="B Nazanin" panose="00000400000000000000" pitchFamily="2" charset="-78"/>
                        </a:rPr>
                        <a:t>≥</a:t>
                      </a:r>
                      <a:r>
                        <a:rPr lang="fa-IR" sz="2400" dirty="0" smtClean="0">
                          <a:cs typeface="B Nazanin" panose="00000400000000000000" pitchFamily="2" charset="-78"/>
                        </a:rPr>
                        <a:t> ۲۰۰ </a:t>
                      </a:r>
                      <a:r>
                        <a:rPr lang="en-US" sz="2400" dirty="0" smtClean="0">
                          <a:cs typeface="B Nazanin" panose="00000400000000000000" pitchFamily="2" charset="-78"/>
                        </a:rPr>
                        <a:t>Mg/dl</a:t>
                      </a:r>
                      <a:r>
                        <a:rPr lang="fa-IR" sz="2400" dirty="0" smtClean="0">
                          <a:cs typeface="B Nazanin" panose="00000400000000000000" pitchFamily="2" charset="-78"/>
                        </a:rPr>
                        <a:t> </a:t>
                      </a:r>
                      <a:endParaRPr lang="en-US" sz="2400" dirty="0">
                        <a:cs typeface="B Nazanin" panose="00000400000000000000" pitchFamily="2" charset="-78"/>
                      </a:endParaRPr>
                    </a:p>
                  </a:txBody>
                  <a:tcPr/>
                </a:tc>
                <a:tc>
                  <a:txBody>
                    <a:bodyPr/>
                    <a:lstStyle/>
                    <a:p>
                      <a:pPr algn="ctr" rtl="1"/>
                      <a:r>
                        <a:rPr lang="fa-IR" sz="2400" dirty="0" smtClean="0">
                          <a:cs typeface="B Nazanin" panose="00000400000000000000" pitchFamily="2" charset="-78"/>
                        </a:rPr>
                        <a:t>۱۴۰ـ۱۹۹</a:t>
                      </a:r>
                      <a:r>
                        <a:rPr lang="fa-IR" sz="2400" baseline="0" dirty="0" smtClean="0">
                          <a:cs typeface="B Nazanin" panose="00000400000000000000" pitchFamily="2" charset="-78"/>
                        </a:rPr>
                        <a:t> </a:t>
                      </a:r>
                      <a:r>
                        <a:rPr lang="en-US" sz="2400" baseline="0" dirty="0" smtClean="0">
                          <a:cs typeface="B Nazanin" panose="00000400000000000000" pitchFamily="2" charset="-78"/>
                        </a:rPr>
                        <a:t>Mg/dl</a:t>
                      </a:r>
                      <a:endParaRPr lang="en-US" sz="2400" dirty="0">
                        <a:cs typeface="B Nazanin" panose="00000400000000000000" pitchFamily="2" charset="-78"/>
                      </a:endParaRPr>
                    </a:p>
                  </a:txBody>
                  <a:tcPr/>
                </a:tc>
                <a:tc>
                  <a:txBody>
                    <a:bodyPr/>
                    <a:lstStyle/>
                    <a:p>
                      <a:pPr algn="r" rtl="1"/>
                      <a:r>
                        <a:rPr lang="fa-IR" sz="2400" dirty="0" smtClean="0">
                          <a:cs typeface="B Nazanin" panose="00000400000000000000" pitchFamily="2" charset="-78"/>
                        </a:rPr>
                        <a:t>گلوکز پلاسمای  ۲ساعت پس از مصرف ۷۵ گرم گلوکز</a:t>
                      </a:r>
                      <a:r>
                        <a:rPr lang="en-US" sz="2400" baseline="0" dirty="0" smtClean="0">
                          <a:cs typeface="B Nazanin" panose="00000400000000000000" pitchFamily="2" charset="-78"/>
                        </a:rPr>
                        <a:t>(OGTT)</a:t>
                      </a:r>
                      <a:endParaRPr lang="en-US" sz="2400" dirty="0">
                        <a:cs typeface="B Nazanin" panose="00000400000000000000" pitchFamily="2" charset="-78"/>
                      </a:endParaRPr>
                    </a:p>
                  </a:txBody>
                  <a:tcPr/>
                </a:tc>
                <a:extLst>
                  <a:ext uri="{0D108BD9-81ED-4DB2-BD59-A6C34878D82A}">
                    <a16:rowId xmlns:a16="http://schemas.microsoft.com/office/drawing/2014/main" val="3565919274"/>
                  </a:ext>
                </a:extLst>
              </a:tr>
              <a:tr h="370840">
                <a:tc>
                  <a:txBody>
                    <a:bodyPr/>
                    <a:lstStyle/>
                    <a:p>
                      <a:pPr algn="ctr" rtl="1"/>
                      <a:r>
                        <a:rPr lang="en-US" sz="2400" dirty="0" smtClean="0">
                          <a:cs typeface="B Nazanin" panose="00000400000000000000" pitchFamily="2" charset="-78"/>
                        </a:rPr>
                        <a:t>≥</a:t>
                      </a:r>
                      <a:r>
                        <a:rPr lang="fa-IR" sz="2400" dirty="0" smtClean="0">
                          <a:cs typeface="B Nazanin" panose="00000400000000000000" pitchFamily="2" charset="-78"/>
                        </a:rPr>
                        <a:t> ۲۰۰ </a:t>
                      </a:r>
                      <a:r>
                        <a:rPr lang="en-US" sz="2400" dirty="0" smtClean="0">
                          <a:cs typeface="B Nazanin" panose="00000400000000000000" pitchFamily="2" charset="-78"/>
                        </a:rPr>
                        <a:t>Mg/dl</a:t>
                      </a:r>
                      <a:r>
                        <a:rPr lang="fa-IR" sz="2400" dirty="0" smtClean="0">
                          <a:cs typeface="B Nazanin" panose="00000400000000000000" pitchFamily="2" charset="-78"/>
                        </a:rPr>
                        <a:t> </a:t>
                      </a:r>
                    </a:p>
                    <a:p>
                      <a:pPr algn="ctr" rtl="1"/>
                      <a:r>
                        <a:rPr lang="fa-IR" sz="2400" dirty="0" smtClean="0">
                          <a:cs typeface="B Nazanin" panose="00000400000000000000" pitchFamily="2" charset="-78"/>
                        </a:rPr>
                        <a:t>همراه</a:t>
                      </a:r>
                      <a:r>
                        <a:rPr lang="fa-IR" sz="2400" baseline="0" dirty="0" smtClean="0">
                          <a:cs typeface="B Nazanin" panose="00000400000000000000" pitchFamily="2" charset="-78"/>
                        </a:rPr>
                        <a:t> با علایم کلاسیک هیپرگلیسمی</a:t>
                      </a:r>
                      <a:endParaRPr lang="en-US" sz="2400" dirty="0">
                        <a:cs typeface="B Nazanin" panose="00000400000000000000" pitchFamily="2" charset="-78"/>
                      </a:endParaRPr>
                    </a:p>
                  </a:txBody>
                  <a:tcPr/>
                </a:tc>
                <a:tc>
                  <a:txBody>
                    <a:bodyPr/>
                    <a:lstStyle/>
                    <a:p>
                      <a:pPr algn="ctr" rtl="1"/>
                      <a:r>
                        <a:rPr lang="fa-IR" sz="2400" dirty="0" smtClean="0">
                          <a:cs typeface="B Nazanin" panose="00000400000000000000" pitchFamily="2" charset="-78"/>
                        </a:rPr>
                        <a:t>-</a:t>
                      </a:r>
                      <a:endParaRPr lang="en-US" sz="2400" dirty="0">
                        <a:cs typeface="B Nazanin" panose="00000400000000000000" pitchFamily="2" charset="-78"/>
                      </a:endParaRPr>
                    </a:p>
                  </a:txBody>
                  <a:tcPr/>
                </a:tc>
                <a:tc>
                  <a:txBody>
                    <a:bodyPr/>
                    <a:lstStyle/>
                    <a:p>
                      <a:pPr algn="r" rtl="1"/>
                      <a:r>
                        <a:rPr lang="fa-IR" sz="2400" dirty="0" smtClean="0">
                          <a:cs typeface="B Nazanin" panose="00000400000000000000" pitchFamily="2" charset="-78"/>
                        </a:rPr>
                        <a:t>گلوکز</a:t>
                      </a:r>
                      <a:r>
                        <a:rPr lang="fa-IR" sz="2400" baseline="0" dirty="0" smtClean="0">
                          <a:cs typeface="B Nazanin" panose="00000400000000000000" pitchFamily="2" charset="-78"/>
                        </a:rPr>
                        <a:t> پلاسمای اتفاقی</a:t>
                      </a:r>
                      <a:endParaRPr lang="en-US" sz="2400" dirty="0">
                        <a:cs typeface="B Nazanin" panose="00000400000000000000" pitchFamily="2" charset="-78"/>
                      </a:endParaRPr>
                    </a:p>
                  </a:txBody>
                  <a:tcPr/>
                </a:tc>
                <a:extLst>
                  <a:ext uri="{0D108BD9-81ED-4DB2-BD59-A6C34878D82A}">
                    <a16:rowId xmlns:a16="http://schemas.microsoft.com/office/drawing/2014/main" val="2544055856"/>
                  </a:ext>
                </a:extLst>
              </a:tr>
            </a:tbl>
          </a:graphicData>
        </a:graphic>
      </p:graphicFrame>
    </p:spTree>
    <p:extLst>
      <p:ext uri="{BB962C8B-B14F-4D97-AF65-F5344CB8AC3E}">
        <p14:creationId xmlns:p14="http://schemas.microsoft.com/office/powerpoint/2010/main" val="26212149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090151243"/>
              </p:ext>
            </p:extLst>
          </p:nvPr>
        </p:nvGraphicFramePr>
        <p:xfrm>
          <a:off x="1991494" y="1093012"/>
          <a:ext cx="8127999" cy="4937760"/>
        </p:xfrm>
        <a:graphic>
          <a:graphicData uri="http://schemas.openxmlformats.org/drawingml/2006/table">
            <a:tbl>
              <a:tblPr firstRow="1" bandRow="1">
                <a:tableStyleId>{F2DE63D5-997A-4646-A377-4702673A728D}</a:tableStyleId>
              </a:tblPr>
              <a:tblGrid>
                <a:gridCol w="2709333">
                  <a:extLst>
                    <a:ext uri="{9D8B030D-6E8A-4147-A177-3AD203B41FA5}">
                      <a16:colId xmlns:a16="http://schemas.microsoft.com/office/drawing/2014/main" val="2071624862"/>
                    </a:ext>
                  </a:extLst>
                </a:gridCol>
                <a:gridCol w="2709333">
                  <a:extLst>
                    <a:ext uri="{9D8B030D-6E8A-4147-A177-3AD203B41FA5}">
                      <a16:colId xmlns:a16="http://schemas.microsoft.com/office/drawing/2014/main" val="3761127343"/>
                    </a:ext>
                  </a:extLst>
                </a:gridCol>
                <a:gridCol w="2709333">
                  <a:extLst>
                    <a:ext uri="{9D8B030D-6E8A-4147-A177-3AD203B41FA5}">
                      <a16:colId xmlns:a16="http://schemas.microsoft.com/office/drawing/2014/main" val="3979972576"/>
                    </a:ext>
                  </a:extLst>
                </a:gridCol>
              </a:tblGrid>
              <a:tr h="0">
                <a:tc>
                  <a:txBody>
                    <a:bodyPr/>
                    <a:lstStyle/>
                    <a:p>
                      <a:pPr algn="ctr" rtl="1"/>
                      <a:r>
                        <a:rPr lang="fa-IR" sz="2800" b="1" dirty="0" smtClean="0">
                          <a:cs typeface="B Nazanin" panose="00000400000000000000" pitchFamily="2" charset="-78"/>
                        </a:rPr>
                        <a:t>تشخیص</a:t>
                      </a:r>
                      <a:endParaRPr lang="en-US" sz="2800" b="1" dirty="0">
                        <a:cs typeface="B Nazanin" panose="00000400000000000000" pitchFamily="2" charset="-78"/>
                      </a:endParaRPr>
                    </a:p>
                  </a:txBody>
                  <a:tcPr/>
                </a:tc>
                <a:tc>
                  <a:txBody>
                    <a:bodyPr/>
                    <a:lstStyle/>
                    <a:p>
                      <a:pPr algn="ctr" rtl="1"/>
                      <a:r>
                        <a:rPr lang="fa-IR" sz="2800" b="1" dirty="0" smtClean="0">
                          <a:cs typeface="B Nazanin" panose="00000400000000000000" pitchFamily="2" charset="-78"/>
                        </a:rPr>
                        <a:t>نمونه دوم </a:t>
                      </a:r>
                      <a:endParaRPr lang="en-US" sz="2800" b="1" dirty="0">
                        <a:cs typeface="B Nazanin" panose="00000400000000000000" pitchFamily="2" charset="-78"/>
                      </a:endParaRPr>
                    </a:p>
                  </a:txBody>
                  <a:tcPr/>
                </a:tc>
                <a:tc>
                  <a:txBody>
                    <a:bodyPr/>
                    <a:lstStyle/>
                    <a:p>
                      <a:pPr algn="ctr" rtl="1"/>
                      <a:r>
                        <a:rPr lang="fa-IR" sz="2800" b="1" dirty="0" smtClean="0">
                          <a:cs typeface="B Nazanin" panose="00000400000000000000" pitchFamily="2" charset="-78"/>
                        </a:rPr>
                        <a:t>نمونه اول</a:t>
                      </a:r>
                      <a:endParaRPr lang="en-US" sz="2800" b="1" dirty="0">
                        <a:cs typeface="B Nazanin" panose="00000400000000000000" pitchFamily="2" charset="-78"/>
                      </a:endParaRPr>
                    </a:p>
                  </a:txBody>
                  <a:tcPr/>
                </a:tc>
                <a:extLst>
                  <a:ext uri="{0D108BD9-81ED-4DB2-BD59-A6C34878D82A}">
                    <a16:rowId xmlns:a16="http://schemas.microsoft.com/office/drawing/2014/main" val="684700906"/>
                  </a:ext>
                </a:extLst>
              </a:tr>
              <a:tr h="370840">
                <a:tc>
                  <a:txBody>
                    <a:bodyPr/>
                    <a:lstStyle/>
                    <a:p>
                      <a:pPr algn="ctr" rtl="1"/>
                      <a:r>
                        <a:rPr lang="fa-IR" sz="2000" b="1" dirty="0" smtClean="0">
                          <a:cs typeface="B Nazanin" panose="00000400000000000000" pitchFamily="2" charset="-78"/>
                        </a:rPr>
                        <a:t>دیابت قندی</a:t>
                      </a:r>
                      <a:endParaRPr lang="en-US" sz="2000" b="1" dirty="0">
                        <a:cs typeface="B Nazanin" panose="00000400000000000000" pitchFamily="2" charset="-78"/>
                      </a:endParaRPr>
                    </a:p>
                  </a:txBody>
                  <a:tcPr/>
                </a:tc>
                <a:tc>
                  <a:txBody>
                    <a:bodyPr/>
                    <a:lstStyle/>
                    <a:p>
                      <a:pPr algn="ctr" rtl="1"/>
                      <a:r>
                        <a:rPr lang="fa-IR" sz="2000" b="1" dirty="0" smtClean="0">
                          <a:cs typeface="B Nazanin" panose="00000400000000000000" pitchFamily="2" charset="-78"/>
                        </a:rPr>
                        <a:t>نیاز نیست</a:t>
                      </a:r>
                      <a:endParaRPr lang="en-US" sz="2000" b="1" dirty="0">
                        <a:cs typeface="B Nazanin" panose="00000400000000000000" pitchFamily="2" charset="-78"/>
                      </a:endParaRPr>
                    </a:p>
                  </a:txBody>
                  <a:tcPr/>
                </a:tc>
                <a:tc>
                  <a:txBody>
                    <a:bodyPr/>
                    <a:lstStyle/>
                    <a:p>
                      <a:pPr algn="r" rtl="1"/>
                      <a:r>
                        <a:rPr lang="en-US" sz="2000" b="1" dirty="0" smtClean="0">
                          <a:cs typeface="B Nazanin" panose="00000400000000000000" pitchFamily="2" charset="-78"/>
                        </a:rPr>
                        <a:t>FPG≥126 mg/dl</a:t>
                      </a:r>
                    </a:p>
                    <a:p>
                      <a:pPr algn="r" rtl="1"/>
                      <a:r>
                        <a:rPr lang="en-US" sz="2000" b="1" dirty="0" smtClean="0">
                          <a:cs typeface="B Nazanin" panose="00000400000000000000" pitchFamily="2" charset="-78"/>
                        </a:rPr>
                        <a:t>HbA1c</a:t>
                      </a:r>
                      <a:r>
                        <a:rPr lang="en-US" sz="2000" b="1" baseline="0" dirty="0" smtClean="0">
                          <a:cs typeface="B Nazanin" panose="00000400000000000000" pitchFamily="2" charset="-78"/>
                        </a:rPr>
                        <a:t> ≥6.5%</a:t>
                      </a:r>
                      <a:endParaRPr lang="en-US" sz="2000" b="1" dirty="0">
                        <a:cs typeface="B Nazanin" panose="00000400000000000000" pitchFamily="2" charset="-78"/>
                      </a:endParaRPr>
                    </a:p>
                  </a:txBody>
                  <a:tcPr/>
                </a:tc>
                <a:extLst>
                  <a:ext uri="{0D108BD9-81ED-4DB2-BD59-A6C34878D82A}">
                    <a16:rowId xmlns:a16="http://schemas.microsoft.com/office/drawing/2014/main" val="2481261476"/>
                  </a:ext>
                </a:extLst>
              </a:tr>
              <a:tr h="370840">
                <a:tc>
                  <a:txBody>
                    <a:bodyPr/>
                    <a:lstStyle/>
                    <a:p>
                      <a:pPr algn="ctr" rtl="1"/>
                      <a:r>
                        <a:rPr lang="fa-IR" sz="2000" b="1" dirty="0" smtClean="0">
                          <a:cs typeface="B Nazanin" panose="00000400000000000000" pitchFamily="2" charset="-78"/>
                        </a:rPr>
                        <a:t>دیابت قندی</a:t>
                      </a:r>
                      <a:endParaRPr lang="en-US" sz="2000" b="1" dirty="0">
                        <a:cs typeface="B Nazanin" panose="00000400000000000000" pitchFamily="2" charset="-78"/>
                      </a:endParaRPr>
                    </a:p>
                  </a:txBody>
                  <a:tcPr/>
                </a:tc>
                <a:tc>
                  <a:txBody>
                    <a:bodyPr/>
                    <a:lstStyle/>
                    <a:p>
                      <a:pPr algn="ctr" rtl="1"/>
                      <a:r>
                        <a:rPr lang="en-US" sz="2000" b="1" dirty="0" smtClean="0">
                          <a:cs typeface="B Nazanin" panose="00000400000000000000" pitchFamily="2" charset="-78"/>
                        </a:rPr>
                        <a:t>FPG≥126 mg/dl</a:t>
                      </a:r>
                    </a:p>
                    <a:p>
                      <a:pPr algn="ctr" rtl="1"/>
                      <a:r>
                        <a:rPr lang="fa-IR" sz="2000" b="1" dirty="0" smtClean="0">
                          <a:cs typeface="B Nazanin" panose="00000400000000000000" pitchFamily="2" charset="-78"/>
                        </a:rPr>
                        <a:t>یا</a:t>
                      </a:r>
                      <a:endParaRPr lang="en-US" sz="2000" b="1" dirty="0" smtClean="0">
                        <a:cs typeface="B Nazanin" panose="00000400000000000000" pitchFamily="2" charset="-78"/>
                      </a:endParaRPr>
                    </a:p>
                    <a:p>
                      <a:pPr algn="ctr" rtl="1"/>
                      <a:r>
                        <a:rPr lang="en-US" sz="2000" b="1" dirty="0" smtClean="0">
                          <a:cs typeface="B Nazanin" panose="00000400000000000000" pitchFamily="2" charset="-78"/>
                        </a:rPr>
                        <a:t>HbA1c≥6.5%</a:t>
                      </a:r>
                      <a:endParaRPr lang="en-US" sz="2000" b="1" dirty="0">
                        <a:cs typeface="B Nazanin" panose="00000400000000000000" pitchFamily="2" charset="-78"/>
                      </a:endParaRPr>
                    </a:p>
                  </a:txBody>
                  <a:tcPr/>
                </a:tc>
                <a:tc>
                  <a:txBody>
                    <a:bodyPr/>
                    <a:lstStyle/>
                    <a:p>
                      <a:pPr algn="r" rtl="1"/>
                      <a:r>
                        <a:rPr lang="en-US" sz="2000" b="1" dirty="0" smtClean="0">
                          <a:cs typeface="B Nazanin" panose="00000400000000000000" pitchFamily="2" charset="-78"/>
                        </a:rPr>
                        <a:t>FPG≥126 mg/dl</a:t>
                      </a:r>
                      <a:endParaRPr lang="en-US" sz="2000" b="1" dirty="0">
                        <a:cs typeface="B Nazanin" panose="00000400000000000000" pitchFamily="2" charset="-78"/>
                      </a:endParaRPr>
                    </a:p>
                  </a:txBody>
                  <a:tcPr/>
                </a:tc>
                <a:extLst>
                  <a:ext uri="{0D108BD9-81ED-4DB2-BD59-A6C34878D82A}">
                    <a16:rowId xmlns:a16="http://schemas.microsoft.com/office/drawing/2014/main" val="767839591"/>
                  </a:ext>
                </a:extLst>
              </a:tr>
              <a:tr h="370840">
                <a:tc>
                  <a:txBody>
                    <a:bodyPr/>
                    <a:lstStyle/>
                    <a:p>
                      <a:pPr algn="ctr" rtl="1"/>
                      <a:r>
                        <a:rPr lang="fa-IR" sz="2000" b="1" dirty="0" smtClean="0">
                          <a:cs typeface="B Nazanin" panose="00000400000000000000" pitchFamily="2" charset="-78"/>
                        </a:rPr>
                        <a:t>دیابت</a:t>
                      </a:r>
                      <a:r>
                        <a:rPr lang="fa-IR" sz="2000" b="1" baseline="0" dirty="0" smtClean="0">
                          <a:cs typeface="B Nazanin" panose="00000400000000000000" pitchFamily="2" charset="-78"/>
                        </a:rPr>
                        <a:t> قندی</a:t>
                      </a:r>
                      <a:endParaRPr lang="en-US" sz="2000" b="1" dirty="0">
                        <a:cs typeface="B Nazanin" panose="00000400000000000000" pitchFamily="2" charset="-78"/>
                      </a:endParaRPr>
                    </a:p>
                  </a:txBody>
                  <a:tcPr/>
                </a:tc>
                <a:tc>
                  <a:txBody>
                    <a:bodyPr/>
                    <a:lstStyle/>
                    <a:p>
                      <a:pPr algn="ctr" rtl="1"/>
                      <a:r>
                        <a:rPr lang="en-US" sz="2000" b="1" dirty="0" smtClean="0">
                          <a:cs typeface="B Nazanin" panose="00000400000000000000" pitchFamily="2" charset="-78"/>
                        </a:rPr>
                        <a:t>FPG≥126 mg/dl</a:t>
                      </a:r>
                    </a:p>
                    <a:p>
                      <a:pPr algn="ctr" rtl="1"/>
                      <a:r>
                        <a:rPr lang="fa-IR" sz="2000" b="1" dirty="0" smtClean="0">
                          <a:cs typeface="B Nazanin" panose="00000400000000000000" pitchFamily="2" charset="-78"/>
                        </a:rPr>
                        <a:t>یا</a:t>
                      </a:r>
                      <a:endParaRPr lang="en-US" sz="2000" b="1" dirty="0" smtClean="0">
                        <a:cs typeface="B Nazanin" panose="00000400000000000000" pitchFamily="2" charset="-78"/>
                      </a:endParaRPr>
                    </a:p>
                    <a:p>
                      <a:pPr algn="ctr" rtl="1"/>
                      <a:r>
                        <a:rPr lang="en-US" sz="2000" b="1" dirty="0" smtClean="0">
                          <a:cs typeface="B Nazanin" panose="00000400000000000000" pitchFamily="2" charset="-78"/>
                        </a:rPr>
                        <a:t>HbA1c≥6.5%</a:t>
                      </a:r>
                    </a:p>
                  </a:txBody>
                  <a:tcPr/>
                </a:tc>
                <a:tc>
                  <a:txBody>
                    <a:bodyPr/>
                    <a:lstStyle/>
                    <a:p>
                      <a:pPr algn="r" rtl="1"/>
                      <a:r>
                        <a:rPr lang="en-US" sz="2000" b="1" dirty="0" smtClean="0">
                          <a:cs typeface="B Nazanin" panose="00000400000000000000" pitchFamily="2" charset="-78"/>
                        </a:rPr>
                        <a:t>HbA1c≥6.5%</a:t>
                      </a:r>
                      <a:endParaRPr lang="fa-IR" sz="2000" b="1" dirty="0" smtClean="0">
                        <a:cs typeface="B Nazanin" panose="00000400000000000000" pitchFamily="2" charset="-78"/>
                      </a:endParaRPr>
                    </a:p>
                    <a:p>
                      <a:pPr algn="r" rtl="1"/>
                      <a:endParaRPr lang="en-US" sz="2000" b="1" dirty="0">
                        <a:cs typeface="B Nazanin" panose="00000400000000000000" pitchFamily="2" charset="-78"/>
                      </a:endParaRPr>
                    </a:p>
                  </a:txBody>
                  <a:tcPr/>
                </a:tc>
                <a:extLst>
                  <a:ext uri="{0D108BD9-81ED-4DB2-BD59-A6C34878D82A}">
                    <a16:rowId xmlns:a16="http://schemas.microsoft.com/office/drawing/2014/main" val="2133879592"/>
                  </a:ext>
                </a:extLst>
              </a:tr>
              <a:tr h="370840">
                <a:tc>
                  <a:txBody>
                    <a:bodyPr/>
                    <a:lstStyle/>
                    <a:p>
                      <a:pPr algn="ctr" rtl="1"/>
                      <a:r>
                        <a:rPr lang="fa-IR" sz="2000" b="1" dirty="0" smtClean="0">
                          <a:cs typeface="B Nazanin" panose="00000400000000000000" pitchFamily="2" charset="-78"/>
                        </a:rPr>
                        <a:t>دیابت قندی</a:t>
                      </a:r>
                      <a:endParaRPr lang="en-US" sz="2000" b="1" dirty="0">
                        <a:cs typeface="B Nazanin" panose="00000400000000000000" pitchFamily="2" charset="-78"/>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en-US" sz="2000" b="1" dirty="0" smtClean="0">
                          <a:cs typeface="B Nazanin" panose="00000400000000000000" pitchFamily="2" charset="-78"/>
                        </a:rPr>
                        <a:t>FPG≥126 mg/dl</a:t>
                      </a:r>
                    </a:p>
                    <a:p>
                      <a:pPr algn="ctr" rtl="1"/>
                      <a:endParaRPr lang="en-US" sz="2000" b="1" dirty="0">
                        <a:cs typeface="B Nazanin" panose="00000400000000000000" pitchFamily="2" charset="-78"/>
                      </a:endParaRP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en-US" sz="2000" b="1" dirty="0" smtClean="0">
                          <a:cs typeface="B Nazanin" panose="00000400000000000000" pitchFamily="2" charset="-78"/>
                        </a:rPr>
                        <a:t>FPG≥126 mg/dl</a:t>
                      </a:r>
                      <a:r>
                        <a:rPr lang="fa-IR" sz="2000" b="1" dirty="0" smtClean="0">
                          <a:cs typeface="B Nazanin" panose="00000400000000000000" pitchFamily="2" charset="-78"/>
                        </a:rPr>
                        <a:t> </a:t>
                      </a:r>
                    </a:p>
                    <a:p>
                      <a:pPr marL="0" marR="0" lvl="0" indent="0" algn="r" defTabSz="914400" rtl="1" eaLnBrk="1" fontAlgn="auto" latinLnBrk="0" hangingPunct="1">
                        <a:lnSpc>
                          <a:spcPct val="100000"/>
                        </a:lnSpc>
                        <a:spcBef>
                          <a:spcPts val="0"/>
                        </a:spcBef>
                        <a:spcAft>
                          <a:spcPts val="0"/>
                        </a:spcAft>
                        <a:buClrTx/>
                        <a:buSzTx/>
                        <a:buFontTx/>
                        <a:buNone/>
                        <a:tabLst/>
                        <a:defRPr/>
                      </a:pPr>
                      <a:endParaRPr lang="fa-IR" sz="2000" b="1" dirty="0" smtClean="0">
                        <a:cs typeface="B Nazanin" panose="000004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en-US" sz="2000" b="1" dirty="0" smtClean="0">
                          <a:cs typeface="B Nazanin" panose="00000400000000000000" pitchFamily="2" charset="-78"/>
                        </a:rPr>
                        <a:t>HbA1c≤6.5%</a:t>
                      </a:r>
                    </a:p>
                  </a:txBody>
                  <a:tcPr/>
                </a:tc>
                <a:extLst>
                  <a:ext uri="{0D108BD9-81ED-4DB2-BD59-A6C34878D82A}">
                    <a16:rowId xmlns:a16="http://schemas.microsoft.com/office/drawing/2014/main" val="4203781695"/>
                  </a:ext>
                </a:extLst>
              </a:tr>
              <a:tr h="370840">
                <a:tc>
                  <a:txBody>
                    <a:bodyPr/>
                    <a:lstStyle/>
                    <a:p>
                      <a:pPr algn="ctr" rtl="1"/>
                      <a:r>
                        <a:rPr lang="fa-IR" sz="2000" b="1" dirty="0" smtClean="0">
                          <a:cs typeface="B Nazanin" panose="00000400000000000000" pitchFamily="2" charset="-78"/>
                        </a:rPr>
                        <a:t>دیابت قندی</a:t>
                      </a:r>
                      <a:endParaRPr lang="en-US" sz="2000" b="1" dirty="0">
                        <a:cs typeface="B Nazanin" panose="00000400000000000000" pitchFamily="2" charset="-78"/>
                      </a:endParaRPr>
                    </a:p>
                  </a:txBody>
                  <a:tcPr/>
                </a:tc>
                <a:tc>
                  <a:txBody>
                    <a:bodyPr/>
                    <a:lstStyle/>
                    <a:p>
                      <a:pPr marL="0" marR="0" indent="0" algn="ctr" defTabSz="457200" rtl="1" eaLnBrk="1" fontAlgn="auto" latinLnBrk="0" hangingPunct="1">
                        <a:lnSpc>
                          <a:spcPct val="100000"/>
                        </a:lnSpc>
                        <a:spcBef>
                          <a:spcPts val="0"/>
                        </a:spcBef>
                        <a:spcAft>
                          <a:spcPts val="0"/>
                        </a:spcAft>
                        <a:buClrTx/>
                        <a:buSzTx/>
                        <a:buFontTx/>
                        <a:buNone/>
                        <a:tabLst/>
                        <a:defRPr/>
                      </a:pPr>
                      <a:r>
                        <a:rPr lang="en-US" sz="2000" b="1" dirty="0" smtClean="0">
                          <a:cs typeface="B Nazanin" panose="00000400000000000000" pitchFamily="2" charset="-78"/>
                        </a:rPr>
                        <a:t>HbA1c≥6.5%</a:t>
                      </a:r>
                    </a:p>
                  </a:txBody>
                  <a:tcPr/>
                </a:tc>
                <a:tc>
                  <a:txBody>
                    <a:bodyPr/>
                    <a:lstStyle/>
                    <a:p>
                      <a:pPr marL="0" marR="0" lvl="0" indent="0" algn="r" defTabSz="457200" rtl="1" eaLnBrk="1" fontAlgn="auto" latinLnBrk="0" hangingPunct="1">
                        <a:lnSpc>
                          <a:spcPct val="100000"/>
                        </a:lnSpc>
                        <a:spcBef>
                          <a:spcPts val="0"/>
                        </a:spcBef>
                        <a:spcAft>
                          <a:spcPts val="0"/>
                        </a:spcAft>
                        <a:buClrTx/>
                        <a:buSzTx/>
                        <a:buFontTx/>
                        <a:buNone/>
                        <a:tabLst/>
                        <a:defRPr/>
                      </a:pPr>
                      <a:r>
                        <a:rPr lang="en-US" sz="2000" b="1" dirty="0" smtClean="0">
                          <a:cs typeface="B Nazanin" panose="00000400000000000000" pitchFamily="2" charset="-78"/>
                        </a:rPr>
                        <a:t>FPG≤126 mg/dl</a:t>
                      </a:r>
                      <a:r>
                        <a:rPr lang="fa-IR" sz="2000" b="1" dirty="0" smtClean="0">
                          <a:cs typeface="B Nazanin" panose="00000400000000000000" pitchFamily="2" charset="-78"/>
                        </a:rPr>
                        <a:t> </a:t>
                      </a:r>
                    </a:p>
                    <a:p>
                      <a:pPr marL="0" marR="0" indent="0" algn="r" defTabSz="457200" rtl="1" eaLnBrk="1" fontAlgn="auto" latinLnBrk="0" hangingPunct="1">
                        <a:lnSpc>
                          <a:spcPct val="100000"/>
                        </a:lnSpc>
                        <a:spcBef>
                          <a:spcPts val="0"/>
                        </a:spcBef>
                        <a:spcAft>
                          <a:spcPts val="0"/>
                        </a:spcAft>
                        <a:buClrTx/>
                        <a:buSzTx/>
                        <a:buFontTx/>
                        <a:buNone/>
                        <a:tabLst/>
                        <a:defRPr/>
                      </a:pPr>
                      <a:r>
                        <a:rPr lang="en-US" sz="2000" b="1" dirty="0" smtClean="0">
                          <a:cs typeface="B Nazanin" panose="00000400000000000000" pitchFamily="2" charset="-78"/>
                        </a:rPr>
                        <a:t>HbA1c≥6.5%</a:t>
                      </a:r>
                    </a:p>
                  </a:txBody>
                  <a:tcPr/>
                </a:tc>
                <a:extLst>
                  <a:ext uri="{0D108BD9-81ED-4DB2-BD59-A6C34878D82A}">
                    <a16:rowId xmlns:a16="http://schemas.microsoft.com/office/drawing/2014/main" val="2552407373"/>
                  </a:ext>
                </a:extLst>
              </a:tr>
            </a:tbl>
          </a:graphicData>
        </a:graphic>
      </p:graphicFrame>
    </p:spTree>
    <p:extLst>
      <p:ext uri="{BB962C8B-B14F-4D97-AF65-F5344CB8AC3E}">
        <p14:creationId xmlns:p14="http://schemas.microsoft.com/office/powerpoint/2010/main" val="3523379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258111801"/>
              </p:ext>
            </p:extLst>
          </p:nvPr>
        </p:nvGraphicFramePr>
        <p:xfrm>
          <a:off x="605307" y="1277200"/>
          <a:ext cx="10689464" cy="5110720"/>
        </p:xfrm>
        <a:graphic>
          <a:graphicData uri="http://schemas.openxmlformats.org/drawingml/2006/table">
            <a:tbl>
              <a:tblPr firstRow="1" bandRow="1">
                <a:tableStyleId>{21E4AEA4-8DFA-4A89-87EB-49C32662AFE0}</a:tableStyleId>
              </a:tblPr>
              <a:tblGrid>
                <a:gridCol w="10689464">
                  <a:extLst>
                    <a:ext uri="{9D8B030D-6E8A-4147-A177-3AD203B41FA5}">
                      <a16:colId xmlns:a16="http://schemas.microsoft.com/office/drawing/2014/main" val="2184335601"/>
                    </a:ext>
                  </a:extLst>
                </a:gridCol>
              </a:tblGrid>
              <a:tr h="3268297">
                <a:tc>
                  <a:txBody>
                    <a:bodyPr/>
                    <a:lstStyle/>
                    <a:p>
                      <a:pPr marL="0" indent="0" algn="r" rtl="1">
                        <a:buFontTx/>
                        <a:buNone/>
                      </a:pPr>
                      <a:r>
                        <a:rPr lang="fa-IR" sz="1800" dirty="0" smtClean="0">
                          <a:cs typeface="B Nazanin" panose="00000400000000000000" pitchFamily="2" charset="-78"/>
                        </a:rPr>
                        <a:t>1. تست باید در بالغین با افزایش وزن و یا چاقی(</a:t>
                      </a:r>
                      <a:r>
                        <a:rPr lang="fa-IR" sz="1800" baseline="0" dirty="0" smtClean="0">
                          <a:cs typeface="B Nazanin" panose="00000400000000000000" pitchFamily="2" charset="-78"/>
                        </a:rPr>
                        <a:t> </a:t>
                      </a:r>
                      <a:r>
                        <a:rPr lang="en-US" sz="1800" baseline="0" dirty="0" smtClean="0">
                          <a:cs typeface="B Nazanin" panose="00000400000000000000" pitchFamily="2" charset="-78"/>
                        </a:rPr>
                        <a:t>BMI≥25 kg/m²</a:t>
                      </a:r>
                      <a:r>
                        <a:rPr lang="fa-IR" sz="1800" baseline="0" dirty="0" smtClean="0">
                          <a:cs typeface="B Nazanin" panose="00000400000000000000" pitchFamily="2" charset="-78"/>
                        </a:rPr>
                        <a:t>و یا </a:t>
                      </a:r>
                      <a:r>
                        <a:rPr lang="en-US" sz="1800" baseline="0" dirty="0" smtClean="0">
                          <a:cs typeface="B Nazanin" panose="00000400000000000000" pitchFamily="2" charset="-78"/>
                        </a:rPr>
                        <a:t>BMI≥23 kg/m²</a:t>
                      </a:r>
                      <a:r>
                        <a:rPr lang="fa-IR" sz="1800" baseline="0" dirty="0" smtClean="0">
                          <a:cs typeface="B Nazanin" panose="00000400000000000000" pitchFamily="2" charset="-78"/>
                        </a:rPr>
                        <a:t>در نژاد آسیایی) که یک یا بیش از یکی از عوامل خطر زیر را داشته باشند انجام شود:</a:t>
                      </a:r>
                    </a:p>
                    <a:p>
                      <a:pPr marL="285750" indent="-285750" algn="r" rtl="1">
                        <a:buFont typeface="Wingdings" panose="05000000000000000000" pitchFamily="2" charset="2"/>
                        <a:buChar char="v"/>
                      </a:pPr>
                      <a:r>
                        <a:rPr lang="fa-IR" sz="1800" baseline="0" dirty="0" smtClean="0">
                          <a:cs typeface="B Nazanin" panose="00000400000000000000" pitchFamily="2" charset="-78"/>
                        </a:rPr>
                        <a:t> بستگان درجه یک بیماران دیابتی</a:t>
                      </a:r>
                    </a:p>
                    <a:p>
                      <a:pPr marL="285750" indent="-285750" algn="r" rtl="1">
                        <a:buFont typeface="Wingdings" panose="05000000000000000000" pitchFamily="2" charset="2"/>
                        <a:buChar char="v"/>
                      </a:pPr>
                      <a:r>
                        <a:rPr lang="fa-IR" sz="1800" baseline="0" dirty="0" smtClean="0">
                          <a:cs typeface="B Nazanin" panose="00000400000000000000" pitchFamily="2" charset="-78"/>
                        </a:rPr>
                        <a:t> نژادهایی که ریسک بالایی برای ابتلا به دیابت دارند(آفریقایی های آمریکایی لاتین آمریکاییهای اصیل آسیاییهای آمریکایی جزایر پاسیفیک)</a:t>
                      </a:r>
                    </a:p>
                    <a:p>
                      <a:pPr marL="285750" indent="-285750" algn="r" rtl="1">
                        <a:buFont typeface="Wingdings" panose="05000000000000000000" pitchFamily="2" charset="2"/>
                        <a:buChar char="v"/>
                      </a:pPr>
                      <a:r>
                        <a:rPr lang="fa-IR" sz="1800" baseline="0" dirty="0" smtClean="0">
                          <a:cs typeface="B Nazanin" panose="00000400000000000000" pitchFamily="2" charset="-78"/>
                        </a:rPr>
                        <a:t>سابقه بیماری عروق کرونر قلب</a:t>
                      </a:r>
                    </a:p>
                    <a:p>
                      <a:pPr marL="285750" indent="-285750" algn="r" rtl="1">
                        <a:buFont typeface="Wingdings" panose="05000000000000000000" pitchFamily="2" charset="2"/>
                        <a:buChar char="v"/>
                      </a:pPr>
                      <a:r>
                        <a:rPr lang="fa-IR" sz="1800" baseline="0" dirty="0" smtClean="0">
                          <a:cs typeface="B Nazanin" panose="00000400000000000000" pitchFamily="2" charset="-78"/>
                        </a:rPr>
                        <a:t>فشارخون بالا(</a:t>
                      </a:r>
                      <a:r>
                        <a:rPr lang="en-US" sz="1800" baseline="0" dirty="0" smtClean="0">
                          <a:cs typeface="B Nazanin" panose="00000400000000000000" pitchFamily="2" charset="-78"/>
                        </a:rPr>
                        <a:t>≥140/90 mmHg</a:t>
                      </a:r>
                      <a:r>
                        <a:rPr lang="fa-IR" sz="1800" baseline="0" dirty="0" smtClean="0">
                          <a:cs typeface="B Nazanin" panose="00000400000000000000" pitchFamily="2" charset="-78"/>
                        </a:rPr>
                        <a:t>) و یا تحت درمان با داروهای پایین آورنده فشار خون</a:t>
                      </a:r>
                    </a:p>
                    <a:p>
                      <a:pPr marL="285750" indent="-285750" algn="r" rtl="1">
                        <a:buFont typeface="Wingdings" panose="05000000000000000000" pitchFamily="2" charset="2"/>
                        <a:buChar char="v"/>
                      </a:pPr>
                      <a:r>
                        <a:rPr lang="en-US" sz="1800" baseline="0" dirty="0" smtClean="0">
                          <a:cs typeface="B Nazanin" panose="00000400000000000000" pitchFamily="2" charset="-78"/>
                        </a:rPr>
                        <a:t>HDL&lt;35 mg/dl</a:t>
                      </a:r>
                      <a:r>
                        <a:rPr lang="fa-IR" sz="1800" baseline="0" dirty="0" smtClean="0">
                          <a:cs typeface="B Nazanin" panose="00000400000000000000" pitchFamily="2" charset="-78"/>
                        </a:rPr>
                        <a:t>و یا تری گلیسرید بالاتر از ۲۵۰ </a:t>
                      </a:r>
                    </a:p>
                    <a:p>
                      <a:pPr marL="285750" indent="-285750" algn="r" rtl="1">
                        <a:buFont typeface="Wingdings" panose="05000000000000000000" pitchFamily="2" charset="2"/>
                        <a:buChar char="v"/>
                      </a:pPr>
                      <a:r>
                        <a:rPr lang="fa-IR" sz="1800" baseline="0" dirty="0" smtClean="0">
                          <a:cs typeface="B Nazanin" panose="00000400000000000000" pitchFamily="2" charset="-78"/>
                        </a:rPr>
                        <a:t> زنان مبتلا به بیماری پلی کیستیک تخمدان</a:t>
                      </a:r>
                    </a:p>
                    <a:p>
                      <a:pPr marL="285750" indent="-285750" algn="r" rtl="1">
                        <a:buFont typeface="Wingdings" panose="05000000000000000000" pitchFamily="2" charset="2"/>
                        <a:buChar char="v"/>
                      </a:pPr>
                      <a:r>
                        <a:rPr lang="fa-IR" sz="1800" baseline="0" dirty="0" smtClean="0">
                          <a:cs typeface="B Nazanin" panose="00000400000000000000" pitchFamily="2" charset="-78"/>
                        </a:rPr>
                        <a:t>کسانی که از نظر فیزیکی غیرفعال هستند</a:t>
                      </a:r>
                    </a:p>
                    <a:p>
                      <a:pPr marL="285750" indent="-285750" algn="r" rtl="1">
                        <a:buFont typeface="Wingdings" panose="05000000000000000000" pitchFamily="2" charset="2"/>
                        <a:buChar char="v"/>
                      </a:pPr>
                      <a:r>
                        <a:rPr lang="fa-IR" sz="1800" baseline="0" dirty="0" smtClean="0">
                          <a:cs typeface="B Nazanin" panose="00000400000000000000" pitchFamily="2" charset="-78"/>
                        </a:rPr>
                        <a:t> سایر موارد کلینیکی که با مقاومت انسولین همراه هستند (چاقی مفرط، آکانتوزیس نیگریکان)</a:t>
                      </a:r>
                    </a:p>
                  </a:txBody>
                  <a:tcPr/>
                </a:tc>
                <a:extLst>
                  <a:ext uri="{0D108BD9-81ED-4DB2-BD59-A6C34878D82A}">
                    <a16:rowId xmlns:a16="http://schemas.microsoft.com/office/drawing/2014/main" val="88397487"/>
                  </a:ext>
                </a:extLst>
              </a:tr>
              <a:tr h="389846">
                <a:tc>
                  <a:txBody>
                    <a:bodyPr/>
                    <a:lstStyle/>
                    <a:p>
                      <a:pPr algn="r" rtl="1"/>
                      <a:r>
                        <a:rPr lang="fa-IR" sz="1800" dirty="0" smtClean="0">
                          <a:cs typeface="B Nazanin" panose="00000400000000000000" pitchFamily="2" charset="-78"/>
                        </a:rPr>
                        <a:t>۲. بیماران</a:t>
                      </a:r>
                      <a:r>
                        <a:rPr lang="fa-IR" sz="1800" baseline="0" dirty="0" smtClean="0">
                          <a:cs typeface="B Nazanin" panose="00000400000000000000" pitchFamily="2" charset="-78"/>
                        </a:rPr>
                        <a:t> دچار پیش دیابت باید هر سال تست شوند</a:t>
                      </a:r>
                      <a:endParaRPr lang="en-US" sz="1800" dirty="0">
                        <a:cs typeface="B Nazanin" panose="00000400000000000000" pitchFamily="2" charset="-78"/>
                      </a:endParaRPr>
                    </a:p>
                  </a:txBody>
                  <a:tcPr/>
                </a:tc>
                <a:extLst>
                  <a:ext uri="{0D108BD9-81ED-4DB2-BD59-A6C34878D82A}">
                    <a16:rowId xmlns:a16="http://schemas.microsoft.com/office/drawing/2014/main" val="2213005310"/>
                  </a:ext>
                </a:extLst>
              </a:tr>
              <a:tr h="389846">
                <a:tc>
                  <a:txBody>
                    <a:bodyPr/>
                    <a:lstStyle/>
                    <a:p>
                      <a:pPr algn="r" rtl="1"/>
                      <a:r>
                        <a:rPr lang="fa-IR" sz="1800" dirty="0" smtClean="0">
                          <a:cs typeface="B Nazanin" panose="00000400000000000000" pitchFamily="2" charset="-78"/>
                        </a:rPr>
                        <a:t>۳. زنان با سابقه دیابت بارداری برای</a:t>
                      </a:r>
                      <a:r>
                        <a:rPr lang="fa-IR" sz="1800" baseline="0" dirty="0" smtClean="0">
                          <a:cs typeface="B Nazanin" panose="00000400000000000000" pitchFamily="2" charset="-78"/>
                        </a:rPr>
                        <a:t> تمام عمر هر سه سال یکبار</a:t>
                      </a:r>
                      <a:endParaRPr lang="en-US" sz="1800" dirty="0">
                        <a:cs typeface="B Nazanin" panose="00000400000000000000" pitchFamily="2" charset="-78"/>
                      </a:endParaRPr>
                    </a:p>
                  </a:txBody>
                  <a:tcPr/>
                </a:tc>
                <a:extLst>
                  <a:ext uri="{0D108BD9-81ED-4DB2-BD59-A6C34878D82A}">
                    <a16:rowId xmlns:a16="http://schemas.microsoft.com/office/drawing/2014/main" val="699390345"/>
                  </a:ext>
                </a:extLst>
              </a:tr>
              <a:tr h="389846">
                <a:tc>
                  <a:txBody>
                    <a:bodyPr/>
                    <a:lstStyle/>
                    <a:p>
                      <a:pPr algn="r" rtl="1"/>
                      <a:r>
                        <a:rPr lang="fa-IR" sz="1800" dirty="0" smtClean="0">
                          <a:cs typeface="B Nazanin" panose="00000400000000000000" pitchFamily="2" charset="-78"/>
                        </a:rPr>
                        <a:t>۴. برای سایر افرادی که در گروه های فوق نمی گنجند انجام تست در سن ۴۵ سالگی</a:t>
                      </a:r>
                      <a:endParaRPr lang="en-US" sz="1800" dirty="0">
                        <a:cs typeface="B Nazanin" panose="00000400000000000000" pitchFamily="2" charset="-78"/>
                      </a:endParaRPr>
                    </a:p>
                  </a:txBody>
                  <a:tcPr/>
                </a:tc>
                <a:extLst>
                  <a:ext uri="{0D108BD9-81ED-4DB2-BD59-A6C34878D82A}">
                    <a16:rowId xmlns:a16="http://schemas.microsoft.com/office/drawing/2014/main" val="1836691036"/>
                  </a:ext>
                </a:extLst>
              </a:tr>
              <a:tr h="672885">
                <a:tc>
                  <a:txBody>
                    <a:bodyPr/>
                    <a:lstStyle/>
                    <a:p>
                      <a:pPr algn="r" rtl="1"/>
                      <a:r>
                        <a:rPr lang="fa-IR" sz="1800" dirty="0" smtClean="0">
                          <a:cs typeface="B Nazanin" panose="00000400000000000000" pitchFamily="2" charset="-78"/>
                        </a:rPr>
                        <a:t>۵. اگر نتیجه تست نرمال باشد انجام مجدد تست هر ۳ سال یکبار توصیه می شود. بر اساس نتایج اولیه و با در نظر گرفتن وجود عوامل خطرزا انجام تست ممکن است با فواصل کوتاه تری تکرار شود</a:t>
                      </a:r>
                      <a:endParaRPr lang="en-US" sz="1800" dirty="0">
                        <a:cs typeface="B Nazanin" panose="00000400000000000000" pitchFamily="2" charset="-78"/>
                      </a:endParaRPr>
                    </a:p>
                  </a:txBody>
                  <a:tcPr/>
                </a:tc>
                <a:extLst>
                  <a:ext uri="{0D108BD9-81ED-4DB2-BD59-A6C34878D82A}">
                    <a16:rowId xmlns:a16="http://schemas.microsoft.com/office/drawing/2014/main" val="4130734477"/>
                  </a:ext>
                </a:extLst>
              </a:tr>
            </a:tbl>
          </a:graphicData>
        </a:graphic>
      </p:graphicFrame>
      <p:sp>
        <p:nvSpPr>
          <p:cNvPr id="3" name="TextBox 2"/>
          <p:cNvSpPr txBox="1"/>
          <p:nvPr/>
        </p:nvSpPr>
        <p:spPr>
          <a:xfrm>
            <a:off x="708336" y="450761"/>
            <a:ext cx="9247031" cy="461665"/>
          </a:xfrm>
          <a:prstGeom prst="rect">
            <a:avLst/>
          </a:prstGeom>
          <a:noFill/>
        </p:spPr>
        <p:txBody>
          <a:bodyPr wrap="square" rtlCol="0">
            <a:spAutoFit/>
          </a:bodyPr>
          <a:lstStyle/>
          <a:p>
            <a:pPr algn="r" rtl="1"/>
            <a:r>
              <a:rPr lang="fa-IR" sz="2400" b="1" dirty="0" smtClean="0">
                <a:effectLst>
                  <a:outerShdw blurRad="38100" dist="38100" dir="2700000" algn="tl">
                    <a:srgbClr val="000000">
                      <a:alpha val="43137"/>
                    </a:srgbClr>
                  </a:outerShdw>
                </a:effectLst>
                <a:cs typeface="B Nazanin" panose="00000400000000000000" pitchFamily="2" charset="-78"/>
              </a:rPr>
              <a:t>معیارهای انجام تست برای غربالگری دیابت و پیش دیابت برای بالغین بدون علامت</a:t>
            </a:r>
            <a:endParaRPr lang="en-US" sz="2400" b="1"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7291667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5611" y="1915570"/>
            <a:ext cx="10406130" cy="4247317"/>
          </a:xfrm>
          <a:prstGeom prst="rect">
            <a:avLst/>
          </a:prstGeom>
          <a:noFill/>
        </p:spPr>
        <p:txBody>
          <a:bodyPr wrap="square" rtlCol="0">
            <a:spAutoFit/>
          </a:bodyPr>
          <a:lstStyle/>
          <a:p>
            <a:pPr algn="just" rtl="1">
              <a:lnSpc>
                <a:spcPct val="150000"/>
              </a:lnSpc>
            </a:pPr>
            <a:r>
              <a:rPr lang="fa-IR" sz="2000" dirty="0" smtClean="0">
                <a:cs typeface="B Nazanin" panose="00000400000000000000" pitchFamily="2" charset="-78"/>
              </a:rPr>
              <a:t>تست غربالگری باد در کودکان و نوجوانان با افزایش وزن و یا چاقی که یک یا بیش از یکی از عوامل خطر زیر را داشته باشند انجام شود:</a:t>
            </a:r>
          </a:p>
          <a:p>
            <a:pPr marL="342900" indent="-342900" algn="just" rtl="1">
              <a:lnSpc>
                <a:spcPct val="150000"/>
              </a:lnSpc>
              <a:buFont typeface="Wingdings" panose="05000000000000000000" pitchFamily="2" charset="2"/>
              <a:buChar char="q"/>
            </a:pPr>
            <a:r>
              <a:rPr lang="fa-IR" sz="2000" dirty="0" smtClean="0">
                <a:cs typeface="B Nazanin" panose="00000400000000000000" pitchFamily="2" charset="-78"/>
              </a:rPr>
              <a:t>سابقه دیابت و یا دیابت زمان بارداری مادر در طول بارداری کودک</a:t>
            </a:r>
          </a:p>
          <a:p>
            <a:pPr marL="342900" indent="-342900" algn="just" rtl="1">
              <a:lnSpc>
                <a:spcPct val="150000"/>
              </a:lnSpc>
              <a:buFont typeface="Wingdings" panose="05000000000000000000" pitchFamily="2" charset="2"/>
              <a:buChar char="q"/>
            </a:pPr>
            <a:r>
              <a:rPr lang="fa-IR" sz="2000" dirty="0" smtClean="0">
                <a:cs typeface="B Nazanin" panose="00000400000000000000" pitchFamily="2" charset="-78"/>
              </a:rPr>
              <a:t>سابقه فامیلی مثبت دیابت در بستگان درجه یک یا دو</a:t>
            </a:r>
          </a:p>
          <a:p>
            <a:pPr marL="342900" indent="-342900" algn="just" rtl="1">
              <a:lnSpc>
                <a:spcPct val="150000"/>
              </a:lnSpc>
              <a:buFont typeface="Wingdings" panose="05000000000000000000" pitchFamily="2" charset="2"/>
              <a:buChar char="q"/>
            </a:pPr>
            <a:r>
              <a:rPr lang="fa-IR" sz="2000" dirty="0" smtClean="0">
                <a:cs typeface="B Nazanin" panose="00000400000000000000" pitchFamily="2" charset="-78"/>
              </a:rPr>
              <a:t>نژادهایی که احتمال ابتلا به دیابت در آنها بالا است</a:t>
            </a:r>
          </a:p>
          <a:p>
            <a:pPr marL="342900" indent="-342900" algn="just" rtl="1">
              <a:lnSpc>
                <a:spcPct val="150000"/>
              </a:lnSpc>
              <a:buFont typeface="Wingdings" panose="05000000000000000000" pitchFamily="2" charset="2"/>
              <a:buChar char="q"/>
            </a:pPr>
            <a:r>
              <a:rPr lang="fa-IR" sz="2000" dirty="0" smtClean="0">
                <a:cs typeface="B Nazanin" panose="00000400000000000000" pitchFamily="2" charset="-78"/>
              </a:rPr>
              <a:t>نشانه های مقاومت به انسولین و داشتن شرایطی که با مقاومت به انسولین همراه است (آکانتزیس نیگریکان فشارخون بالا اختلال لیپیدهای خون سندرم پلی کیستیک تخمدان و وزن کم زمان تولد)</a:t>
            </a:r>
          </a:p>
          <a:p>
            <a:pPr marL="342900" indent="-342900" algn="just" rtl="1">
              <a:lnSpc>
                <a:spcPct val="150000"/>
              </a:lnSpc>
              <a:buFont typeface="Wingdings" panose="05000000000000000000" pitchFamily="2" charset="2"/>
              <a:buChar char="q"/>
            </a:pPr>
            <a:r>
              <a:rPr lang="fa-IR" sz="2000" dirty="0" smtClean="0">
                <a:cs typeface="B Nazanin" panose="00000400000000000000" pitchFamily="2" charset="-78"/>
              </a:rPr>
              <a:t>در صورت نرمال بودن تست تکرار مجدد تست خداقل هر سه سال یکبار و چنانچه </a:t>
            </a:r>
            <a:r>
              <a:rPr lang="en-US" sz="2000" dirty="0" smtClean="0">
                <a:cs typeface="B Nazanin" panose="00000400000000000000" pitchFamily="2" charset="-78"/>
              </a:rPr>
              <a:t>BMI</a:t>
            </a:r>
            <a:r>
              <a:rPr lang="fa-IR" sz="2000" dirty="0" smtClean="0">
                <a:cs typeface="B Nazanin" panose="00000400000000000000" pitchFamily="2" charset="-78"/>
              </a:rPr>
              <a:t> کودک در حال افزایش باشد با فواصل کوتاه تری توصیه می شود.</a:t>
            </a:r>
          </a:p>
        </p:txBody>
      </p:sp>
      <p:sp>
        <p:nvSpPr>
          <p:cNvPr id="3" name="TextBox 2"/>
          <p:cNvSpPr txBox="1"/>
          <p:nvPr/>
        </p:nvSpPr>
        <p:spPr>
          <a:xfrm>
            <a:off x="334851" y="3721994"/>
            <a:ext cx="10303098" cy="1249251"/>
          </a:xfrm>
          <a:prstGeom prst="rect">
            <a:avLst/>
          </a:prstGeom>
          <a:noFill/>
        </p:spPr>
        <p:txBody>
          <a:bodyPr wrap="square" rtlCol="0">
            <a:spAutoFit/>
          </a:bodyPr>
          <a:lstStyle/>
          <a:p>
            <a:endParaRPr lang="en-US" dirty="0"/>
          </a:p>
        </p:txBody>
      </p:sp>
      <p:sp>
        <p:nvSpPr>
          <p:cNvPr id="4" name="TextBox 3"/>
          <p:cNvSpPr txBox="1"/>
          <p:nvPr/>
        </p:nvSpPr>
        <p:spPr>
          <a:xfrm>
            <a:off x="676140" y="528033"/>
            <a:ext cx="9620519" cy="954107"/>
          </a:xfrm>
          <a:prstGeom prst="rect">
            <a:avLst/>
          </a:prstGeom>
          <a:noFill/>
        </p:spPr>
        <p:txBody>
          <a:bodyPr wrap="square" rtlCol="0">
            <a:spAutoFit/>
          </a:bodyPr>
          <a:lstStyle/>
          <a:p>
            <a:pPr algn="ctr" rtl="1"/>
            <a:r>
              <a:rPr lang="fa-IR" sz="2800" b="1" dirty="0" smtClean="0">
                <a:effectLst>
                  <a:reflection blurRad="6350" stA="55000" endA="300" endPos="45500" dir="5400000" sy="-100000" algn="bl" rotWithShape="0"/>
                </a:effectLst>
                <a:cs typeface="B Nazanin" panose="00000400000000000000" pitchFamily="2" charset="-78"/>
              </a:rPr>
              <a:t>غربالگری براساس عوامل خطر برای دیابت نوع 2 و یا پیش دیابت در کودکان و نوجوانان بدون علامت</a:t>
            </a:r>
            <a:endParaRPr lang="en-US" sz="2800" b="1" dirty="0">
              <a:effectLst>
                <a:reflection blurRad="6350" stA="55000" endA="300" endPos="45500" dir="5400000" sy="-100000" algn="bl" rotWithShape="0"/>
              </a:effectLst>
              <a:cs typeface="B Nazanin" panose="00000400000000000000" pitchFamily="2" charset="-78"/>
            </a:endParaRPr>
          </a:p>
        </p:txBody>
      </p:sp>
    </p:spTree>
    <p:extLst>
      <p:ext uri="{BB962C8B-B14F-4D97-AF65-F5344CB8AC3E}">
        <p14:creationId xmlns:p14="http://schemas.microsoft.com/office/powerpoint/2010/main" val="11875799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4107764046"/>
              </p:ext>
            </p:extLst>
          </p:nvPr>
        </p:nvGraphicFramePr>
        <p:xfrm>
          <a:off x="1851695" y="784061"/>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428921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9251" y="555334"/>
            <a:ext cx="8860665" cy="5862082"/>
          </a:xfrm>
          <a:prstGeom prst="rect">
            <a:avLst/>
          </a:prstGeom>
        </p:spPr>
      </p:pic>
    </p:spTree>
    <p:extLst>
      <p:ext uri="{BB962C8B-B14F-4D97-AF65-F5344CB8AC3E}">
        <p14:creationId xmlns:p14="http://schemas.microsoft.com/office/powerpoint/2010/main" val="668738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2685" y="1705377"/>
            <a:ext cx="8825658" cy="3329581"/>
          </a:xfrm>
        </p:spPr>
        <p:txBody>
          <a:bodyPr/>
          <a:lstStyle/>
          <a:p>
            <a:pPr algn="ctr"/>
            <a:r>
              <a:rPr lang="fa-IR" sz="19900" b="1" dirty="0" smtClean="0">
                <a:effectLst>
                  <a:outerShdw blurRad="38100" dist="38100" dir="2700000" algn="tl">
                    <a:srgbClr val="000000">
                      <a:alpha val="43137"/>
                    </a:srgbClr>
                  </a:outerShdw>
                  <a:reflection blurRad="6350" stA="55000" endA="300" endPos="45500" dir="5400000" sy="-100000" algn="bl" rotWithShape="0"/>
                </a:effectLst>
                <a:cs typeface="B Nazanin" panose="00000400000000000000" pitchFamily="2" charset="-78"/>
              </a:rPr>
              <a:t>دیابت</a:t>
            </a:r>
            <a:endParaRPr lang="en-US" sz="19900" b="1" dirty="0">
              <a:effectLst>
                <a:outerShdw blurRad="38100" dist="38100" dir="2700000" algn="tl">
                  <a:srgbClr val="000000">
                    <a:alpha val="43137"/>
                  </a:srgbClr>
                </a:outerShdw>
                <a:reflection blurRad="6350" stA="55000" endA="300" endPos="45500" dir="5400000" sy="-100000" algn="bl" rotWithShape="0"/>
              </a:effectLst>
              <a:cs typeface="B Nazanin" panose="00000400000000000000" pitchFamily="2" charset="-78"/>
            </a:endParaRPr>
          </a:p>
        </p:txBody>
      </p:sp>
    </p:spTree>
    <p:extLst>
      <p:ext uri="{BB962C8B-B14F-4D97-AF65-F5344CB8AC3E}">
        <p14:creationId xmlns:p14="http://schemas.microsoft.com/office/powerpoint/2010/main" val="27103566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9555" y="468468"/>
            <a:ext cx="8706118" cy="6077219"/>
          </a:xfrm>
          <a:prstGeom prst="rect">
            <a:avLst/>
          </a:prstGeom>
        </p:spPr>
      </p:pic>
    </p:spTree>
    <p:extLst>
      <p:ext uri="{BB962C8B-B14F-4D97-AF65-F5344CB8AC3E}">
        <p14:creationId xmlns:p14="http://schemas.microsoft.com/office/powerpoint/2010/main" val="37544408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53049046"/>
              </p:ext>
            </p:extLst>
          </p:nvPr>
        </p:nvGraphicFramePr>
        <p:xfrm>
          <a:off x="399245" y="136605"/>
          <a:ext cx="11165984" cy="6547760"/>
        </p:xfrm>
        <a:graphic>
          <a:graphicData uri="http://schemas.openxmlformats.org/drawingml/2006/table">
            <a:tbl>
              <a:tblPr firstRow="1" bandRow="1">
                <a:tableStyleId>{5C22544A-7EE6-4342-B048-85BDC9FD1C3A}</a:tableStyleId>
              </a:tblPr>
              <a:tblGrid>
                <a:gridCol w="2791496">
                  <a:extLst>
                    <a:ext uri="{9D8B030D-6E8A-4147-A177-3AD203B41FA5}">
                      <a16:colId xmlns:a16="http://schemas.microsoft.com/office/drawing/2014/main" val="2372993667"/>
                    </a:ext>
                  </a:extLst>
                </a:gridCol>
                <a:gridCol w="2791496">
                  <a:extLst>
                    <a:ext uri="{9D8B030D-6E8A-4147-A177-3AD203B41FA5}">
                      <a16:colId xmlns:a16="http://schemas.microsoft.com/office/drawing/2014/main" val="987143968"/>
                    </a:ext>
                  </a:extLst>
                </a:gridCol>
                <a:gridCol w="2791496">
                  <a:extLst>
                    <a:ext uri="{9D8B030D-6E8A-4147-A177-3AD203B41FA5}">
                      <a16:colId xmlns:a16="http://schemas.microsoft.com/office/drawing/2014/main" val="4140218947"/>
                    </a:ext>
                  </a:extLst>
                </a:gridCol>
                <a:gridCol w="2791496">
                  <a:extLst>
                    <a:ext uri="{9D8B030D-6E8A-4147-A177-3AD203B41FA5}">
                      <a16:colId xmlns:a16="http://schemas.microsoft.com/office/drawing/2014/main" val="3786830768"/>
                    </a:ext>
                  </a:extLst>
                </a:gridCol>
              </a:tblGrid>
              <a:tr h="251866">
                <a:tc>
                  <a:txBody>
                    <a:bodyPr/>
                    <a:lstStyle/>
                    <a:p>
                      <a:pPr algn="r" rtl="1"/>
                      <a:endParaRPr lang="en-US" sz="1200" b="1" dirty="0">
                        <a:cs typeface="B Nazanin" panose="00000400000000000000" pitchFamily="2" charset="-78"/>
                      </a:endParaRPr>
                    </a:p>
                  </a:txBody>
                  <a:tcPr/>
                </a:tc>
                <a:tc>
                  <a:txBody>
                    <a:bodyPr/>
                    <a:lstStyle/>
                    <a:p>
                      <a:pPr algn="r" rtl="1"/>
                      <a:endParaRPr lang="en-US" sz="1200" b="1">
                        <a:cs typeface="B Nazanin" panose="00000400000000000000" pitchFamily="2" charset="-78"/>
                      </a:endParaRPr>
                    </a:p>
                  </a:txBody>
                  <a:tcPr/>
                </a:tc>
                <a:tc>
                  <a:txBody>
                    <a:bodyPr/>
                    <a:lstStyle/>
                    <a:p>
                      <a:pPr algn="r" rtl="1"/>
                      <a:endParaRPr lang="en-US" sz="1200" b="1">
                        <a:cs typeface="B Nazanin" panose="00000400000000000000" pitchFamily="2" charset="-78"/>
                      </a:endParaRPr>
                    </a:p>
                  </a:txBody>
                  <a:tcPr/>
                </a:tc>
                <a:tc>
                  <a:txBody>
                    <a:bodyPr/>
                    <a:lstStyle/>
                    <a:p>
                      <a:pPr algn="r" rtl="1"/>
                      <a:r>
                        <a:rPr lang="fa-IR" sz="1600" b="1" dirty="0" smtClean="0">
                          <a:cs typeface="B Nazanin" panose="00000400000000000000" pitchFamily="2" charset="-78"/>
                        </a:rPr>
                        <a:t>دارو</a:t>
                      </a:r>
                      <a:r>
                        <a:rPr lang="fa-IR" sz="1600" b="1" baseline="0" dirty="0" smtClean="0">
                          <a:cs typeface="B Nazanin" panose="00000400000000000000" pitchFamily="2" charset="-78"/>
                        </a:rPr>
                        <a:t> درمانی در دیابت نوع ۲</a:t>
                      </a:r>
                      <a:endParaRPr lang="en-US" sz="1600" b="1" dirty="0">
                        <a:cs typeface="B Nazanin" panose="00000400000000000000" pitchFamily="2" charset="-78"/>
                      </a:endParaRPr>
                    </a:p>
                  </a:txBody>
                  <a:tcPr/>
                </a:tc>
                <a:extLst>
                  <a:ext uri="{0D108BD9-81ED-4DB2-BD59-A6C34878D82A}">
                    <a16:rowId xmlns:a16="http://schemas.microsoft.com/office/drawing/2014/main" val="929437164"/>
                  </a:ext>
                </a:extLst>
              </a:tr>
              <a:tr h="251866">
                <a:tc>
                  <a:txBody>
                    <a:bodyPr/>
                    <a:lstStyle/>
                    <a:p>
                      <a:pPr algn="ctr" rtl="1"/>
                      <a:r>
                        <a:rPr lang="fa-IR" sz="1600" b="1" dirty="0" smtClean="0">
                          <a:cs typeface="B Nazanin" panose="00000400000000000000" pitchFamily="2" charset="-78"/>
                        </a:rPr>
                        <a:t>توصیه</a:t>
                      </a:r>
                      <a:endParaRPr lang="en-US" sz="1600" b="1" dirty="0">
                        <a:cs typeface="B Nazanin" panose="00000400000000000000" pitchFamily="2" charset="-78"/>
                      </a:endParaRPr>
                    </a:p>
                  </a:txBody>
                  <a:tcPr/>
                </a:tc>
                <a:tc>
                  <a:txBody>
                    <a:bodyPr/>
                    <a:lstStyle/>
                    <a:p>
                      <a:pPr algn="ctr" rtl="1"/>
                      <a:r>
                        <a:rPr lang="fa-IR" sz="1600" b="1" dirty="0" smtClean="0">
                          <a:cs typeface="B Nazanin" panose="00000400000000000000" pitchFamily="2" charset="-78"/>
                        </a:rPr>
                        <a:t>تاثیر و مدت اثر دارو</a:t>
                      </a:r>
                      <a:endParaRPr lang="en-US" sz="1600" b="1" dirty="0">
                        <a:cs typeface="B Nazanin" panose="00000400000000000000" pitchFamily="2" charset="-78"/>
                      </a:endParaRPr>
                    </a:p>
                  </a:txBody>
                  <a:tcPr/>
                </a:tc>
                <a:tc>
                  <a:txBody>
                    <a:bodyPr/>
                    <a:lstStyle/>
                    <a:p>
                      <a:pPr algn="ctr" rtl="1"/>
                      <a:r>
                        <a:rPr lang="fa-IR" sz="1600" b="1" dirty="0" smtClean="0">
                          <a:cs typeface="B Nazanin" panose="00000400000000000000" pitchFamily="2" charset="-78"/>
                        </a:rPr>
                        <a:t>بالاترین اثر دارو(ساعت)</a:t>
                      </a:r>
                      <a:endParaRPr lang="en-US" sz="1600" b="1" dirty="0">
                        <a:cs typeface="B Nazanin" panose="00000400000000000000" pitchFamily="2" charset="-78"/>
                      </a:endParaRPr>
                    </a:p>
                  </a:txBody>
                  <a:tcPr/>
                </a:tc>
                <a:tc>
                  <a:txBody>
                    <a:bodyPr/>
                    <a:lstStyle/>
                    <a:p>
                      <a:pPr algn="ctr" rtl="1"/>
                      <a:r>
                        <a:rPr lang="fa-IR" sz="1600" b="1" dirty="0" smtClean="0">
                          <a:cs typeface="B Nazanin" panose="00000400000000000000" pitchFamily="2" charset="-78"/>
                        </a:rPr>
                        <a:t>نام دارو</a:t>
                      </a:r>
                      <a:endParaRPr lang="en-US" sz="1600" b="1" dirty="0">
                        <a:cs typeface="B Nazanin" panose="00000400000000000000" pitchFamily="2" charset="-78"/>
                      </a:endParaRPr>
                    </a:p>
                  </a:txBody>
                  <a:tcPr/>
                </a:tc>
                <a:extLst>
                  <a:ext uri="{0D108BD9-81ED-4DB2-BD59-A6C34878D82A}">
                    <a16:rowId xmlns:a16="http://schemas.microsoft.com/office/drawing/2014/main" val="3526662038"/>
                  </a:ext>
                </a:extLst>
              </a:tr>
              <a:tr h="307836">
                <a:tc>
                  <a:txBody>
                    <a:bodyPr/>
                    <a:lstStyle/>
                    <a:p>
                      <a:pPr algn="r" rtl="1"/>
                      <a:endParaRPr lang="en-US" sz="1200" b="1">
                        <a:cs typeface="B Nazanin" panose="00000400000000000000" pitchFamily="2" charset="-78"/>
                      </a:endParaRPr>
                    </a:p>
                  </a:txBody>
                  <a:tcPr/>
                </a:tc>
                <a:tc>
                  <a:txBody>
                    <a:bodyPr/>
                    <a:lstStyle/>
                    <a:p>
                      <a:pPr algn="r" rtl="1"/>
                      <a:endParaRPr lang="en-US" sz="1200" b="1">
                        <a:cs typeface="B Nazanin" panose="00000400000000000000" pitchFamily="2" charset="-78"/>
                      </a:endParaRPr>
                    </a:p>
                  </a:txBody>
                  <a:tcPr/>
                </a:tc>
                <a:tc>
                  <a:txBody>
                    <a:bodyPr/>
                    <a:lstStyle/>
                    <a:p>
                      <a:pPr algn="r" rtl="1"/>
                      <a:endParaRPr lang="en-US" sz="1200" b="1">
                        <a:cs typeface="B Nazanin" panose="00000400000000000000" pitchFamily="2" charset="-78"/>
                      </a:endParaRPr>
                    </a:p>
                  </a:txBody>
                  <a:tcPr/>
                </a:tc>
                <a:tc>
                  <a:txBody>
                    <a:bodyPr/>
                    <a:lstStyle/>
                    <a:p>
                      <a:pPr algn="r" rtl="1"/>
                      <a:r>
                        <a:rPr lang="fa-IR" sz="1400" b="1" dirty="0" smtClean="0">
                          <a:solidFill>
                            <a:srgbClr val="FF0000"/>
                          </a:solidFill>
                          <a:effectLst/>
                          <a:cs typeface="B Nazanin" panose="00000400000000000000" pitchFamily="2" charset="-78"/>
                        </a:rPr>
                        <a:t>نسل اول سولفونیلوره</a:t>
                      </a:r>
                      <a:endParaRPr lang="en-US" sz="1400" b="1" dirty="0">
                        <a:solidFill>
                          <a:srgbClr val="FF0000"/>
                        </a:solidFill>
                        <a:effectLst/>
                        <a:cs typeface="B Nazanin" panose="00000400000000000000" pitchFamily="2" charset="-78"/>
                      </a:endParaRPr>
                    </a:p>
                  </a:txBody>
                  <a:tcPr/>
                </a:tc>
                <a:extLst>
                  <a:ext uri="{0D108BD9-81ED-4DB2-BD59-A6C34878D82A}">
                    <a16:rowId xmlns:a16="http://schemas.microsoft.com/office/drawing/2014/main" val="223381764"/>
                  </a:ext>
                </a:extLst>
              </a:tr>
              <a:tr h="531717">
                <a:tc>
                  <a:txBody>
                    <a:bodyPr/>
                    <a:lstStyle/>
                    <a:p>
                      <a:pPr algn="ctr" rtl="1"/>
                      <a:r>
                        <a:rPr lang="fa-IR" sz="1200" b="1" dirty="0" smtClean="0">
                          <a:cs typeface="B Nazanin" panose="00000400000000000000" pitchFamily="2" charset="-78"/>
                        </a:rPr>
                        <a:t>اجتناب از مصرف در افراد مسن مبتلا به نارسایی کلیه</a:t>
                      </a:r>
                      <a:endParaRPr lang="en-US" sz="1200" b="1" dirty="0">
                        <a:cs typeface="B Nazanin" panose="00000400000000000000" pitchFamily="2" charset="-78"/>
                      </a:endParaRPr>
                    </a:p>
                  </a:txBody>
                  <a:tcPr/>
                </a:tc>
                <a:tc>
                  <a:txBody>
                    <a:bodyPr/>
                    <a:lstStyle/>
                    <a:p>
                      <a:pPr algn="ctr" rtl="1"/>
                      <a:r>
                        <a:rPr lang="fa-IR" sz="1400" b="1" dirty="0" smtClean="0">
                          <a:cs typeface="B Nazanin" panose="00000400000000000000" pitchFamily="2" charset="-78"/>
                        </a:rPr>
                        <a:t>۸ـ۲۴</a:t>
                      </a:r>
                      <a:endParaRPr lang="en-US" sz="1400" b="1" dirty="0">
                        <a:cs typeface="B Nazanin" panose="00000400000000000000" pitchFamily="2" charset="-78"/>
                      </a:endParaRPr>
                    </a:p>
                  </a:txBody>
                  <a:tcPr/>
                </a:tc>
                <a:tc>
                  <a:txBody>
                    <a:bodyPr/>
                    <a:lstStyle/>
                    <a:p>
                      <a:pPr algn="ctr" rtl="1"/>
                      <a:r>
                        <a:rPr lang="fa-IR" sz="1400" b="1" dirty="0" smtClean="0">
                          <a:cs typeface="B Nazanin" panose="00000400000000000000" pitchFamily="2" charset="-78"/>
                        </a:rPr>
                        <a:t>۶ـ۱/۵</a:t>
                      </a:r>
                      <a:endParaRPr lang="en-US" sz="1400" b="1" dirty="0">
                        <a:cs typeface="B Nazanin" panose="00000400000000000000" pitchFamily="2" charset="-78"/>
                      </a:endParaRPr>
                    </a:p>
                  </a:txBody>
                  <a:tcPr/>
                </a:tc>
                <a:tc>
                  <a:txBody>
                    <a:bodyPr/>
                    <a:lstStyle/>
                    <a:p>
                      <a:pPr algn="r" rtl="1"/>
                      <a:r>
                        <a:rPr lang="fa-IR" sz="1400" b="1" dirty="0" smtClean="0">
                          <a:cs typeface="B Nazanin" panose="00000400000000000000" pitchFamily="2" charset="-78"/>
                        </a:rPr>
                        <a:t>استوهگزامید(دیملور)</a:t>
                      </a:r>
                    </a:p>
                    <a:p>
                      <a:pPr algn="r" rtl="1"/>
                      <a:endParaRPr lang="fa-IR" sz="1400" b="1" dirty="0" smtClean="0">
                        <a:cs typeface="B Nazanin" panose="00000400000000000000" pitchFamily="2" charset="-78"/>
                      </a:endParaRPr>
                    </a:p>
                  </a:txBody>
                  <a:tcPr/>
                </a:tc>
                <a:extLst>
                  <a:ext uri="{0D108BD9-81ED-4DB2-BD59-A6C34878D82A}">
                    <a16:rowId xmlns:a16="http://schemas.microsoft.com/office/drawing/2014/main" val="1980053162"/>
                  </a:ext>
                </a:extLst>
              </a:tr>
              <a:tr h="419777">
                <a:tc>
                  <a:txBody>
                    <a:bodyPr/>
                    <a:lstStyle/>
                    <a:p>
                      <a:pPr algn="ctr" rtl="1"/>
                      <a:r>
                        <a:rPr lang="fa-IR" sz="1200" b="1" dirty="0" smtClean="0">
                          <a:cs typeface="B Nazanin" panose="00000400000000000000" pitchFamily="2" charset="-78"/>
                        </a:rPr>
                        <a:t>داروی طولانی اثر و اجتناب</a:t>
                      </a:r>
                      <a:r>
                        <a:rPr lang="fa-IR" sz="1200" b="1" baseline="0" dirty="0" smtClean="0">
                          <a:cs typeface="B Nazanin" panose="00000400000000000000" pitchFamily="2" charset="-78"/>
                        </a:rPr>
                        <a:t> از مصرف در افراد مسن</a:t>
                      </a:r>
                      <a:endParaRPr lang="en-US" sz="1200" b="1" dirty="0">
                        <a:cs typeface="B Nazanin" panose="00000400000000000000" pitchFamily="2" charset="-78"/>
                      </a:endParaRPr>
                    </a:p>
                  </a:txBody>
                  <a:tcPr/>
                </a:tc>
                <a:tc>
                  <a:txBody>
                    <a:bodyPr/>
                    <a:lstStyle/>
                    <a:p>
                      <a:pPr algn="ctr" rtl="1"/>
                      <a:r>
                        <a:rPr lang="fa-IR" sz="1400" b="1" dirty="0" smtClean="0">
                          <a:cs typeface="B Nazanin" panose="00000400000000000000" pitchFamily="2" charset="-78"/>
                        </a:rPr>
                        <a:t>۲۴ـ۷۲</a:t>
                      </a:r>
                      <a:endParaRPr lang="en-US" sz="1400" b="1" dirty="0">
                        <a:cs typeface="B Nazanin" panose="00000400000000000000" pitchFamily="2" charset="-78"/>
                      </a:endParaRPr>
                    </a:p>
                  </a:txBody>
                  <a:tcPr/>
                </a:tc>
                <a:tc>
                  <a:txBody>
                    <a:bodyPr/>
                    <a:lstStyle/>
                    <a:p>
                      <a:pPr algn="ctr" rtl="1"/>
                      <a:r>
                        <a:rPr lang="fa-IR" sz="1400" b="1" dirty="0" smtClean="0">
                          <a:cs typeface="B Nazanin" panose="00000400000000000000" pitchFamily="2" charset="-78"/>
                        </a:rPr>
                        <a:t>۲ـ۴</a:t>
                      </a:r>
                      <a:endParaRPr lang="en-US" sz="1400" b="1" dirty="0">
                        <a:cs typeface="B Nazanin" panose="00000400000000000000" pitchFamily="2" charset="-78"/>
                      </a:endParaRPr>
                    </a:p>
                  </a:txBody>
                  <a:tcPr/>
                </a:tc>
                <a:tc>
                  <a:txBody>
                    <a:bodyPr/>
                    <a:lstStyle/>
                    <a:p>
                      <a:pPr algn="r" rtl="1"/>
                      <a:r>
                        <a:rPr lang="fa-IR" sz="1400" b="1" dirty="0" smtClean="0">
                          <a:cs typeface="B Nazanin" panose="00000400000000000000" pitchFamily="2" charset="-78"/>
                        </a:rPr>
                        <a:t>کلرپروپامید (دیابینز)</a:t>
                      </a:r>
                      <a:endParaRPr lang="en-US" sz="1400" b="1" dirty="0">
                        <a:cs typeface="B Nazanin" panose="00000400000000000000" pitchFamily="2" charset="-78"/>
                      </a:endParaRPr>
                    </a:p>
                  </a:txBody>
                  <a:tcPr/>
                </a:tc>
                <a:extLst>
                  <a:ext uri="{0D108BD9-81ED-4DB2-BD59-A6C34878D82A}">
                    <a16:rowId xmlns:a16="http://schemas.microsoft.com/office/drawing/2014/main" val="1594113407"/>
                  </a:ext>
                </a:extLst>
              </a:tr>
              <a:tr h="419777">
                <a:tc>
                  <a:txBody>
                    <a:bodyPr/>
                    <a:lstStyle/>
                    <a:p>
                      <a:pPr algn="ctr" rtl="1"/>
                      <a:r>
                        <a:rPr lang="fa-IR" sz="1200" b="1" dirty="0" smtClean="0">
                          <a:cs typeface="B Nazanin" panose="00000400000000000000" pitchFamily="2" charset="-78"/>
                        </a:rPr>
                        <a:t>متابولیت های فعال ممکن است در نارسایی کلیه تجمع یابند.</a:t>
                      </a:r>
                      <a:endParaRPr lang="en-US" sz="1200" b="1" dirty="0">
                        <a:cs typeface="B Nazanin" panose="00000400000000000000" pitchFamily="2" charset="-78"/>
                      </a:endParaRPr>
                    </a:p>
                  </a:txBody>
                  <a:tcPr/>
                </a:tc>
                <a:tc>
                  <a:txBody>
                    <a:bodyPr/>
                    <a:lstStyle/>
                    <a:p>
                      <a:pPr algn="ctr" rtl="1"/>
                      <a:r>
                        <a:rPr lang="fa-IR" sz="1400" b="1" dirty="0" smtClean="0">
                          <a:cs typeface="B Nazanin" panose="00000400000000000000" pitchFamily="2" charset="-78"/>
                        </a:rPr>
                        <a:t>۱۰ـ۲۰</a:t>
                      </a:r>
                      <a:endParaRPr lang="en-US" sz="1400" b="1" dirty="0">
                        <a:cs typeface="B Nazanin" panose="00000400000000000000" pitchFamily="2" charset="-78"/>
                      </a:endParaRPr>
                    </a:p>
                  </a:txBody>
                  <a:tcPr/>
                </a:tc>
                <a:tc>
                  <a:txBody>
                    <a:bodyPr/>
                    <a:lstStyle/>
                    <a:p>
                      <a:pPr algn="ctr" rtl="1"/>
                      <a:r>
                        <a:rPr lang="fa-IR" sz="1400" b="1" dirty="0" smtClean="0">
                          <a:cs typeface="B Nazanin" panose="00000400000000000000" pitchFamily="2" charset="-78"/>
                        </a:rPr>
                        <a:t>۳ـ۴</a:t>
                      </a:r>
                      <a:endParaRPr lang="en-US" sz="1400" b="1" dirty="0">
                        <a:cs typeface="B Nazanin" panose="00000400000000000000" pitchFamily="2" charset="-78"/>
                      </a:endParaRPr>
                    </a:p>
                  </a:txBody>
                  <a:tcPr/>
                </a:tc>
                <a:tc>
                  <a:txBody>
                    <a:bodyPr/>
                    <a:lstStyle/>
                    <a:p>
                      <a:pPr algn="r" rtl="1"/>
                      <a:r>
                        <a:rPr lang="fa-IR" sz="1400" b="1" dirty="0" smtClean="0">
                          <a:cs typeface="B Nazanin" panose="00000400000000000000" pitchFamily="2" charset="-78"/>
                        </a:rPr>
                        <a:t>تولازیمید (تولیناز)</a:t>
                      </a:r>
                      <a:endParaRPr lang="en-US" sz="1400" b="1" dirty="0">
                        <a:cs typeface="B Nazanin" panose="00000400000000000000" pitchFamily="2" charset="-78"/>
                      </a:endParaRPr>
                    </a:p>
                  </a:txBody>
                  <a:tcPr/>
                </a:tc>
                <a:extLst>
                  <a:ext uri="{0D108BD9-81ED-4DB2-BD59-A6C34878D82A}">
                    <a16:rowId xmlns:a16="http://schemas.microsoft.com/office/drawing/2014/main" val="2852916903"/>
                  </a:ext>
                </a:extLst>
              </a:tr>
              <a:tr h="307836">
                <a:tc>
                  <a:txBody>
                    <a:bodyPr/>
                    <a:lstStyle/>
                    <a:p>
                      <a:pPr algn="ctr" rtl="1"/>
                      <a:r>
                        <a:rPr lang="fa-IR" sz="1200" b="1" dirty="0" smtClean="0">
                          <a:cs typeface="B Nazanin" panose="00000400000000000000" pitchFamily="2" charset="-78"/>
                        </a:rPr>
                        <a:t>کوتاه اثر</a:t>
                      </a:r>
                      <a:endParaRPr lang="en-US" sz="1200" b="1" dirty="0">
                        <a:cs typeface="B Nazanin" panose="00000400000000000000" pitchFamily="2" charset="-78"/>
                      </a:endParaRPr>
                    </a:p>
                  </a:txBody>
                  <a:tcPr/>
                </a:tc>
                <a:tc>
                  <a:txBody>
                    <a:bodyPr/>
                    <a:lstStyle/>
                    <a:p>
                      <a:pPr algn="ctr" rtl="1"/>
                      <a:r>
                        <a:rPr lang="fa-IR" sz="1400" b="1" dirty="0" smtClean="0">
                          <a:cs typeface="B Nazanin" panose="00000400000000000000" pitchFamily="2" charset="-78"/>
                        </a:rPr>
                        <a:t>۶ـ۱۲</a:t>
                      </a:r>
                      <a:endParaRPr lang="en-US" sz="1400" b="1" dirty="0">
                        <a:cs typeface="B Nazanin" panose="00000400000000000000" pitchFamily="2" charset="-78"/>
                      </a:endParaRPr>
                    </a:p>
                  </a:txBody>
                  <a:tcPr/>
                </a:tc>
                <a:tc>
                  <a:txBody>
                    <a:bodyPr/>
                    <a:lstStyle/>
                    <a:p>
                      <a:pPr algn="ctr" rtl="1"/>
                      <a:r>
                        <a:rPr lang="fa-IR" sz="1400" b="1" dirty="0" smtClean="0">
                          <a:cs typeface="B Nazanin" panose="00000400000000000000" pitchFamily="2" charset="-78"/>
                        </a:rPr>
                        <a:t>۳ـ۴</a:t>
                      </a:r>
                      <a:endParaRPr lang="en-US" sz="1400" b="1" dirty="0">
                        <a:cs typeface="B Nazanin" panose="00000400000000000000" pitchFamily="2" charset="-78"/>
                      </a:endParaRPr>
                    </a:p>
                  </a:txBody>
                  <a:tcPr/>
                </a:tc>
                <a:tc>
                  <a:txBody>
                    <a:bodyPr/>
                    <a:lstStyle/>
                    <a:p>
                      <a:pPr algn="r" rtl="1"/>
                      <a:r>
                        <a:rPr lang="fa-IR" sz="1400" b="1" dirty="0" smtClean="0">
                          <a:cs typeface="B Nazanin" panose="00000400000000000000" pitchFamily="2" charset="-78"/>
                        </a:rPr>
                        <a:t>تولبولامید (اوریناز)</a:t>
                      </a:r>
                      <a:endParaRPr lang="en-US" sz="1400" b="1" dirty="0">
                        <a:cs typeface="B Nazanin" panose="00000400000000000000" pitchFamily="2" charset="-78"/>
                      </a:endParaRPr>
                    </a:p>
                  </a:txBody>
                  <a:tcPr/>
                </a:tc>
                <a:extLst>
                  <a:ext uri="{0D108BD9-81ED-4DB2-BD59-A6C34878D82A}">
                    <a16:rowId xmlns:a16="http://schemas.microsoft.com/office/drawing/2014/main" val="4262580384"/>
                  </a:ext>
                </a:extLst>
              </a:tr>
              <a:tr h="307836">
                <a:tc>
                  <a:txBody>
                    <a:bodyPr/>
                    <a:lstStyle/>
                    <a:p>
                      <a:pPr algn="ctr" rtl="1"/>
                      <a:endParaRPr lang="en-US" sz="1200" b="1" dirty="0">
                        <a:cs typeface="B Nazanin" panose="00000400000000000000" pitchFamily="2" charset="-78"/>
                      </a:endParaRPr>
                    </a:p>
                  </a:txBody>
                  <a:tcPr/>
                </a:tc>
                <a:tc>
                  <a:txBody>
                    <a:bodyPr/>
                    <a:lstStyle/>
                    <a:p>
                      <a:pPr algn="ctr" rtl="1"/>
                      <a:endParaRPr lang="en-US" sz="1400" b="1">
                        <a:cs typeface="B Nazanin" panose="00000400000000000000" pitchFamily="2" charset="-78"/>
                      </a:endParaRPr>
                    </a:p>
                  </a:txBody>
                  <a:tcPr/>
                </a:tc>
                <a:tc>
                  <a:txBody>
                    <a:bodyPr/>
                    <a:lstStyle/>
                    <a:p>
                      <a:pPr algn="ctr" rtl="1"/>
                      <a:endParaRPr lang="en-US" sz="1400" b="1" dirty="0">
                        <a:cs typeface="B Nazanin" panose="00000400000000000000" pitchFamily="2" charset="-78"/>
                      </a:endParaRPr>
                    </a:p>
                  </a:txBody>
                  <a:tcPr/>
                </a:tc>
                <a:tc>
                  <a:txBody>
                    <a:bodyPr/>
                    <a:lstStyle/>
                    <a:p>
                      <a:pPr algn="r" rtl="1"/>
                      <a:r>
                        <a:rPr lang="fa-IR" sz="1400" b="1" dirty="0" smtClean="0">
                          <a:solidFill>
                            <a:srgbClr val="FF0000"/>
                          </a:solidFill>
                          <a:cs typeface="B Nazanin" panose="00000400000000000000" pitchFamily="2" charset="-78"/>
                        </a:rPr>
                        <a:t>نسل دوم سولفونیلوره</a:t>
                      </a:r>
                      <a:endParaRPr lang="en-US" sz="1400" b="1" dirty="0">
                        <a:solidFill>
                          <a:srgbClr val="FF0000"/>
                        </a:solidFill>
                        <a:cs typeface="B Nazanin" panose="00000400000000000000" pitchFamily="2" charset="-78"/>
                      </a:endParaRPr>
                    </a:p>
                  </a:txBody>
                  <a:tcPr/>
                </a:tc>
                <a:extLst>
                  <a:ext uri="{0D108BD9-81ED-4DB2-BD59-A6C34878D82A}">
                    <a16:rowId xmlns:a16="http://schemas.microsoft.com/office/drawing/2014/main" val="38441916"/>
                  </a:ext>
                </a:extLst>
              </a:tr>
              <a:tr h="307836">
                <a:tc>
                  <a:txBody>
                    <a:bodyPr/>
                    <a:lstStyle/>
                    <a:p>
                      <a:pPr algn="ctr" rtl="1"/>
                      <a:r>
                        <a:rPr lang="fa-IR" sz="1200" b="1" dirty="0" smtClean="0">
                          <a:cs typeface="B Nazanin" panose="00000400000000000000" pitchFamily="2" charset="-78"/>
                        </a:rPr>
                        <a:t>با صبحانه مصرف شود</a:t>
                      </a:r>
                      <a:endParaRPr lang="en-US" sz="1200" b="1" dirty="0">
                        <a:cs typeface="B Nazanin" panose="00000400000000000000" pitchFamily="2" charset="-78"/>
                      </a:endParaRPr>
                    </a:p>
                  </a:txBody>
                  <a:tcPr/>
                </a:tc>
                <a:tc>
                  <a:txBody>
                    <a:bodyPr/>
                    <a:lstStyle/>
                    <a:p>
                      <a:pPr algn="ctr" rtl="1"/>
                      <a:r>
                        <a:rPr lang="fa-IR" sz="1400" b="1" dirty="0" smtClean="0">
                          <a:cs typeface="B Nazanin" panose="00000400000000000000" pitchFamily="2" charset="-78"/>
                        </a:rPr>
                        <a:t>۲۴</a:t>
                      </a:r>
                      <a:endParaRPr lang="en-US" sz="1400" b="1" dirty="0">
                        <a:cs typeface="B Nazanin" panose="00000400000000000000" pitchFamily="2" charset="-78"/>
                      </a:endParaRPr>
                    </a:p>
                  </a:txBody>
                  <a:tcPr/>
                </a:tc>
                <a:tc>
                  <a:txBody>
                    <a:bodyPr/>
                    <a:lstStyle/>
                    <a:p>
                      <a:pPr algn="ctr" rtl="1"/>
                      <a:r>
                        <a:rPr lang="fa-IR" sz="1400" b="1" dirty="0" smtClean="0">
                          <a:cs typeface="B Nazanin" panose="00000400000000000000" pitchFamily="2" charset="-78"/>
                        </a:rPr>
                        <a:t>۲ـ۳</a:t>
                      </a:r>
                      <a:endParaRPr lang="en-US" sz="1400" b="1" dirty="0">
                        <a:cs typeface="B Nazanin" panose="00000400000000000000" pitchFamily="2" charset="-78"/>
                      </a:endParaRPr>
                    </a:p>
                  </a:txBody>
                  <a:tcPr/>
                </a:tc>
                <a:tc>
                  <a:txBody>
                    <a:bodyPr/>
                    <a:lstStyle/>
                    <a:p>
                      <a:pPr algn="r" rtl="1"/>
                      <a:r>
                        <a:rPr lang="fa-IR" sz="1400" b="1" dirty="0" smtClean="0">
                          <a:cs typeface="B Nazanin" panose="00000400000000000000" pitchFamily="2" charset="-78"/>
                        </a:rPr>
                        <a:t>گلیمپیراید (آماریل)</a:t>
                      </a:r>
                      <a:endParaRPr lang="en-US" sz="1400" b="1" dirty="0">
                        <a:cs typeface="B Nazanin" panose="00000400000000000000" pitchFamily="2" charset="-78"/>
                      </a:endParaRPr>
                    </a:p>
                  </a:txBody>
                  <a:tcPr/>
                </a:tc>
                <a:extLst>
                  <a:ext uri="{0D108BD9-81ED-4DB2-BD59-A6C34878D82A}">
                    <a16:rowId xmlns:a16="http://schemas.microsoft.com/office/drawing/2014/main" val="717810170"/>
                  </a:ext>
                </a:extLst>
              </a:tr>
              <a:tr h="587687">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1200" b="1" dirty="0" smtClean="0">
                          <a:cs typeface="B Nazanin" panose="00000400000000000000" pitchFamily="2" charset="-78"/>
                        </a:rPr>
                        <a:t>متابولیت های فعال ممکن است در نارسایی کلیه تجمع یابند.</a:t>
                      </a:r>
                      <a:endParaRPr lang="en-US" sz="1200" b="1" dirty="0" smtClean="0">
                        <a:cs typeface="B Nazanin" panose="00000400000000000000" pitchFamily="2" charset="-78"/>
                      </a:endParaRPr>
                    </a:p>
                  </a:txBody>
                  <a:tcPr/>
                </a:tc>
                <a:tc>
                  <a:txBody>
                    <a:bodyPr/>
                    <a:lstStyle/>
                    <a:p>
                      <a:pPr algn="ctr" rtl="1"/>
                      <a:r>
                        <a:rPr lang="fa-IR" sz="1400" b="1" dirty="0" smtClean="0">
                          <a:cs typeface="B Nazanin" panose="00000400000000000000" pitchFamily="2" charset="-78"/>
                        </a:rPr>
                        <a:t>۲۴</a:t>
                      </a:r>
                      <a:endParaRPr lang="en-US" sz="1400" b="1" dirty="0">
                        <a:cs typeface="B Nazanin" panose="00000400000000000000" pitchFamily="2" charset="-78"/>
                      </a:endParaRPr>
                    </a:p>
                  </a:txBody>
                  <a:tcPr/>
                </a:tc>
                <a:tc>
                  <a:txBody>
                    <a:bodyPr/>
                    <a:lstStyle/>
                    <a:p>
                      <a:pPr algn="ctr" rtl="1"/>
                      <a:r>
                        <a:rPr lang="fa-IR" sz="1400" b="1" dirty="0" smtClean="0">
                          <a:cs typeface="B Nazanin" panose="00000400000000000000" pitchFamily="2" charset="-78"/>
                        </a:rPr>
                        <a:t>۳ـ۴</a:t>
                      </a:r>
                      <a:endParaRPr lang="en-US" sz="1400" b="1" dirty="0">
                        <a:cs typeface="B Nazanin" panose="00000400000000000000" pitchFamily="2" charset="-78"/>
                      </a:endParaRPr>
                    </a:p>
                  </a:txBody>
                  <a:tcPr/>
                </a:tc>
                <a:tc>
                  <a:txBody>
                    <a:bodyPr/>
                    <a:lstStyle/>
                    <a:p>
                      <a:pPr algn="r" rtl="1"/>
                      <a:r>
                        <a:rPr lang="fa-IR" sz="1400" b="1" dirty="0" smtClean="0">
                          <a:cs typeface="B Nazanin" panose="00000400000000000000" pitchFamily="2" charset="-78"/>
                        </a:rPr>
                        <a:t>گلیبوراید (دیابتا</a:t>
                      </a:r>
                      <a:r>
                        <a:rPr lang="en-US" sz="1400" b="1" dirty="0" smtClean="0">
                          <a:cs typeface="B Nazanin" panose="00000400000000000000" pitchFamily="2" charset="-78"/>
                        </a:rPr>
                        <a:t>,</a:t>
                      </a:r>
                      <a:r>
                        <a:rPr lang="fa-IR" sz="1400" b="1" dirty="0" smtClean="0">
                          <a:cs typeface="B Nazanin" panose="00000400000000000000" pitchFamily="2" charset="-78"/>
                        </a:rPr>
                        <a:t>میکروناز)</a:t>
                      </a:r>
                      <a:endParaRPr lang="en-US" sz="1400" b="1" dirty="0">
                        <a:cs typeface="B Nazanin" panose="00000400000000000000" pitchFamily="2" charset="-78"/>
                      </a:endParaRPr>
                    </a:p>
                  </a:txBody>
                  <a:tcPr/>
                </a:tc>
                <a:extLst>
                  <a:ext uri="{0D108BD9-81ED-4DB2-BD59-A6C34878D82A}">
                    <a16:rowId xmlns:a16="http://schemas.microsoft.com/office/drawing/2014/main" val="92331137"/>
                  </a:ext>
                </a:extLst>
              </a:tr>
              <a:tr h="307836">
                <a:tc>
                  <a:txBody>
                    <a:bodyPr/>
                    <a:lstStyle/>
                    <a:p>
                      <a:pPr algn="ctr" rtl="1"/>
                      <a:endParaRPr lang="en-US" sz="1200" b="1" dirty="0">
                        <a:cs typeface="B Nazanin" panose="00000400000000000000" pitchFamily="2" charset="-78"/>
                      </a:endParaRPr>
                    </a:p>
                  </a:txBody>
                  <a:tcPr/>
                </a:tc>
                <a:tc>
                  <a:txBody>
                    <a:bodyPr/>
                    <a:lstStyle/>
                    <a:p>
                      <a:pPr algn="ctr" rtl="1"/>
                      <a:endParaRPr lang="en-US" sz="1400" b="1">
                        <a:cs typeface="B Nazanin" panose="00000400000000000000" pitchFamily="2" charset="-78"/>
                      </a:endParaRPr>
                    </a:p>
                  </a:txBody>
                  <a:tcPr/>
                </a:tc>
                <a:tc>
                  <a:txBody>
                    <a:bodyPr/>
                    <a:lstStyle/>
                    <a:p>
                      <a:pPr algn="ctr" rtl="1"/>
                      <a:endParaRPr lang="en-US" sz="1400" b="1" dirty="0">
                        <a:cs typeface="B Nazanin" panose="00000400000000000000" pitchFamily="2" charset="-78"/>
                      </a:endParaRPr>
                    </a:p>
                  </a:txBody>
                  <a:tcPr/>
                </a:tc>
                <a:tc>
                  <a:txBody>
                    <a:bodyPr/>
                    <a:lstStyle/>
                    <a:p>
                      <a:pPr algn="r" rtl="1"/>
                      <a:r>
                        <a:rPr lang="fa-IR" sz="1400" b="1" dirty="0" smtClean="0">
                          <a:solidFill>
                            <a:srgbClr val="FF0000"/>
                          </a:solidFill>
                          <a:cs typeface="B Nazanin" panose="00000400000000000000" pitchFamily="2" charset="-78"/>
                        </a:rPr>
                        <a:t>بیگوآنید</a:t>
                      </a:r>
                      <a:endParaRPr lang="en-US" sz="1400" b="1" dirty="0">
                        <a:solidFill>
                          <a:srgbClr val="FF0000"/>
                        </a:solidFill>
                        <a:cs typeface="B Nazanin" panose="00000400000000000000" pitchFamily="2" charset="-78"/>
                      </a:endParaRPr>
                    </a:p>
                  </a:txBody>
                  <a:tcPr/>
                </a:tc>
                <a:extLst>
                  <a:ext uri="{0D108BD9-81ED-4DB2-BD59-A6C34878D82A}">
                    <a16:rowId xmlns:a16="http://schemas.microsoft.com/office/drawing/2014/main" val="2332909089"/>
                  </a:ext>
                </a:extLst>
              </a:tr>
              <a:tr h="419777">
                <a:tc>
                  <a:txBody>
                    <a:bodyPr/>
                    <a:lstStyle/>
                    <a:p>
                      <a:pPr algn="ctr" rtl="1"/>
                      <a:r>
                        <a:rPr lang="fa-IR" sz="1200" b="1" dirty="0" smtClean="0">
                          <a:cs typeface="B Nazanin" panose="00000400000000000000" pitchFamily="2" charset="-78"/>
                        </a:rPr>
                        <a:t>در بیماران مبتلا به نارسایی کلیه به علت اسیدوز لاکتیک اجتناب شود</a:t>
                      </a:r>
                      <a:endParaRPr lang="en-US" sz="1200" b="1" dirty="0">
                        <a:cs typeface="B Nazanin" panose="00000400000000000000" pitchFamily="2" charset="-78"/>
                      </a:endParaRPr>
                    </a:p>
                  </a:txBody>
                  <a:tcPr/>
                </a:tc>
                <a:tc>
                  <a:txBody>
                    <a:bodyPr/>
                    <a:lstStyle/>
                    <a:p>
                      <a:pPr algn="ctr" rtl="1"/>
                      <a:r>
                        <a:rPr lang="fa-IR" sz="1400" b="1" dirty="0" smtClean="0">
                          <a:cs typeface="B Nazanin" panose="00000400000000000000" pitchFamily="2" charset="-78"/>
                        </a:rPr>
                        <a:t>۱۲ـ۲۴</a:t>
                      </a:r>
                      <a:endParaRPr lang="en-US" sz="1400" b="1" dirty="0">
                        <a:cs typeface="B Nazanin" panose="00000400000000000000" pitchFamily="2" charset="-78"/>
                      </a:endParaRPr>
                    </a:p>
                  </a:txBody>
                  <a:tcPr/>
                </a:tc>
                <a:tc>
                  <a:txBody>
                    <a:bodyPr/>
                    <a:lstStyle/>
                    <a:p>
                      <a:pPr algn="ctr" rtl="1"/>
                      <a:r>
                        <a:rPr lang="fa-IR" sz="1400" b="1" dirty="0" smtClean="0">
                          <a:cs typeface="B Nazanin" panose="00000400000000000000" pitchFamily="2" charset="-78"/>
                        </a:rPr>
                        <a:t>۲ـ۳</a:t>
                      </a:r>
                      <a:endParaRPr lang="en-US" sz="1400" b="1" dirty="0">
                        <a:cs typeface="B Nazanin" panose="00000400000000000000" pitchFamily="2" charset="-78"/>
                      </a:endParaRPr>
                    </a:p>
                  </a:txBody>
                  <a:tcPr/>
                </a:tc>
                <a:tc>
                  <a:txBody>
                    <a:bodyPr/>
                    <a:lstStyle/>
                    <a:p>
                      <a:pPr algn="r" rtl="1"/>
                      <a:r>
                        <a:rPr lang="fa-IR" sz="1400" b="1" dirty="0" smtClean="0">
                          <a:cs typeface="B Nazanin" panose="00000400000000000000" pitchFamily="2" charset="-78"/>
                        </a:rPr>
                        <a:t>متفورمین (گلوکوفاژ)</a:t>
                      </a:r>
                      <a:endParaRPr lang="en-US" sz="1400" b="1" dirty="0">
                        <a:cs typeface="B Nazanin" panose="00000400000000000000" pitchFamily="2" charset="-78"/>
                      </a:endParaRPr>
                    </a:p>
                  </a:txBody>
                  <a:tcPr/>
                </a:tc>
                <a:extLst>
                  <a:ext uri="{0D108BD9-81ED-4DB2-BD59-A6C34878D82A}">
                    <a16:rowId xmlns:a16="http://schemas.microsoft.com/office/drawing/2014/main" val="2740309067"/>
                  </a:ext>
                </a:extLst>
              </a:tr>
              <a:tr h="307836">
                <a:tc>
                  <a:txBody>
                    <a:bodyPr/>
                    <a:lstStyle/>
                    <a:p>
                      <a:pPr algn="ctr" rtl="1"/>
                      <a:endParaRPr lang="en-US" sz="1200" b="1" dirty="0">
                        <a:cs typeface="B Nazanin" panose="00000400000000000000" pitchFamily="2" charset="-78"/>
                      </a:endParaRPr>
                    </a:p>
                  </a:txBody>
                  <a:tcPr/>
                </a:tc>
                <a:tc>
                  <a:txBody>
                    <a:bodyPr/>
                    <a:lstStyle/>
                    <a:p>
                      <a:pPr algn="ctr" rtl="1"/>
                      <a:endParaRPr lang="en-US" sz="1400" b="1">
                        <a:cs typeface="B Nazanin" panose="00000400000000000000" pitchFamily="2" charset="-78"/>
                      </a:endParaRPr>
                    </a:p>
                  </a:txBody>
                  <a:tcPr/>
                </a:tc>
                <a:tc>
                  <a:txBody>
                    <a:bodyPr/>
                    <a:lstStyle/>
                    <a:p>
                      <a:pPr algn="ctr" rtl="1"/>
                      <a:endParaRPr lang="en-US" sz="1400" b="1" dirty="0">
                        <a:cs typeface="B Nazanin" panose="00000400000000000000" pitchFamily="2" charset="-78"/>
                      </a:endParaRPr>
                    </a:p>
                  </a:txBody>
                  <a:tcPr/>
                </a:tc>
                <a:tc>
                  <a:txBody>
                    <a:bodyPr/>
                    <a:lstStyle/>
                    <a:p>
                      <a:pPr algn="r" rtl="1"/>
                      <a:r>
                        <a:rPr lang="fa-IR" sz="1400" b="1" dirty="0" smtClean="0">
                          <a:solidFill>
                            <a:srgbClr val="FF0000"/>
                          </a:solidFill>
                          <a:cs typeface="B Nazanin" panose="00000400000000000000" pitchFamily="2" charset="-78"/>
                        </a:rPr>
                        <a:t>مهارکننده آلفاگلوکوزیداز</a:t>
                      </a:r>
                      <a:endParaRPr lang="en-US" sz="1400" b="1" dirty="0">
                        <a:solidFill>
                          <a:srgbClr val="FF0000"/>
                        </a:solidFill>
                        <a:cs typeface="B Nazanin" panose="00000400000000000000" pitchFamily="2" charset="-78"/>
                      </a:endParaRPr>
                    </a:p>
                  </a:txBody>
                  <a:tcPr/>
                </a:tc>
                <a:extLst>
                  <a:ext uri="{0D108BD9-81ED-4DB2-BD59-A6C34878D82A}">
                    <a16:rowId xmlns:a16="http://schemas.microsoft.com/office/drawing/2014/main" val="1795726207"/>
                  </a:ext>
                </a:extLst>
              </a:tr>
              <a:tr h="307836">
                <a:tc>
                  <a:txBody>
                    <a:bodyPr/>
                    <a:lstStyle/>
                    <a:p>
                      <a:pPr algn="ctr" rtl="1"/>
                      <a:r>
                        <a:rPr lang="fa-IR" sz="1200" b="1" dirty="0" smtClean="0">
                          <a:cs typeface="B Nazanin" panose="00000400000000000000" pitchFamily="2" charset="-78"/>
                        </a:rPr>
                        <a:t>دوز اولیه آهسته تا عوارض گوارشی کاهش یابد</a:t>
                      </a:r>
                      <a:endParaRPr lang="en-US" sz="1200" b="1" dirty="0">
                        <a:cs typeface="B Nazanin" panose="00000400000000000000" pitchFamily="2" charset="-78"/>
                      </a:endParaRPr>
                    </a:p>
                  </a:txBody>
                  <a:tcPr/>
                </a:tc>
                <a:tc>
                  <a:txBody>
                    <a:bodyPr/>
                    <a:lstStyle/>
                    <a:p>
                      <a:pPr algn="ctr" rtl="1"/>
                      <a:r>
                        <a:rPr lang="fa-IR" sz="1400" b="1" dirty="0" smtClean="0">
                          <a:cs typeface="B Nazanin" panose="00000400000000000000" pitchFamily="2" charset="-78"/>
                        </a:rPr>
                        <a:t>۸ـ۱۲</a:t>
                      </a:r>
                      <a:endParaRPr lang="en-US" sz="1400" b="1" dirty="0">
                        <a:cs typeface="B Nazanin" panose="00000400000000000000" pitchFamily="2" charset="-78"/>
                      </a:endParaRPr>
                    </a:p>
                  </a:txBody>
                  <a:tcPr/>
                </a:tc>
                <a:tc>
                  <a:txBody>
                    <a:bodyPr/>
                    <a:lstStyle/>
                    <a:p>
                      <a:pPr algn="ctr" rtl="1"/>
                      <a:r>
                        <a:rPr lang="fa-IR" sz="1400" b="1" dirty="0" smtClean="0">
                          <a:cs typeface="B Nazanin" panose="00000400000000000000" pitchFamily="2" charset="-78"/>
                        </a:rPr>
                        <a:t>غیرقابل جذب</a:t>
                      </a:r>
                      <a:endParaRPr lang="en-US" sz="1400" b="1" dirty="0">
                        <a:cs typeface="B Nazanin" panose="00000400000000000000" pitchFamily="2" charset="-78"/>
                      </a:endParaRPr>
                    </a:p>
                  </a:txBody>
                  <a:tcPr/>
                </a:tc>
                <a:tc>
                  <a:txBody>
                    <a:bodyPr/>
                    <a:lstStyle/>
                    <a:p>
                      <a:pPr algn="r" rtl="1"/>
                      <a:r>
                        <a:rPr lang="fa-IR" sz="1400" b="1" dirty="0" smtClean="0">
                          <a:cs typeface="B Nazanin" panose="00000400000000000000" pitchFamily="2" charset="-78"/>
                        </a:rPr>
                        <a:t>آکاربوز (پرکوز)</a:t>
                      </a:r>
                      <a:endParaRPr lang="en-US" sz="1400" b="1" dirty="0">
                        <a:cs typeface="B Nazanin" panose="00000400000000000000" pitchFamily="2" charset="-78"/>
                      </a:endParaRPr>
                    </a:p>
                  </a:txBody>
                  <a:tcPr/>
                </a:tc>
                <a:extLst>
                  <a:ext uri="{0D108BD9-81ED-4DB2-BD59-A6C34878D82A}">
                    <a16:rowId xmlns:a16="http://schemas.microsoft.com/office/drawing/2014/main" val="1464097023"/>
                  </a:ext>
                </a:extLst>
              </a:tr>
              <a:tr h="307836">
                <a:tc>
                  <a:txBody>
                    <a:bodyPr/>
                    <a:lstStyle/>
                    <a:p>
                      <a:pPr algn="ctr" rtl="1"/>
                      <a:endParaRPr lang="en-US" sz="1200" b="1" dirty="0">
                        <a:cs typeface="B Nazanin" panose="00000400000000000000" pitchFamily="2" charset="-78"/>
                      </a:endParaRPr>
                    </a:p>
                  </a:txBody>
                  <a:tcPr/>
                </a:tc>
                <a:tc>
                  <a:txBody>
                    <a:bodyPr/>
                    <a:lstStyle/>
                    <a:p>
                      <a:pPr algn="ctr" rtl="1"/>
                      <a:endParaRPr lang="en-US" sz="1400" b="1">
                        <a:cs typeface="B Nazanin" panose="00000400000000000000" pitchFamily="2" charset="-78"/>
                      </a:endParaRPr>
                    </a:p>
                  </a:txBody>
                  <a:tcPr/>
                </a:tc>
                <a:tc>
                  <a:txBody>
                    <a:bodyPr/>
                    <a:lstStyle/>
                    <a:p>
                      <a:pPr algn="ctr" rtl="1"/>
                      <a:endParaRPr lang="en-US" sz="1400" b="1" dirty="0">
                        <a:cs typeface="B Nazanin" panose="00000400000000000000" pitchFamily="2" charset="-78"/>
                      </a:endParaRPr>
                    </a:p>
                  </a:txBody>
                  <a:tcPr/>
                </a:tc>
                <a:tc>
                  <a:txBody>
                    <a:bodyPr/>
                    <a:lstStyle/>
                    <a:p>
                      <a:pPr algn="r" rtl="1"/>
                      <a:r>
                        <a:rPr lang="fa-IR" sz="1400" b="1" dirty="0" smtClean="0">
                          <a:solidFill>
                            <a:srgbClr val="FF0000"/>
                          </a:solidFill>
                          <a:cs typeface="B Nazanin" panose="00000400000000000000" pitchFamily="2" charset="-78"/>
                        </a:rPr>
                        <a:t>مگلیتاینید</a:t>
                      </a:r>
                      <a:endParaRPr lang="en-US" sz="1400" b="1" dirty="0">
                        <a:solidFill>
                          <a:srgbClr val="FF0000"/>
                        </a:solidFill>
                        <a:cs typeface="B Nazanin" panose="00000400000000000000" pitchFamily="2" charset="-78"/>
                      </a:endParaRPr>
                    </a:p>
                  </a:txBody>
                  <a:tcPr/>
                </a:tc>
                <a:extLst>
                  <a:ext uri="{0D108BD9-81ED-4DB2-BD59-A6C34878D82A}">
                    <a16:rowId xmlns:a16="http://schemas.microsoft.com/office/drawing/2014/main" val="3055338823"/>
                  </a:ext>
                </a:extLst>
              </a:tr>
              <a:tr h="307836">
                <a:tc>
                  <a:txBody>
                    <a:bodyPr/>
                    <a:lstStyle/>
                    <a:p>
                      <a:pPr algn="ctr" rtl="1"/>
                      <a:r>
                        <a:rPr lang="fa-IR" sz="1200" b="1" dirty="0" smtClean="0">
                          <a:cs typeface="B Nazanin" panose="00000400000000000000" pitchFamily="2" charset="-78"/>
                        </a:rPr>
                        <a:t>۱۵ دقیقه قبل از غذا مصرف شود. افزایش وزن</a:t>
                      </a:r>
                      <a:endParaRPr lang="en-US" sz="1200" b="1" dirty="0">
                        <a:cs typeface="B Nazanin" panose="00000400000000000000" pitchFamily="2" charset="-78"/>
                      </a:endParaRPr>
                    </a:p>
                  </a:txBody>
                  <a:tcPr/>
                </a:tc>
                <a:tc>
                  <a:txBody>
                    <a:bodyPr/>
                    <a:lstStyle/>
                    <a:p>
                      <a:pPr algn="ctr" rtl="1"/>
                      <a:r>
                        <a:rPr lang="fa-IR" sz="1400" b="1" dirty="0" smtClean="0">
                          <a:cs typeface="B Nazanin" panose="00000400000000000000" pitchFamily="2" charset="-78"/>
                        </a:rPr>
                        <a:t>بیشتر از ۴</a:t>
                      </a:r>
                      <a:endParaRPr lang="en-US" sz="1400" b="1" dirty="0">
                        <a:cs typeface="B Nazanin" panose="00000400000000000000" pitchFamily="2" charset="-78"/>
                      </a:endParaRPr>
                    </a:p>
                  </a:txBody>
                  <a:tcPr/>
                </a:tc>
                <a:tc>
                  <a:txBody>
                    <a:bodyPr/>
                    <a:lstStyle/>
                    <a:p>
                      <a:pPr algn="ctr" rtl="1"/>
                      <a:r>
                        <a:rPr lang="fa-IR" sz="1400" b="1" dirty="0" smtClean="0">
                          <a:cs typeface="B Nazanin" panose="00000400000000000000" pitchFamily="2" charset="-78"/>
                        </a:rPr>
                        <a:t>۱</a:t>
                      </a:r>
                      <a:endParaRPr lang="en-US" sz="1400" b="1" dirty="0">
                        <a:cs typeface="B Nazanin" panose="00000400000000000000" pitchFamily="2" charset="-78"/>
                      </a:endParaRPr>
                    </a:p>
                  </a:txBody>
                  <a:tcPr/>
                </a:tc>
                <a:tc>
                  <a:txBody>
                    <a:bodyPr/>
                    <a:lstStyle/>
                    <a:p>
                      <a:pPr algn="r" rtl="1"/>
                      <a:r>
                        <a:rPr lang="fa-IR" sz="1400" b="1" dirty="0" smtClean="0">
                          <a:cs typeface="B Nazanin" panose="00000400000000000000" pitchFamily="2" charset="-78"/>
                        </a:rPr>
                        <a:t>نتگلینید (استارلیکس)</a:t>
                      </a:r>
                      <a:endParaRPr lang="en-US" sz="1400" b="1" dirty="0">
                        <a:cs typeface="B Nazanin" panose="00000400000000000000" pitchFamily="2" charset="-78"/>
                      </a:endParaRPr>
                    </a:p>
                  </a:txBody>
                  <a:tcPr/>
                </a:tc>
                <a:extLst>
                  <a:ext uri="{0D108BD9-81ED-4DB2-BD59-A6C34878D82A}">
                    <a16:rowId xmlns:a16="http://schemas.microsoft.com/office/drawing/2014/main" val="2324796659"/>
                  </a:ext>
                </a:extLst>
              </a:tr>
              <a:tr h="307836">
                <a:tc>
                  <a:txBody>
                    <a:bodyPr/>
                    <a:lstStyle/>
                    <a:p>
                      <a:pPr algn="ctr" rtl="1"/>
                      <a:endParaRPr lang="en-US" sz="1200" b="1" dirty="0">
                        <a:cs typeface="B Nazanin" panose="00000400000000000000" pitchFamily="2" charset="-78"/>
                      </a:endParaRPr>
                    </a:p>
                  </a:txBody>
                  <a:tcPr/>
                </a:tc>
                <a:tc>
                  <a:txBody>
                    <a:bodyPr/>
                    <a:lstStyle/>
                    <a:p>
                      <a:pPr algn="ctr" rtl="1"/>
                      <a:endParaRPr lang="en-US" sz="1400" b="1">
                        <a:cs typeface="B Nazanin" panose="00000400000000000000" pitchFamily="2" charset="-78"/>
                      </a:endParaRPr>
                    </a:p>
                  </a:txBody>
                  <a:tcPr/>
                </a:tc>
                <a:tc>
                  <a:txBody>
                    <a:bodyPr/>
                    <a:lstStyle/>
                    <a:p>
                      <a:pPr algn="ctr" rtl="1"/>
                      <a:endParaRPr lang="en-US" sz="1400" b="1" dirty="0">
                        <a:cs typeface="B Nazanin" panose="00000400000000000000" pitchFamily="2" charset="-78"/>
                      </a:endParaRPr>
                    </a:p>
                  </a:txBody>
                  <a:tcPr/>
                </a:tc>
                <a:tc>
                  <a:txBody>
                    <a:bodyPr/>
                    <a:lstStyle/>
                    <a:p>
                      <a:pPr algn="r" rtl="1"/>
                      <a:r>
                        <a:rPr lang="fa-IR" sz="1400" b="1" dirty="0" smtClean="0">
                          <a:solidFill>
                            <a:srgbClr val="FF0000"/>
                          </a:solidFill>
                          <a:cs typeface="B Nazanin" panose="00000400000000000000" pitchFamily="2" charset="-78"/>
                        </a:rPr>
                        <a:t>تیازولیدیندیون</a:t>
                      </a:r>
                      <a:endParaRPr lang="en-US" sz="1400" b="1" dirty="0">
                        <a:solidFill>
                          <a:srgbClr val="FF0000"/>
                        </a:solidFill>
                        <a:cs typeface="B Nazanin" panose="00000400000000000000" pitchFamily="2" charset="-78"/>
                      </a:endParaRPr>
                    </a:p>
                  </a:txBody>
                  <a:tcPr/>
                </a:tc>
                <a:extLst>
                  <a:ext uri="{0D108BD9-81ED-4DB2-BD59-A6C34878D82A}">
                    <a16:rowId xmlns:a16="http://schemas.microsoft.com/office/drawing/2014/main" val="3474043377"/>
                  </a:ext>
                </a:extLst>
              </a:tr>
              <a:tr h="307836">
                <a:tc>
                  <a:txBody>
                    <a:bodyPr/>
                    <a:lstStyle/>
                    <a:p>
                      <a:pPr algn="ctr" rtl="1"/>
                      <a:r>
                        <a:rPr lang="fa-IR" sz="1200" b="1" dirty="0" smtClean="0">
                          <a:cs typeface="B Nazanin" panose="00000400000000000000" pitchFamily="2" charset="-78"/>
                        </a:rPr>
                        <a:t>عملکرد</a:t>
                      </a:r>
                      <a:r>
                        <a:rPr lang="fa-IR" sz="1200" b="1" baseline="0" dirty="0" smtClean="0">
                          <a:cs typeface="B Nazanin" panose="00000400000000000000" pitchFamily="2" charset="-78"/>
                        </a:rPr>
                        <a:t> کبد کنترل شود. ادم و افزایش وزن</a:t>
                      </a:r>
                      <a:endParaRPr lang="en-US" sz="1200" b="1" dirty="0">
                        <a:cs typeface="B Nazanin" panose="00000400000000000000" pitchFamily="2" charset="-78"/>
                      </a:endParaRPr>
                    </a:p>
                  </a:txBody>
                  <a:tcPr/>
                </a:tc>
                <a:tc>
                  <a:txBody>
                    <a:bodyPr/>
                    <a:lstStyle/>
                    <a:p>
                      <a:pPr algn="ctr" rtl="1"/>
                      <a:r>
                        <a:rPr lang="fa-IR" sz="1400" b="1" dirty="0" smtClean="0">
                          <a:cs typeface="B Nazanin" panose="00000400000000000000" pitchFamily="2" charset="-78"/>
                        </a:rPr>
                        <a:t>۱۲ـ۲۴</a:t>
                      </a:r>
                      <a:endParaRPr lang="en-US" sz="1400" b="1" dirty="0">
                        <a:cs typeface="B Nazanin" panose="00000400000000000000" pitchFamily="2" charset="-78"/>
                      </a:endParaRPr>
                    </a:p>
                  </a:txBody>
                  <a:tcPr/>
                </a:tc>
                <a:tc>
                  <a:txBody>
                    <a:bodyPr/>
                    <a:lstStyle/>
                    <a:p>
                      <a:pPr algn="ctr" rtl="1"/>
                      <a:r>
                        <a:rPr lang="fa-IR" sz="1400" b="1" dirty="0" smtClean="0">
                          <a:cs typeface="B Nazanin" panose="00000400000000000000" pitchFamily="2" charset="-78"/>
                        </a:rPr>
                        <a:t>۲</a:t>
                      </a:r>
                      <a:endParaRPr lang="en-US" sz="1400" b="1" dirty="0">
                        <a:cs typeface="B Nazanin" panose="00000400000000000000" pitchFamily="2" charset="-78"/>
                      </a:endParaRPr>
                    </a:p>
                  </a:txBody>
                  <a:tcPr/>
                </a:tc>
                <a:tc>
                  <a:txBody>
                    <a:bodyPr/>
                    <a:lstStyle/>
                    <a:p>
                      <a:pPr algn="r" rtl="1"/>
                      <a:r>
                        <a:rPr lang="fa-IR" sz="1400" b="1" dirty="0" smtClean="0">
                          <a:cs typeface="B Nazanin" panose="00000400000000000000" pitchFamily="2" charset="-78"/>
                        </a:rPr>
                        <a:t>پیوگلیتازون (آکتوز)</a:t>
                      </a:r>
                      <a:endParaRPr lang="en-US" sz="1400" b="1" dirty="0">
                        <a:cs typeface="B Nazanin" panose="00000400000000000000" pitchFamily="2" charset="-78"/>
                      </a:endParaRPr>
                    </a:p>
                  </a:txBody>
                  <a:tcPr/>
                </a:tc>
                <a:extLst>
                  <a:ext uri="{0D108BD9-81ED-4DB2-BD59-A6C34878D82A}">
                    <a16:rowId xmlns:a16="http://schemas.microsoft.com/office/drawing/2014/main" val="3115428019"/>
                  </a:ext>
                </a:extLst>
              </a:tr>
            </a:tbl>
          </a:graphicData>
        </a:graphic>
      </p:graphicFrame>
    </p:spTree>
    <p:extLst>
      <p:ext uri="{BB962C8B-B14F-4D97-AF65-F5344CB8AC3E}">
        <p14:creationId xmlns:p14="http://schemas.microsoft.com/office/powerpoint/2010/main" val="2294250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24259" y="722648"/>
            <a:ext cx="7122017" cy="5693866"/>
          </a:xfrm>
          <a:prstGeom prst="rect">
            <a:avLst/>
          </a:prstGeom>
          <a:noFill/>
        </p:spPr>
        <p:txBody>
          <a:bodyPr wrap="square" rtlCol="0">
            <a:spAutoFit/>
          </a:bodyPr>
          <a:lstStyle/>
          <a:p>
            <a:pPr algn="r" rtl="1"/>
            <a:r>
              <a:rPr lang="fa-IR" sz="2000" b="1" dirty="0" smtClean="0">
                <a:solidFill>
                  <a:srgbClr val="FFC000"/>
                </a:solidFill>
                <a:cs typeface="B Nazanin" panose="00000400000000000000" pitchFamily="2" charset="-78"/>
              </a:rPr>
              <a:t>علائم هیپرگلیسمی</a:t>
            </a:r>
          </a:p>
          <a:p>
            <a:pPr marL="342900" indent="-342900" algn="r" rtl="1">
              <a:buFont typeface="Wingdings" panose="05000000000000000000" pitchFamily="2" charset="2"/>
              <a:buChar char="ü"/>
            </a:pPr>
            <a:r>
              <a:rPr lang="fa-IR" sz="2000" dirty="0" smtClean="0">
                <a:cs typeface="B Nazanin" panose="00000400000000000000" pitchFamily="2" charset="-78"/>
              </a:rPr>
              <a:t>تکرر ادرار </a:t>
            </a:r>
          </a:p>
          <a:p>
            <a:pPr marL="342900" indent="-342900" algn="r" rtl="1">
              <a:buFont typeface="Wingdings" panose="05000000000000000000" pitchFamily="2" charset="2"/>
              <a:buChar char="ü"/>
            </a:pPr>
            <a:r>
              <a:rPr lang="fa-IR" sz="2000" dirty="0" smtClean="0">
                <a:cs typeface="B Nazanin" panose="00000400000000000000" pitchFamily="2" charset="-78"/>
              </a:rPr>
              <a:t>تشنگی مفرط</a:t>
            </a:r>
          </a:p>
          <a:p>
            <a:pPr marL="342900" indent="-342900" algn="r" rtl="1">
              <a:buFont typeface="Wingdings" panose="05000000000000000000" pitchFamily="2" charset="2"/>
              <a:buChar char="ü"/>
            </a:pPr>
            <a:r>
              <a:rPr lang="fa-IR" sz="2000" dirty="0" smtClean="0">
                <a:cs typeface="B Nazanin" panose="00000400000000000000" pitchFamily="2" charset="-78"/>
              </a:rPr>
              <a:t>تهوع و استفراغ</a:t>
            </a:r>
          </a:p>
          <a:p>
            <a:pPr marL="342900" indent="-342900" algn="r" rtl="1">
              <a:buFont typeface="Wingdings" panose="05000000000000000000" pitchFamily="2" charset="2"/>
              <a:buChar char="ü"/>
            </a:pPr>
            <a:r>
              <a:rPr lang="fa-IR" sz="2000" dirty="0" smtClean="0">
                <a:cs typeface="B Nazanin" panose="00000400000000000000" pitchFamily="2" charset="-78"/>
              </a:rPr>
              <a:t>ضعف</a:t>
            </a:r>
          </a:p>
          <a:p>
            <a:pPr marL="342900" indent="-342900" algn="r" rtl="1">
              <a:buFont typeface="Wingdings" panose="05000000000000000000" pitchFamily="2" charset="2"/>
              <a:buChar char="ü"/>
            </a:pPr>
            <a:r>
              <a:rPr lang="fa-IR" sz="2000" dirty="0" smtClean="0">
                <a:cs typeface="B Nazanin" panose="00000400000000000000" pitchFamily="2" charset="-78"/>
              </a:rPr>
              <a:t>گیجی و کم آبی</a:t>
            </a:r>
          </a:p>
          <a:p>
            <a:pPr algn="r" rtl="1"/>
            <a:endParaRPr lang="fa-IR" sz="2000" dirty="0">
              <a:cs typeface="B Nazanin" panose="00000400000000000000" pitchFamily="2" charset="-78"/>
            </a:endParaRPr>
          </a:p>
          <a:p>
            <a:pPr algn="r" rtl="1"/>
            <a:r>
              <a:rPr lang="fa-IR" sz="2000" b="1" dirty="0" smtClean="0">
                <a:solidFill>
                  <a:srgbClr val="FFC000"/>
                </a:solidFill>
                <a:cs typeface="B Nazanin" panose="00000400000000000000" pitchFamily="2" charset="-78"/>
              </a:rPr>
              <a:t>علائم هیپوگلیسمی</a:t>
            </a:r>
          </a:p>
          <a:p>
            <a:pPr marL="342900" indent="-342900" algn="r" rtl="1">
              <a:buFont typeface="Wingdings" panose="05000000000000000000" pitchFamily="2" charset="2"/>
              <a:buChar char="ü"/>
            </a:pPr>
            <a:r>
              <a:rPr lang="fa-IR" sz="2000" dirty="0" smtClean="0">
                <a:cs typeface="B Nazanin" panose="00000400000000000000" pitchFamily="2" charset="-78"/>
              </a:rPr>
              <a:t>شروع سریع سردرد</a:t>
            </a:r>
          </a:p>
          <a:p>
            <a:pPr marL="342900" indent="-342900" algn="r" rtl="1">
              <a:buFont typeface="Wingdings" panose="05000000000000000000" pitchFamily="2" charset="2"/>
              <a:buChar char="ü"/>
            </a:pPr>
            <a:r>
              <a:rPr lang="fa-IR" sz="2000" dirty="0" smtClean="0">
                <a:cs typeface="B Nazanin" panose="00000400000000000000" pitchFamily="2" charset="-78"/>
              </a:rPr>
              <a:t>خستگی</a:t>
            </a:r>
          </a:p>
          <a:p>
            <a:pPr marL="342900" indent="-342900" algn="r" rtl="1">
              <a:buFont typeface="Wingdings" panose="05000000000000000000" pitchFamily="2" charset="2"/>
              <a:buChar char="ü"/>
            </a:pPr>
            <a:r>
              <a:rPr lang="fa-IR" sz="2000" dirty="0" smtClean="0">
                <a:cs typeface="B Nazanin" panose="00000400000000000000" pitchFamily="2" charset="-78"/>
              </a:rPr>
              <a:t> اضطراب</a:t>
            </a:r>
          </a:p>
          <a:p>
            <a:pPr marL="342900" indent="-342900" algn="r" rtl="1">
              <a:buFont typeface="Wingdings" panose="05000000000000000000" pitchFamily="2" charset="2"/>
              <a:buChar char="ü"/>
            </a:pPr>
            <a:r>
              <a:rPr lang="fa-IR" sz="2000" dirty="0" smtClean="0">
                <a:cs typeface="B Nazanin" panose="00000400000000000000" pitchFamily="2" charset="-78"/>
              </a:rPr>
              <a:t>گیجی</a:t>
            </a:r>
          </a:p>
          <a:p>
            <a:pPr marL="342900" indent="-342900" algn="r" rtl="1">
              <a:buFont typeface="Wingdings" panose="05000000000000000000" pitchFamily="2" charset="2"/>
              <a:buChar char="ü"/>
            </a:pPr>
            <a:r>
              <a:rPr lang="fa-IR" sz="2000" dirty="0" smtClean="0">
                <a:cs typeface="B Nazanin" panose="00000400000000000000" pitchFamily="2" charset="-78"/>
              </a:rPr>
              <a:t>افزایش ضربان قلب</a:t>
            </a:r>
          </a:p>
          <a:p>
            <a:pPr marL="342900" indent="-342900" algn="r" rtl="1">
              <a:buFont typeface="Wingdings" panose="05000000000000000000" pitchFamily="2" charset="2"/>
              <a:buChar char="ü"/>
            </a:pPr>
            <a:r>
              <a:rPr lang="fa-IR" sz="2000" dirty="0" smtClean="0">
                <a:cs typeface="B Nazanin" panose="00000400000000000000" pitchFamily="2" charset="-78"/>
              </a:rPr>
              <a:t>تعریق </a:t>
            </a:r>
          </a:p>
          <a:p>
            <a:pPr marL="342900" indent="-342900" algn="r" rtl="1">
              <a:buFont typeface="Wingdings" panose="05000000000000000000" pitchFamily="2" charset="2"/>
              <a:buChar char="ü"/>
            </a:pPr>
            <a:r>
              <a:rPr lang="fa-IR" sz="2000" dirty="0" smtClean="0">
                <a:cs typeface="B Nazanin" panose="00000400000000000000" pitchFamily="2" charset="-78"/>
              </a:rPr>
              <a:t>لرزش</a:t>
            </a:r>
          </a:p>
          <a:p>
            <a:pPr algn="r" rtl="1"/>
            <a:endParaRPr lang="fa-IR" sz="2000" dirty="0" smtClean="0">
              <a:cs typeface="B Nazanin" panose="00000400000000000000" pitchFamily="2" charset="-78"/>
            </a:endParaRPr>
          </a:p>
          <a:p>
            <a:pPr algn="r" rtl="1"/>
            <a:r>
              <a:rPr lang="fa-IR" sz="2400" b="1" dirty="0" smtClean="0">
                <a:solidFill>
                  <a:srgbClr val="FF0000"/>
                </a:solidFill>
                <a:cs typeface="B Nazanin" panose="00000400000000000000" pitchFamily="2" charset="-78"/>
              </a:rPr>
              <a:t>نکته: </a:t>
            </a:r>
          </a:p>
          <a:p>
            <a:pPr algn="r" rtl="1"/>
            <a:r>
              <a:rPr lang="fa-IR" sz="2000" dirty="0" smtClean="0">
                <a:cs typeface="B Nazanin" panose="00000400000000000000" pitchFamily="2" charset="-78"/>
              </a:rPr>
              <a:t>هر دو می تواند منجر به تشنج و کما شود بنابراین یک فوریت پزشکی است</a:t>
            </a:r>
            <a:r>
              <a:rPr lang="fa-IR" dirty="0" smtClean="0">
                <a:cs typeface="B Nazanin" panose="00000400000000000000" pitchFamily="2" charset="-78"/>
              </a:rPr>
              <a:t>.</a:t>
            </a:r>
          </a:p>
        </p:txBody>
      </p:sp>
    </p:spTree>
    <p:extLst>
      <p:ext uri="{BB962C8B-B14F-4D97-AF65-F5344CB8AC3E}">
        <p14:creationId xmlns:p14="http://schemas.microsoft.com/office/powerpoint/2010/main" val="421685876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17431" y="849485"/>
            <a:ext cx="10187189" cy="5509200"/>
          </a:xfrm>
          <a:prstGeom prst="rect">
            <a:avLst/>
          </a:prstGeom>
          <a:noFill/>
        </p:spPr>
        <p:txBody>
          <a:bodyPr wrap="square" rtlCol="0">
            <a:spAutoFit/>
          </a:bodyPr>
          <a:lstStyle/>
          <a:p>
            <a:pPr algn="ctr" rtl="1"/>
            <a:r>
              <a:rPr lang="fa-IR" sz="2800" b="1" dirty="0" smtClean="0">
                <a:solidFill>
                  <a:srgbClr val="FFFF00"/>
                </a:solidFill>
                <a:effectLst>
                  <a:outerShdw blurRad="38100" dist="38100" dir="2700000" algn="tl">
                    <a:srgbClr val="000000">
                      <a:alpha val="43137"/>
                    </a:srgbClr>
                  </a:outerShdw>
                </a:effectLst>
                <a:cs typeface="B Nazanin" panose="00000400000000000000" pitchFamily="2" charset="-78"/>
              </a:rPr>
              <a:t>نفروپاتی دیابتی</a:t>
            </a:r>
          </a:p>
          <a:p>
            <a:pPr algn="ctr" rtl="1"/>
            <a:endParaRPr lang="fa-IR" b="1" dirty="0" smtClean="0">
              <a:cs typeface="B Nazanin" panose="00000400000000000000" pitchFamily="2" charset="-78"/>
            </a:endParaRPr>
          </a:p>
          <a:p>
            <a:pPr algn="justLow" rtl="1"/>
            <a:r>
              <a:rPr lang="fa-IR" b="1" dirty="0" smtClean="0">
                <a:cs typeface="B Nazanin" panose="00000400000000000000" pitchFamily="2" charset="-78"/>
              </a:rPr>
              <a:t>مرحله ۱: افزایش جریان خون ورودی به کلیه ها که باعث بزرگی کلیه ها شده سرعت فیلتراسیون گلومرولی تخمین زده شده(</a:t>
            </a:r>
            <a:r>
              <a:rPr lang="en-US" b="1" dirty="0" err="1" smtClean="0">
                <a:cs typeface="B Nazanin" panose="00000400000000000000" pitchFamily="2" charset="-78"/>
              </a:rPr>
              <a:t>eGFR</a:t>
            </a:r>
            <a:r>
              <a:rPr lang="fa-IR" b="1" dirty="0" smtClean="0">
                <a:cs typeface="B Nazanin" panose="00000400000000000000" pitchFamily="2" charset="-78"/>
              </a:rPr>
              <a:t>) ۹۰</a:t>
            </a:r>
            <a:r>
              <a:rPr lang="en-US" b="1" dirty="0" smtClean="0">
                <a:cs typeface="B Nazanin" panose="00000400000000000000" pitchFamily="2" charset="-78"/>
              </a:rPr>
              <a:t>ml/min </a:t>
            </a:r>
            <a:r>
              <a:rPr lang="fa-IR" b="1" dirty="0" smtClean="0">
                <a:cs typeface="B Nazanin" panose="00000400000000000000" pitchFamily="2" charset="-78"/>
              </a:rPr>
              <a:t>در ۱.۷۳ </a:t>
            </a:r>
            <a:r>
              <a:rPr lang="en-US" b="1" dirty="0" smtClean="0">
                <a:cs typeface="B Nazanin" panose="00000400000000000000" pitchFamily="2" charset="-78"/>
              </a:rPr>
              <a:t>m²</a:t>
            </a:r>
            <a:r>
              <a:rPr lang="fa-IR" b="1" dirty="0" smtClean="0">
                <a:cs typeface="B Nazanin" panose="00000400000000000000" pitchFamily="2" charset="-78"/>
              </a:rPr>
              <a:t> است.</a:t>
            </a:r>
          </a:p>
          <a:p>
            <a:pPr algn="justLow" rtl="1"/>
            <a:endParaRPr lang="fa-IR" b="1" dirty="0" smtClean="0">
              <a:cs typeface="B Nazanin" panose="00000400000000000000" pitchFamily="2" charset="-78"/>
            </a:endParaRPr>
          </a:p>
          <a:p>
            <a:pPr algn="justLow" rtl="1"/>
            <a:r>
              <a:rPr lang="fa-IR" b="1" dirty="0" smtClean="0">
                <a:cs typeface="B Nazanin" panose="00000400000000000000" pitchFamily="2" charset="-78"/>
              </a:rPr>
              <a:t>مرحله ۲:</a:t>
            </a:r>
          </a:p>
          <a:p>
            <a:pPr algn="justLow" rtl="1"/>
            <a:r>
              <a:rPr lang="fa-IR" b="1" dirty="0" smtClean="0">
                <a:cs typeface="B Nazanin" panose="00000400000000000000" pitchFamily="2" charset="-78"/>
              </a:rPr>
              <a:t>پالایش زیاد گلومرولی به غشا آسیب می رساند و منجر به نشت مولکولهای بزرگتر مثل آلبومین میشودو میکروآلبومینوری نامیده می شود.کلیرانس اوره و کراتینین کاهش می یابد.</a:t>
            </a:r>
          </a:p>
          <a:p>
            <a:pPr algn="justLow" rtl="1"/>
            <a:r>
              <a:rPr lang="en-US" b="1" dirty="0" smtClean="0">
                <a:cs typeface="B Nazanin" panose="00000400000000000000" pitchFamily="2" charset="-78"/>
              </a:rPr>
              <a:t>GFR</a:t>
            </a:r>
            <a:r>
              <a:rPr lang="fa-IR" b="1" dirty="0" smtClean="0">
                <a:cs typeface="B Nazanin" panose="00000400000000000000" pitchFamily="2" charset="-78"/>
              </a:rPr>
              <a:t> ۶۰ـ۸۹ </a:t>
            </a:r>
            <a:r>
              <a:rPr lang="en-US" b="1" dirty="0" smtClean="0">
                <a:cs typeface="B Nazanin" panose="00000400000000000000" pitchFamily="2" charset="-78"/>
              </a:rPr>
              <a:t>ml/min</a:t>
            </a:r>
            <a:r>
              <a:rPr lang="fa-IR" b="1" dirty="0" smtClean="0">
                <a:cs typeface="B Nazanin" panose="00000400000000000000" pitchFamily="2" charset="-78"/>
              </a:rPr>
              <a:t> </a:t>
            </a:r>
          </a:p>
          <a:p>
            <a:pPr algn="justLow" rtl="1"/>
            <a:endParaRPr lang="fa-IR" b="1" dirty="0" smtClean="0">
              <a:cs typeface="B Nazanin" panose="00000400000000000000" pitchFamily="2" charset="-78"/>
            </a:endParaRPr>
          </a:p>
          <a:p>
            <a:pPr algn="justLow" rtl="1"/>
            <a:r>
              <a:rPr lang="fa-IR" b="1" dirty="0" smtClean="0">
                <a:cs typeface="B Nazanin" panose="00000400000000000000" pitchFamily="2" charset="-78"/>
              </a:rPr>
              <a:t>مرحله ۳: </a:t>
            </a:r>
          </a:p>
          <a:p>
            <a:pPr algn="justLow" rtl="1"/>
            <a:r>
              <a:rPr lang="fa-IR" b="1" dirty="0" smtClean="0">
                <a:cs typeface="B Nazanin" panose="00000400000000000000" pitchFamily="2" charset="-78"/>
              </a:rPr>
              <a:t>میکروآلبومینوری به بیش از ۲۰۰</a:t>
            </a:r>
            <a:r>
              <a:rPr lang="en-US" b="1" dirty="0" smtClean="0">
                <a:cs typeface="B Nazanin" panose="00000400000000000000" pitchFamily="2" charset="-78"/>
              </a:rPr>
              <a:t>mcg/min </a:t>
            </a:r>
            <a:r>
              <a:rPr lang="fa-IR" b="1" dirty="0" smtClean="0">
                <a:cs typeface="B Nazanin" panose="00000400000000000000" pitchFamily="2" charset="-78"/>
              </a:rPr>
              <a:t> می رسد. </a:t>
            </a:r>
            <a:r>
              <a:rPr lang="en-US" b="1" dirty="0" smtClean="0">
                <a:cs typeface="B Nazanin" panose="00000400000000000000" pitchFamily="2" charset="-78"/>
              </a:rPr>
              <a:t>GFR</a:t>
            </a:r>
            <a:r>
              <a:rPr lang="fa-IR" b="1" dirty="0" smtClean="0">
                <a:cs typeface="B Nazanin" panose="00000400000000000000" pitchFamily="2" charset="-78"/>
              </a:rPr>
              <a:t> ۳۰ـ۵۹</a:t>
            </a:r>
            <a:r>
              <a:rPr lang="en-US" b="1" dirty="0" smtClean="0">
                <a:cs typeface="B Nazanin" panose="00000400000000000000" pitchFamily="2" charset="-78"/>
              </a:rPr>
              <a:t>ml/min </a:t>
            </a:r>
            <a:endParaRPr lang="fa-IR" b="1" dirty="0" smtClean="0">
              <a:cs typeface="B Nazanin" panose="00000400000000000000" pitchFamily="2" charset="-78"/>
            </a:endParaRPr>
          </a:p>
          <a:p>
            <a:pPr algn="justLow" rtl="1"/>
            <a:endParaRPr lang="fa-IR" b="1" dirty="0" smtClean="0">
              <a:cs typeface="B Nazanin" panose="00000400000000000000" pitchFamily="2" charset="-78"/>
            </a:endParaRPr>
          </a:p>
          <a:p>
            <a:pPr algn="justLow" rtl="1"/>
            <a:r>
              <a:rPr lang="fa-IR" b="1" dirty="0" smtClean="0">
                <a:cs typeface="B Nazanin" panose="00000400000000000000" pitchFamily="2" charset="-78"/>
              </a:rPr>
              <a:t>مرحله ۴: </a:t>
            </a:r>
          </a:p>
          <a:p>
            <a:pPr algn="justLow" rtl="1"/>
            <a:r>
              <a:rPr lang="en-US" b="1" dirty="0" smtClean="0">
                <a:cs typeface="B Nazanin" panose="00000400000000000000" pitchFamily="2" charset="-78"/>
              </a:rPr>
              <a:t>GFR</a:t>
            </a:r>
            <a:r>
              <a:rPr lang="fa-IR" b="1" dirty="0" smtClean="0">
                <a:cs typeface="B Nazanin" panose="00000400000000000000" pitchFamily="2" charset="-78"/>
              </a:rPr>
              <a:t> به ۱۵ـ۲۹ </a:t>
            </a:r>
            <a:r>
              <a:rPr lang="en-US" b="1" dirty="0" smtClean="0">
                <a:cs typeface="B Nazanin" panose="00000400000000000000" pitchFamily="2" charset="-78"/>
              </a:rPr>
              <a:t>ml/min</a:t>
            </a:r>
            <a:r>
              <a:rPr lang="fa-IR" b="1" dirty="0" smtClean="0">
                <a:cs typeface="B Nazanin" panose="00000400000000000000" pitchFamily="2" charset="-78"/>
              </a:rPr>
              <a:t> یا کمتر کاهش می یابد. وجود پروتیین بطور قابل توجهی افزایش می یابد. فشارخون بالا می رود. این مرحله آسیب بالینی </a:t>
            </a:r>
            <a:r>
              <a:rPr lang="fa-IR" b="1" dirty="0">
                <a:cs typeface="B Nazanin" panose="00000400000000000000" pitchFamily="2" charset="-78"/>
              </a:rPr>
              <a:t>پیشرفته </a:t>
            </a:r>
            <a:r>
              <a:rPr lang="fa-IR" b="1" dirty="0" smtClean="0">
                <a:cs typeface="B Nazanin" panose="00000400000000000000" pitchFamily="2" charset="-78"/>
              </a:rPr>
              <a:t>نامیده می </a:t>
            </a:r>
            <a:r>
              <a:rPr lang="fa-IR" b="1" dirty="0">
                <a:cs typeface="B Nazanin" panose="00000400000000000000" pitchFamily="2" charset="-78"/>
              </a:rPr>
              <a:t>شود</a:t>
            </a:r>
            <a:r>
              <a:rPr lang="fa-IR" b="1" dirty="0" smtClean="0">
                <a:cs typeface="B Nazanin" panose="00000400000000000000" pitchFamily="2" charset="-78"/>
              </a:rPr>
              <a:t>.</a:t>
            </a:r>
          </a:p>
          <a:p>
            <a:pPr algn="justLow" rtl="1"/>
            <a:endParaRPr lang="fa-IR" b="1" dirty="0" smtClean="0">
              <a:cs typeface="B Nazanin" panose="00000400000000000000" pitchFamily="2" charset="-78"/>
            </a:endParaRPr>
          </a:p>
          <a:p>
            <a:pPr algn="justLow" rtl="1"/>
            <a:r>
              <a:rPr lang="fa-IR" b="1" dirty="0" smtClean="0">
                <a:cs typeface="B Nazanin" panose="00000400000000000000" pitchFamily="2" charset="-78"/>
              </a:rPr>
              <a:t>مرحله ۵:</a:t>
            </a:r>
          </a:p>
          <a:p>
            <a:pPr algn="justLow" rtl="1"/>
            <a:r>
              <a:rPr lang="en-US" b="1" dirty="0" smtClean="0">
                <a:cs typeface="B Nazanin" panose="00000400000000000000" pitchFamily="2" charset="-78"/>
              </a:rPr>
              <a:t>ESRD</a:t>
            </a:r>
            <a:r>
              <a:rPr lang="fa-IR" b="1" dirty="0" smtClean="0">
                <a:cs typeface="B Nazanin" panose="00000400000000000000" pitchFamily="2" charset="-78"/>
              </a:rPr>
              <a:t> نامیده می شود. </a:t>
            </a:r>
            <a:r>
              <a:rPr lang="en-US" b="1" dirty="0" smtClean="0">
                <a:cs typeface="B Nazanin" panose="00000400000000000000" pitchFamily="2" charset="-78"/>
              </a:rPr>
              <a:t>GFR</a:t>
            </a:r>
            <a:r>
              <a:rPr lang="fa-IR" b="1" dirty="0" smtClean="0">
                <a:cs typeface="B Nazanin" panose="00000400000000000000" pitchFamily="2" charset="-78"/>
              </a:rPr>
              <a:t> کمتر از ۱۵ </a:t>
            </a:r>
            <a:r>
              <a:rPr lang="en-US" b="1" dirty="0" smtClean="0">
                <a:cs typeface="B Nazanin" panose="00000400000000000000" pitchFamily="2" charset="-78"/>
              </a:rPr>
              <a:t>ml/min</a:t>
            </a:r>
            <a:endParaRPr lang="fa-IR" b="1" dirty="0">
              <a:cs typeface="B Nazanin" panose="00000400000000000000" pitchFamily="2" charset="-78"/>
            </a:endParaRPr>
          </a:p>
        </p:txBody>
      </p:sp>
    </p:spTree>
    <p:extLst>
      <p:ext uri="{BB962C8B-B14F-4D97-AF65-F5344CB8AC3E}">
        <p14:creationId xmlns:p14="http://schemas.microsoft.com/office/powerpoint/2010/main" val="24891863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1893" y="1564329"/>
            <a:ext cx="9707419" cy="4401205"/>
          </a:xfrm>
          <a:prstGeom prst="rect">
            <a:avLst/>
          </a:prstGeom>
          <a:noFill/>
        </p:spPr>
        <p:txBody>
          <a:bodyPr wrap="square" rtlCol="0">
            <a:spAutoFit/>
          </a:bodyPr>
          <a:lstStyle/>
          <a:p>
            <a:pPr marL="342900" indent="-342900" algn="just" rtl="1">
              <a:lnSpc>
                <a:spcPct val="200000"/>
              </a:lnSpc>
              <a:buFont typeface="Wingdings" panose="05000000000000000000" pitchFamily="2" charset="2"/>
              <a:buChar char="§"/>
            </a:pPr>
            <a:r>
              <a:rPr lang="fa-IR" sz="2000" b="1" dirty="0" smtClean="0">
                <a:cs typeface="B Nazanin" panose="00000400000000000000" pitchFamily="2" charset="-78"/>
              </a:rPr>
              <a:t>احتمال بروز آن در نوع یک بیش از نوع دو است. </a:t>
            </a:r>
          </a:p>
          <a:p>
            <a:pPr marL="342900" indent="-342900" algn="just" rtl="1">
              <a:lnSpc>
                <a:spcPct val="200000"/>
              </a:lnSpc>
              <a:buFont typeface="Wingdings" panose="05000000000000000000" pitchFamily="2" charset="2"/>
              <a:buChar char="§"/>
            </a:pPr>
            <a:r>
              <a:rPr lang="fa-IR" sz="2000" b="1" dirty="0" smtClean="0">
                <a:cs typeface="B Nazanin" panose="00000400000000000000" pitchFamily="2" charset="-78"/>
              </a:rPr>
              <a:t>رایج ترین علت نارسایی مزمن کلیه</a:t>
            </a:r>
          </a:p>
          <a:p>
            <a:pPr marL="342900" indent="-342900" algn="just" rtl="1">
              <a:lnSpc>
                <a:spcPct val="200000"/>
              </a:lnSpc>
              <a:buFont typeface="Wingdings" panose="05000000000000000000" pitchFamily="2" charset="2"/>
              <a:buChar char="§"/>
            </a:pPr>
            <a:r>
              <a:rPr lang="fa-IR" sz="2000" b="1" dirty="0" smtClean="0">
                <a:cs typeface="B Nazanin" panose="00000400000000000000" pitchFamily="2" charset="-78"/>
              </a:rPr>
              <a:t>کنترل دقیق قندخون ظهور و سرعت پیشرفت را کاهش می دهد</a:t>
            </a:r>
          </a:p>
          <a:p>
            <a:pPr marL="342900" indent="-342900" algn="just" rtl="1">
              <a:lnSpc>
                <a:spcPct val="200000"/>
              </a:lnSpc>
              <a:buFont typeface="Wingdings" panose="05000000000000000000" pitchFamily="2" charset="2"/>
              <a:buChar char="§"/>
            </a:pPr>
            <a:r>
              <a:rPr lang="fa-IR" sz="2000" b="1" dirty="0" smtClean="0">
                <a:cs typeface="B Nazanin" panose="00000400000000000000" pitchFamily="2" charset="-78"/>
              </a:rPr>
              <a:t>داروهای مبدل آنژیوتانسین (</a:t>
            </a:r>
            <a:r>
              <a:rPr lang="en-US" sz="2000" b="1" dirty="0" smtClean="0">
                <a:cs typeface="B Nazanin" panose="00000400000000000000" pitchFamily="2" charset="-78"/>
              </a:rPr>
              <a:t>ACE</a:t>
            </a:r>
            <a:r>
              <a:rPr lang="fa-IR" sz="2000" b="1" dirty="0" smtClean="0">
                <a:cs typeface="B Nazanin" panose="00000400000000000000" pitchFamily="2" charset="-78"/>
              </a:rPr>
              <a:t>) پیشرفت آسیب دیابتی کلیه را به تاخیر می اندازند</a:t>
            </a:r>
          </a:p>
          <a:p>
            <a:pPr marL="342900" indent="-342900" algn="just" rtl="1">
              <a:lnSpc>
                <a:spcPct val="200000"/>
              </a:lnSpc>
              <a:buFont typeface="Wingdings" panose="05000000000000000000" pitchFamily="2" charset="2"/>
              <a:buChar char="§"/>
            </a:pPr>
            <a:r>
              <a:rPr lang="fa-IR" sz="2000" b="1" dirty="0" smtClean="0">
                <a:cs typeface="B Nazanin" panose="00000400000000000000" pitchFamily="2" charset="-78"/>
              </a:rPr>
              <a:t>در راهنمای ۲۰۰۷ </a:t>
            </a:r>
            <a:r>
              <a:rPr lang="en-US" sz="2000" b="1" dirty="0" smtClean="0">
                <a:cs typeface="B Nazanin" panose="00000400000000000000" pitchFamily="2" charset="-78"/>
              </a:rPr>
              <a:t>KDOQH</a:t>
            </a:r>
            <a:r>
              <a:rPr lang="fa-IR" sz="2000" b="1" dirty="0" smtClean="0">
                <a:cs typeface="B Nazanin" panose="00000400000000000000" pitchFamily="2" charset="-78"/>
              </a:rPr>
              <a:t> غربالگری سالیانه بیماران دیابتی شامل اندازه گیری میکروآلبومینوری یا نسبت آلبومین به کراتینین ادرار کراتینین سرم و اندازه گیری </a:t>
            </a:r>
            <a:r>
              <a:rPr lang="en-US" sz="2000" b="1" dirty="0" smtClean="0">
                <a:cs typeface="B Nazanin" panose="00000400000000000000" pitchFamily="2" charset="-78"/>
              </a:rPr>
              <a:t>GFR</a:t>
            </a:r>
            <a:r>
              <a:rPr lang="fa-IR" sz="2000" b="1" dirty="0" smtClean="0">
                <a:cs typeface="B Nazanin" panose="00000400000000000000" pitchFamily="2" charset="-78"/>
              </a:rPr>
              <a:t> است.</a:t>
            </a:r>
          </a:p>
          <a:p>
            <a:pPr marL="342900" indent="-342900" algn="just" rtl="1">
              <a:lnSpc>
                <a:spcPct val="200000"/>
              </a:lnSpc>
              <a:buFont typeface="Wingdings" panose="05000000000000000000" pitchFamily="2" charset="2"/>
              <a:buChar char="§"/>
            </a:pPr>
            <a:endParaRPr lang="fa-IR" sz="2000" b="1" dirty="0">
              <a:cs typeface="B Nazanin" panose="00000400000000000000" pitchFamily="2" charset="-78"/>
            </a:endParaRPr>
          </a:p>
        </p:txBody>
      </p:sp>
    </p:spTree>
    <p:extLst>
      <p:ext uri="{BB962C8B-B14F-4D97-AF65-F5344CB8AC3E}">
        <p14:creationId xmlns:p14="http://schemas.microsoft.com/office/powerpoint/2010/main" val="572295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3183" y="1991671"/>
            <a:ext cx="11655380" cy="2585323"/>
          </a:xfrm>
          <a:prstGeom prst="rect">
            <a:avLst/>
          </a:prstGeom>
          <a:noFill/>
        </p:spPr>
        <p:txBody>
          <a:bodyPr wrap="square" rtlCol="0">
            <a:spAutoFit/>
          </a:bodyPr>
          <a:lstStyle/>
          <a:p>
            <a:pPr marL="285750" indent="-285750" algn="r" rtl="1">
              <a:lnSpc>
                <a:spcPct val="200000"/>
              </a:lnSpc>
              <a:buFont typeface="Wingdings" panose="05000000000000000000" pitchFamily="2" charset="2"/>
              <a:buChar char="v"/>
            </a:pPr>
            <a:r>
              <a:rPr lang="fa-IR" sz="2400" b="1" dirty="0" smtClean="0">
                <a:cs typeface="B Nazanin" panose="00000400000000000000" pitchFamily="2" charset="-78"/>
              </a:rPr>
              <a:t>با کاهش کلیرانس کراتینین همراه با خیز علامت دار دیالیز برای این بیماران شروع می شود.</a:t>
            </a:r>
          </a:p>
          <a:p>
            <a:pPr marL="285750" indent="-285750" algn="r" rtl="1">
              <a:lnSpc>
                <a:spcPct val="200000"/>
              </a:lnSpc>
              <a:buFont typeface="Wingdings" panose="05000000000000000000" pitchFamily="2" charset="2"/>
              <a:buChar char="v"/>
            </a:pPr>
            <a:r>
              <a:rPr lang="fa-IR" sz="2400" b="1" dirty="0" smtClean="0">
                <a:cs typeface="B Nazanin" panose="00000400000000000000" pitchFamily="2" charset="-78"/>
              </a:rPr>
              <a:t>شروع زودتر علائم بالینی اورمی در نتیجه شروع دیالیز با </a:t>
            </a:r>
            <a:r>
              <a:rPr lang="en-US" sz="2400" b="1" dirty="0" smtClean="0">
                <a:cs typeface="B Nazanin" panose="00000400000000000000" pitchFamily="2" charset="-78"/>
              </a:rPr>
              <a:t>GFR</a:t>
            </a:r>
            <a:r>
              <a:rPr lang="fa-IR" sz="2400" b="1" dirty="0" smtClean="0">
                <a:cs typeface="B Nazanin" panose="00000400000000000000" pitchFamily="2" charset="-78"/>
              </a:rPr>
              <a:t>  ۱۰ـ۱۵</a:t>
            </a:r>
            <a:r>
              <a:rPr lang="en-US" sz="2400" b="1" dirty="0" smtClean="0">
                <a:cs typeface="B Nazanin" panose="00000400000000000000" pitchFamily="2" charset="-78"/>
              </a:rPr>
              <a:t>ml/min</a:t>
            </a:r>
            <a:r>
              <a:rPr lang="fa-IR" sz="2400" b="1" dirty="0" smtClean="0">
                <a:cs typeface="B Nazanin" panose="00000400000000000000" pitchFamily="2" charset="-78"/>
              </a:rPr>
              <a:t> حتی با کلیرانس بالاتر</a:t>
            </a:r>
          </a:p>
          <a:p>
            <a:pPr marL="285750" indent="-285750" algn="r" rtl="1">
              <a:lnSpc>
                <a:spcPct val="200000"/>
              </a:lnSpc>
              <a:buFont typeface="Wingdings" panose="05000000000000000000" pitchFamily="2" charset="2"/>
              <a:buChar char="v"/>
            </a:pPr>
            <a:r>
              <a:rPr lang="fa-IR" sz="2400" b="1" dirty="0" smtClean="0">
                <a:cs typeface="B Nazanin" panose="00000400000000000000" pitchFamily="2" charset="-78"/>
              </a:rPr>
              <a:t>کنترل فشارخون</a:t>
            </a:r>
          </a:p>
          <a:p>
            <a:pPr algn="r" rtl="1"/>
            <a:endParaRPr lang="en-US" dirty="0"/>
          </a:p>
        </p:txBody>
      </p:sp>
    </p:spTree>
    <p:extLst>
      <p:ext uri="{BB962C8B-B14F-4D97-AF65-F5344CB8AC3E}">
        <p14:creationId xmlns:p14="http://schemas.microsoft.com/office/powerpoint/2010/main" val="351806352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07348" y="2220499"/>
            <a:ext cx="7407563" cy="2554545"/>
          </a:xfrm>
          <a:prstGeom prst="rect">
            <a:avLst/>
          </a:prstGeom>
          <a:noFill/>
        </p:spPr>
        <p:txBody>
          <a:bodyPr wrap="square" rtlCol="0">
            <a:spAutoFit/>
          </a:bodyPr>
          <a:lstStyle/>
          <a:p>
            <a:pPr algn="ctr" rtl="1"/>
            <a:r>
              <a:rPr lang="fa-IR" sz="8000" b="1" dirty="0" smtClean="0">
                <a:cs typeface="B Nazanin" panose="00000400000000000000" pitchFamily="2" charset="-78"/>
              </a:rPr>
              <a:t>همودیالیز یا دیالیز صفاقی</a:t>
            </a:r>
          </a:p>
        </p:txBody>
      </p:sp>
    </p:spTree>
    <p:extLst>
      <p:ext uri="{BB962C8B-B14F-4D97-AF65-F5344CB8AC3E}">
        <p14:creationId xmlns:p14="http://schemas.microsoft.com/office/powerpoint/2010/main" val="24220245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2400" y="942107"/>
            <a:ext cx="8986982" cy="4647426"/>
          </a:xfrm>
          <a:prstGeom prst="rect">
            <a:avLst/>
          </a:prstGeom>
          <a:noFill/>
        </p:spPr>
        <p:txBody>
          <a:bodyPr wrap="square" rtlCol="0">
            <a:spAutoFit/>
          </a:bodyPr>
          <a:lstStyle/>
          <a:p>
            <a:pPr algn="ctr" rtl="1"/>
            <a:r>
              <a:rPr lang="fa-IR" sz="3600" b="1" dirty="0" smtClean="0">
                <a:cs typeface="B Nazanin" panose="00000400000000000000" pitchFamily="2" charset="-78"/>
              </a:rPr>
              <a:t>همودیالیز</a:t>
            </a:r>
            <a:endParaRPr lang="en-US" sz="3600" b="1" dirty="0" smtClean="0">
              <a:cs typeface="B Nazanin" panose="00000400000000000000" pitchFamily="2" charset="-78"/>
            </a:endParaRPr>
          </a:p>
          <a:p>
            <a:pPr algn="ctr" rtl="1"/>
            <a:endParaRPr lang="fa-IR" sz="3600" b="1" dirty="0" smtClean="0">
              <a:cs typeface="B Nazanin" panose="00000400000000000000" pitchFamily="2" charset="-78"/>
            </a:endParaRPr>
          </a:p>
          <a:p>
            <a:pPr algn="r" rtl="1"/>
            <a:r>
              <a:rPr lang="fa-IR" sz="2800" b="1" dirty="0" smtClean="0">
                <a:solidFill>
                  <a:srgbClr val="FFFF00"/>
                </a:solidFill>
                <a:effectLst>
                  <a:outerShdw blurRad="38100" dist="38100" dir="2700000" algn="tl">
                    <a:srgbClr val="000000">
                      <a:alpha val="43137"/>
                    </a:srgbClr>
                  </a:outerShdw>
                </a:effectLst>
                <a:cs typeface="B Nazanin" panose="00000400000000000000" pitchFamily="2" charset="-78"/>
              </a:rPr>
              <a:t>مزایا:</a:t>
            </a:r>
          </a:p>
          <a:p>
            <a:pPr marL="457200" indent="-457200" algn="r" rtl="1">
              <a:buFont typeface="Wingdings" panose="05000000000000000000" pitchFamily="2" charset="2"/>
              <a:buChar char="Ø"/>
            </a:pPr>
            <a:r>
              <a:rPr lang="fa-IR" sz="2800" dirty="0" smtClean="0">
                <a:cs typeface="B Nazanin" panose="00000400000000000000" pitchFamily="2" charset="-78"/>
              </a:rPr>
              <a:t>نظارت مکرر تیم پزشکی </a:t>
            </a:r>
          </a:p>
          <a:p>
            <a:pPr marL="457200" indent="-457200" algn="r" rtl="1">
              <a:buFont typeface="Wingdings" panose="05000000000000000000" pitchFamily="2" charset="2"/>
              <a:buChar char="Ø"/>
            </a:pPr>
            <a:r>
              <a:rPr lang="fa-IR" sz="2800" dirty="0" smtClean="0">
                <a:cs typeface="B Nazanin" panose="00000400000000000000" pitchFamily="2" charset="-78"/>
              </a:rPr>
              <a:t>از دست دادن کمتر پروتیین در حین </a:t>
            </a:r>
            <a:r>
              <a:rPr lang="fa-IR" sz="2800" dirty="0" smtClean="0">
                <a:cs typeface="B Nazanin" panose="00000400000000000000" pitchFamily="2" charset="-78"/>
              </a:rPr>
              <a:t>دیالیز</a:t>
            </a:r>
            <a:endParaRPr lang="en-US" sz="2800" dirty="0" smtClean="0">
              <a:cs typeface="B Nazanin" panose="00000400000000000000" pitchFamily="2" charset="-78"/>
            </a:endParaRPr>
          </a:p>
          <a:p>
            <a:pPr algn="r" rtl="1"/>
            <a:endParaRPr lang="fa-IR" sz="2800" dirty="0" smtClean="0">
              <a:cs typeface="B Nazanin" panose="00000400000000000000" pitchFamily="2" charset="-78"/>
            </a:endParaRPr>
          </a:p>
          <a:p>
            <a:pPr algn="r" rtl="1"/>
            <a:r>
              <a:rPr lang="fa-IR" sz="2800" b="1" dirty="0" smtClean="0">
                <a:solidFill>
                  <a:srgbClr val="FFFF00"/>
                </a:solidFill>
                <a:cs typeface="B Nazanin" panose="00000400000000000000" pitchFamily="2" charset="-78"/>
              </a:rPr>
              <a:t>معایب:</a:t>
            </a:r>
          </a:p>
          <a:p>
            <a:pPr marL="457200" indent="-457200" algn="r" rtl="1">
              <a:buFont typeface="Wingdings" panose="05000000000000000000" pitchFamily="2" charset="2"/>
              <a:buChar char="Ø"/>
            </a:pPr>
            <a:r>
              <a:rPr lang="fa-IR" sz="2800" dirty="0" smtClean="0">
                <a:cs typeface="B Nazanin" panose="00000400000000000000" pitchFamily="2" charset="-78"/>
              </a:rPr>
              <a:t>عوارض مربوط به راه دسترسی عروقی</a:t>
            </a:r>
          </a:p>
          <a:p>
            <a:pPr marL="457200" indent="-457200" algn="r" rtl="1">
              <a:buFont typeface="Wingdings" panose="05000000000000000000" pitchFamily="2" charset="2"/>
              <a:buChar char="Ø"/>
            </a:pPr>
            <a:r>
              <a:rPr lang="fa-IR" sz="2800" dirty="0" smtClean="0">
                <a:cs typeface="B Nazanin" panose="00000400000000000000" pitchFamily="2" charset="-78"/>
              </a:rPr>
              <a:t>خطر هیپرکالمی</a:t>
            </a:r>
          </a:p>
          <a:p>
            <a:pPr marL="457200" indent="-457200" algn="r" rtl="1">
              <a:buFont typeface="Wingdings" panose="05000000000000000000" pitchFamily="2" charset="2"/>
              <a:buChar char="Ø"/>
            </a:pPr>
            <a:r>
              <a:rPr lang="fa-IR" sz="2800" dirty="0" smtClean="0">
                <a:cs typeface="B Nazanin" panose="00000400000000000000" pitchFamily="2" charset="-78"/>
              </a:rPr>
              <a:t>افزایش بروز افت فشارخون</a:t>
            </a:r>
            <a:endParaRPr lang="en-US" sz="2800" dirty="0">
              <a:cs typeface="B Nazanin" panose="00000400000000000000" pitchFamily="2" charset="-78"/>
            </a:endParaRPr>
          </a:p>
        </p:txBody>
      </p:sp>
    </p:spTree>
    <p:extLst>
      <p:ext uri="{BB962C8B-B14F-4D97-AF65-F5344CB8AC3E}">
        <p14:creationId xmlns:p14="http://schemas.microsoft.com/office/powerpoint/2010/main" val="28196746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50109" y="868218"/>
            <a:ext cx="9134763" cy="5078313"/>
          </a:xfrm>
          <a:prstGeom prst="rect">
            <a:avLst/>
          </a:prstGeom>
          <a:noFill/>
        </p:spPr>
        <p:txBody>
          <a:bodyPr wrap="square" rtlCol="0">
            <a:spAutoFit/>
          </a:bodyPr>
          <a:lstStyle/>
          <a:p>
            <a:pPr algn="ctr" rtl="1"/>
            <a:r>
              <a:rPr lang="fa-IR" sz="3600" b="1" dirty="0" smtClean="0">
                <a:cs typeface="B Nazanin" panose="00000400000000000000" pitchFamily="2" charset="-78"/>
              </a:rPr>
              <a:t>دیالیز </a:t>
            </a:r>
            <a:r>
              <a:rPr lang="fa-IR" sz="3600" b="1" dirty="0" smtClean="0">
                <a:cs typeface="B Nazanin" panose="00000400000000000000" pitchFamily="2" charset="-78"/>
              </a:rPr>
              <a:t>صفاقی</a:t>
            </a:r>
            <a:endParaRPr lang="en-US" sz="3600" b="1" dirty="0" smtClean="0">
              <a:cs typeface="B Nazanin" panose="00000400000000000000" pitchFamily="2" charset="-78"/>
            </a:endParaRPr>
          </a:p>
          <a:p>
            <a:pPr algn="ctr" rtl="1"/>
            <a:endParaRPr lang="fa-IR" sz="3600" b="1" dirty="0" smtClean="0">
              <a:cs typeface="B Nazanin" panose="00000400000000000000" pitchFamily="2" charset="-78"/>
            </a:endParaRPr>
          </a:p>
          <a:p>
            <a:pPr algn="r" rtl="1"/>
            <a:r>
              <a:rPr lang="fa-IR" sz="2800" b="1" dirty="0" smtClean="0">
                <a:solidFill>
                  <a:srgbClr val="FFFF00"/>
                </a:solidFill>
                <a:cs typeface="B Nazanin" panose="00000400000000000000" pitchFamily="2" charset="-78"/>
              </a:rPr>
              <a:t>مزایا:</a:t>
            </a:r>
          </a:p>
          <a:p>
            <a:pPr marL="457200" indent="-457200" algn="r" rtl="1">
              <a:buFont typeface="Wingdings" panose="05000000000000000000" pitchFamily="2" charset="2"/>
              <a:buChar char="ü"/>
            </a:pPr>
            <a:r>
              <a:rPr lang="fa-IR" sz="2800" dirty="0" smtClean="0">
                <a:cs typeface="B Nazanin" panose="00000400000000000000" pitchFamily="2" charset="-78"/>
              </a:rPr>
              <a:t>تحمل قلبی ـ عروقی بهتر</a:t>
            </a:r>
          </a:p>
          <a:p>
            <a:pPr marL="457200" indent="-457200" algn="r" rtl="1">
              <a:buFont typeface="Wingdings" panose="05000000000000000000" pitchFamily="2" charset="2"/>
              <a:buChar char="ü"/>
            </a:pPr>
            <a:r>
              <a:rPr lang="fa-IR" sz="2800" dirty="0" smtClean="0">
                <a:cs typeface="B Nazanin" panose="00000400000000000000" pitchFamily="2" charset="-78"/>
              </a:rPr>
              <a:t>تنظیم بهتر پتاسیم خون</a:t>
            </a:r>
          </a:p>
          <a:p>
            <a:pPr marL="457200" indent="-457200" algn="r" rtl="1">
              <a:buFont typeface="Wingdings" panose="05000000000000000000" pitchFamily="2" charset="2"/>
              <a:buChar char="ü"/>
            </a:pPr>
            <a:r>
              <a:rPr lang="fa-IR" sz="2800" dirty="0" smtClean="0">
                <a:cs typeface="B Nazanin" panose="00000400000000000000" pitchFamily="2" charset="-78"/>
              </a:rPr>
              <a:t>عدم نیاز به راه دسترسی </a:t>
            </a:r>
            <a:r>
              <a:rPr lang="fa-IR" sz="2800" dirty="0" smtClean="0">
                <a:cs typeface="B Nazanin" panose="00000400000000000000" pitchFamily="2" charset="-78"/>
              </a:rPr>
              <a:t>عروقی</a:t>
            </a:r>
            <a:endParaRPr lang="en-US" sz="2800" dirty="0" smtClean="0">
              <a:cs typeface="B Nazanin" panose="00000400000000000000" pitchFamily="2" charset="-78"/>
            </a:endParaRPr>
          </a:p>
          <a:p>
            <a:pPr marL="457200" indent="-457200" algn="r" rtl="1">
              <a:buFont typeface="Wingdings" panose="05000000000000000000" pitchFamily="2" charset="2"/>
              <a:buChar char="ü"/>
            </a:pPr>
            <a:endParaRPr lang="fa-IR" sz="2800" dirty="0" smtClean="0">
              <a:cs typeface="B Nazanin" panose="00000400000000000000" pitchFamily="2" charset="-78"/>
            </a:endParaRPr>
          </a:p>
          <a:p>
            <a:pPr algn="r" rtl="1"/>
            <a:r>
              <a:rPr lang="fa-IR" sz="2800" b="1" dirty="0" smtClean="0">
                <a:solidFill>
                  <a:srgbClr val="FFFF00"/>
                </a:solidFill>
                <a:cs typeface="B Nazanin" panose="00000400000000000000" pitchFamily="2" charset="-78"/>
              </a:rPr>
              <a:t>معایب:</a:t>
            </a:r>
          </a:p>
          <a:p>
            <a:pPr marL="457200" indent="-457200" algn="r" rtl="1">
              <a:buFont typeface="Wingdings" panose="05000000000000000000" pitchFamily="2" charset="2"/>
              <a:buChar char="ü"/>
            </a:pPr>
            <a:r>
              <a:rPr lang="fa-IR" sz="2800" dirty="0" smtClean="0">
                <a:cs typeface="B Nazanin" panose="00000400000000000000" pitchFamily="2" charset="-78"/>
              </a:rPr>
              <a:t>پریتونیت</a:t>
            </a:r>
          </a:p>
          <a:p>
            <a:pPr marL="457200" indent="-457200" algn="r" rtl="1">
              <a:buFont typeface="Wingdings" panose="05000000000000000000" pitchFamily="2" charset="2"/>
              <a:buChar char="ü"/>
            </a:pPr>
            <a:r>
              <a:rPr lang="fa-IR" sz="2800" dirty="0" smtClean="0">
                <a:cs typeface="B Nazanin" panose="00000400000000000000" pitchFamily="2" charset="-78"/>
              </a:rPr>
              <a:t>از دست دادن پروتیین</a:t>
            </a:r>
          </a:p>
          <a:p>
            <a:pPr marL="457200" indent="-457200" algn="r" rtl="1">
              <a:buFont typeface="Wingdings" panose="05000000000000000000" pitchFamily="2" charset="2"/>
              <a:buChar char="ü"/>
            </a:pPr>
            <a:r>
              <a:rPr lang="fa-IR" sz="2800" dirty="0" smtClean="0">
                <a:cs typeface="B Nazanin" panose="00000400000000000000" pitchFamily="2" charset="-78"/>
              </a:rPr>
              <a:t>افزایش عوارض فشار زیاد داخل شکمی مثل فلج معده یا </a:t>
            </a:r>
            <a:r>
              <a:rPr lang="fa-IR" sz="2800" dirty="0" smtClean="0">
                <a:cs typeface="B Nazanin" panose="00000400000000000000" pitchFamily="2" charset="-78"/>
              </a:rPr>
              <a:t>گاستروپارزی</a:t>
            </a:r>
            <a:endParaRPr lang="fa-IR" sz="2800" dirty="0" smtClean="0">
              <a:cs typeface="B Nazanin" panose="00000400000000000000" pitchFamily="2" charset="-78"/>
            </a:endParaRPr>
          </a:p>
        </p:txBody>
      </p:sp>
    </p:spTree>
    <p:extLst>
      <p:ext uri="{BB962C8B-B14F-4D97-AF65-F5344CB8AC3E}">
        <p14:creationId xmlns:p14="http://schemas.microsoft.com/office/powerpoint/2010/main" val="80539128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4368" y="709379"/>
            <a:ext cx="7620000" cy="523220"/>
          </a:xfrm>
          <a:prstGeom prst="rect">
            <a:avLst/>
          </a:prstGeom>
          <a:noFill/>
        </p:spPr>
        <p:txBody>
          <a:bodyPr wrap="square" rtlCol="0">
            <a:spAutoFit/>
          </a:bodyPr>
          <a:lstStyle/>
          <a:p>
            <a:pPr algn="r" rtl="1"/>
            <a:r>
              <a:rPr lang="fa-IR" sz="2800" b="1" dirty="0" smtClean="0">
                <a:solidFill>
                  <a:srgbClr val="FFC000"/>
                </a:solidFill>
                <a:effectLst>
                  <a:outerShdw blurRad="38100" dist="38100" dir="2700000" algn="tl">
                    <a:srgbClr val="000000">
                      <a:alpha val="43137"/>
                    </a:srgbClr>
                  </a:outerShdw>
                </a:effectLst>
                <a:cs typeface="B Nazanin" panose="00000400000000000000" pitchFamily="2" charset="-78"/>
              </a:rPr>
              <a:t>پیوند بشوند یا نه </a:t>
            </a:r>
            <a:endParaRPr lang="en-US" sz="2800" b="1" dirty="0">
              <a:solidFill>
                <a:srgbClr val="FFC000"/>
              </a:solidFill>
              <a:effectLst>
                <a:outerShdw blurRad="38100" dist="38100" dir="2700000" algn="tl">
                  <a:srgbClr val="000000">
                    <a:alpha val="43137"/>
                  </a:srgbClr>
                </a:outerShdw>
              </a:effectLst>
              <a:cs typeface="B Nazanin" panose="00000400000000000000" pitchFamily="2" charset="-78"/>
            </a:endParaRPr>
          </a:p>
        </p:txBody>
      </p:sp>
      <p:sp>
        <p:nvSpPr>
          <p:cNvPr id="3" name="TextBox 2"/>
          <p:cNvSpPr txBox="1"/>
          <p:nvPr/>
        </p:nvSpPr>
        <p:spPr>
          <a:xfrm>
            <a:off x="1089891" y="1985818"/>
            <a:ext cx="9956800" cy="3416320"/>
          </a:xfrm>
          <a:prstGeom prst="rect">
            <a:avLst/>
          </a:prstGeom>
          <a:noFill/>
        </p:spPr>
        <p:txBody>
          <a:bodyPr wrap="square" rtlCol="0">
            <a:spAutoFit/>
          </a:bodyPr>
          <a:lstStyle/>
          <a:p>
            <a:pPr algn="just" rtl="1">
              <a:lnSpc>
                <a:spcPct val="150000"/>
              </a:lnSpc>
            </a:pPr>
            <a:r>
              <a:rPr lang="fa-IR" sz="2400" dirty="0" smtClean="0">
                <a:cs typeface="B Nazanin" panose="00000400000000000000" pitchFamily="2" charset="-78"/>
              </a:rPr>
              <a:t>پیوند طول عمر بیماران را در مقایسه با دیالیز بالاتر می برد. درمان انتخابی برای بیماران دیابتی است .</a:t>
            </a:r>
          </a:p>
          <a:p>
            <a:pPr algn="just" rtl="1">
              <a:lnSpc>
                <a:spcPct val="150000"/>
              </a:lnSpc>
            </a:pPr>
            <a:r>
              <a:rPr lang="fa-IR" sz="2400" dirty="0" smtClean="0">
                <a:cs typeface="B Nazanin" panose="00000400000000000000" pitchFamily="2" charset="-78"/>
              </a:rPr>
              <a:t> بیماران با سن بالا و آترواسکلروز کاندید پیوند نیستند.</a:t>
            </a:r>
          </a:p>
          <a:p>
            <a:pPr algn="just" rtl="1">
              <a:lnSpc>
                <a:spcPct val="150000"/>
              </a:lnSpc>
            </a:pPr>
            <a:r>
              <a:rPr lang="fa-IR" sz="2400" dirty="0" smtClean="0">
                <a:cs typeface="B Nazanin" panose="00000400000000000000" pitchFamily="2" charset="-78"/>
              </a:rPr>
              <a:t>انجام ارزیابی کامل و در اغلب موارد جراحی قلب  قبل از پیوند ضروری است</a:t>
            </a:r>
          </a:p>
          <a:p>
            <a:pPr algn="just" rtl="1">
              <a:lnSpc>
                <a:spcPct val="150000"/>
              </a:lnSpc>
            </a:pPr>
            <a:r>
              <a:rPr lang="fa-IR" sz="2400" dirty="0" smtClean="0">
                <a:cs typeface="B Nazanin" panose="00000400000000000000" pitchFamily="2" charset="-78"/>
              </a:rPr>
              <a:t>بیماران پیوندی دیابتی بیشتر تحت عمل قطع عضو قرار می گیرند. زیرا عفونت و بیماری عروق محیطی با استروییدها تشدید می شود البته بایذ تاثیر افزایش طول عمر پس از پیوند را بر میزان بروز این عوارض در نظر گرفت.</a:t>
            </a:r>
            <a:endParaRPr lang="en-US" sz="2400" dirty="0">
              <a:cs typeface="B Nazanin" panose="00000400000000000000" pitchFamily="2" charset="-78"/>
            </a:endParaRPr>
          </a:p>
        </p:txBody>
      </p:sp>
    </p:spTree>
    <p:extLst>
      <p:ext uri="{BB962C8B-B14F-4D97-AF65-F5344CB8AC3E}">
        <p14:creationId xmlns:p14="http://schemas.microsoft.com/office/powerpoint/2010/main" val="36544073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98111" y="1001832"/>
            <a:ext cx="9916733" cy="4401205"/>
          </a:xfrm>
          <a:prstGeom prst="rect">
            <a:avLst/>
          </a:prstGeom>
          <a:noFill/>
        </p:spPr>
        <p:txBody>
          <a:bodyPr wrap="square" rtlCol="0">
            <a:spAutoFit/>
          </a:bodyPr>
          <a:lstStyle/>
          <a:p>
            <a:pPr marL="342900" indent="-342900" algn="just" rtl="1">
              <a:lnSpc>
                <a:spcPct val="200000"/>
              </a:lnSpc>
              <a:buFont typeface="Wingdings" panose="05000000000000000000" pitchFamily="2" charset="2"/>
              <a:buChar char="Ø"/>
            </a:pPr>
            <a:r>
              <a:rPr lang="fa-IR" sz="2000" dirty="0">
                <a:cs typeface="B Nazanin" panose="00000400000000000000" pitchFamily="2" charset="-78"/>
              </a:rPr>
              <a:t>دیابت قندی سندرمی شامل اختلالات متابولیکی  عروقی و عصبی وابسته به هم میباشد. مشخصه ی اختلال متابولیکی تغییر متابولیسم کربوهیدرات ها چربی ها و پروتیین ها ناشی از کمبود نسبی یا مطلق ترشح انسولین و یا مقاومت نسبت به اثر انسولین در سلول های هدف است.</a:t>
            </a:r>
            <a:endParaRPr lang="en-US" sz="2000" dirty="0">
              <a:cs typeface="B Nazanin" panose="00000400000000000000" pitchFamily="2" charset="-78"/>
            </a:endParaRPr>
          </a:p>
          <a:p>
            <a:pPr marL="285750" indent="-285750" algn="just" rtl="1">
              <a:lnSpc>
                <a:spcPct val="200000"/>
              </a:lnSpc>
              <a:buFont typeface="Wingdings" panose="05000000000000000000" pitchFamily="2" charset="2"/>
              <a:buChar char="Ø"/>
            </a:pPr>
            <a:r>
              <a:rPr lang="fa-IR" sz="2000" b="1" dirty="0" smtClean="0">
                <a:cs typeface="B Nazanin" panose="00000400000000000000" pitchFamily="2" charset="-78"/>
              </a:rPr>
              <a:t>انسولین </a:t>
            </a:r>
            <a:r>
              <a:rPr lang="fa-IR" sz="2000" b="1" dirty="0">
                <a:cs typeface="B Nazanin" panose="00000400000000000000" pitchFamily="2" charset="-78"/>
              </a:rPr>
              <a:t>در بدن تمام </a:t>
            </a:r>
            <a:r>
              <a:rPr lang="fa-IR" sz="2000" b="1" dirty="0" smtClean="0">
                <a:cs typeface="B Nazanin" panose="00000400000000000000" pitchFamily="2" charset="-78"/>
              </a:rPr>
              <a:t>افراد </a:t>
            </a:r>
            <a:r>
              <a:rPr lang="fa-IR" sz="2000" b="1" dirty="0">
                <a:cs typeface="B Nazanin" panose="00000400000000000000" pitchFamily="2" charset="-78"/>
              </a:rPr>
              <a:t>توسط </a:t>
            </a:r>
            <a:r>
              <a:rPr lang="fa-IR" sz="2000" b="1" dirty="0" smtClean="0">
                <a:cs typeface="B Nazanin" panose="00000400000000000000" pitchFamily="2" charset="-78"/>
              </a:rPr>
              <a:t>سلول های </a:t>
            </a:r>
            <a:r>
              <a:rPr lang="fa-IR" sz="2000" b="1" dirty="0">
                <a:cs typeface="B Nazanin" panose="00000400000000000000" pitchFamily="2" charset="-78"/>
              </a:rPr>
              <a:t>بتای پانکراس ساخته و </a:t>
            </a:r>
            <a:r>
              <a:rPr lang="fa-IR" sz="2000" b="1" dirty="0" smtClean="0">
                <a:cs typeface="B Nazanin" panose="00000400000000000000" pitchFamily="2" charset="-78"/>
              </a:rPr>
              <a:t>به داخل </a:t>
            </a:r>
            <a:r>
              <a:rPr lang="fa-IR" sz="2000" b="1" dirty="0">
                <a:cs typeface="B Nazanin" panose="00000400000000000000" pitchFamily="2" charset="-78"/>
              </a:rPr>
              <a:t>جریان خون ریخته می </a:t>
            </a:r>
            <a:r>
              <a:rPr lang="fa-IR" sz="2000" b="1" dirty="0" smtClean="0">
                <a:cs typeface="B Nazanin" panose="00000400000000000000" pitchFamily="2" charset="-78"/>
              </a:rPr>
              <a:t>شود.</a:t>
            </a:r>
          </a:p>
          <a:p>
            <a:pPr marL="285750" indent="-285750" algn="just" rtl="1">
              <a:lnSpc>
                <a:spcPct val="200000"/>
              </a:lnSpc>
              <a:buFont typeface="Wingdings" panose="05000000000000000000" pitchFamily="2" charset="2"/>
              <a:buChar char="Ø"/>
            </a:pPr>
            <a:r>
              <a:rPr lang="fa-IR" sz="2000" b="1" dirty="0" smtClean="0">
                <a:cs typeface="B Nazanin" panose="00000400000000000000" pitchFamily="2" charset="-78"/>
              </a:rPr>
              <a:t> </a:t>
            </a:r>
            <a:r>
              <a:rPr lang="fa-IR" sz="2000" b="1" dirty="0">
                <a:cs typeface="B Nazanin" panose="00000400000000000000" pitchFamily="2" charset="-78"/>
              </a:rPr>
              <a:t>انسولین در سوخت و ساز مواد نشاسته ای و قندهای ساده و در نتیجه </a:t>
            </a:r>
            <a:r>
              <a:rPr lang="fa-IR" sz="2000" b="1" dirty="0" smtClean="0">
                <a:cs typeface="B Nazanin" panose="00000400000000000000" pitchFamily="2" charset="-78"/>
              </a:rPr>
              <a:t>تنظیم قندخون نقش مهمی دارد.</a:t>
            </a:r>
          </a:p>
          <a:p>
            <a:pPr marL="285750" indent="-285750" algn="just" rtl="1">
              <a:lnSpc>
                <a:spcPct val="200000"/>
              </a:lnSpc>
              <a:buFont typeface="Wingdings" panose="05000000000000000000" pitchFamily="2" charset="2"/>
              <a:buChar char="Ø"/>
            </a:pPr>
            <a:r>
              <a:rPr lang="fa-IR" sz="2000" b="1" dirty="0" smtClean="0">
                <a:cs typeface="B Nazanin" panose="00000400000000000000" pitchFamily="2" charset="-78"/>
              </a:rPr>
              <a:t> عدم کنترل آن در حد مناسب منجر به  ضایعات جبران ناپذیری در قسمت های مختلف بدن می شود.</a:t>
            </a:r>
          </a:p>
          <a:p>
            <a:pPr marL="285750" indent="-285750" algn="just" rtl="1">
              <a:lnSpc>
                <a:spcPct val="200000"/>
              </a:lnSpc>
              <a:buFont typeface="Wingdings" panose="05000000000000000000" pitchFamily="2" charset="2"/>
              <a:buChar char="Ø"/>
            </a:pPr>
            <a:r>
              <a:rPr lang="fa-IR" sz="2000" b="1" dirty="0" smtClean="0">
                <a:cs typeface="B Nazanin" panose="00000400000000000000" pitchFamily="2" charset="-78"/>
              </a:rPr>
              <a:t>منظور از کاهش انسولین کاهش ترشح آن از لوزالمعده و یا کاهش اثربخشی آن در بدن است. </a:t>
            </a:r>
          </a:p>
        </p:txBody>
      </p:sp>
      <p:sp>
        <p:nvSpPr>
          <p:cNvPr id="5" name="TextBox 4"/>
          <p:cNvSpPr txBox="1"/>
          <p:nvPr/>
        </p:nvSpPr>
        <p:spPr>
          <a:xfrm>
            <a:off x="515154" y="5499614"/>
            <a:ext cx="11114468" cy="954107"/>
          </a:xfrm>
          <a:prstGeom prst="rect">
            <a:avLst/>
          </a:prstGeom>
          <a:noFill/>
        </p:spPr>
        <p:txBody>
          <a:bodyPr wrap="square" rtlCol="0">
            <a:spAutoFit/>
          </a:bodyPr>
          <a:lstStyle/>
          <a:p>
            <a:pPr algn="ctr" rtl="1"/>
            <a:r>
              <a:rPr lang="fa-IR" sz="2800" b="1" dirty="0" smtClean="0">
                <a:solidFill>
                  <a:srgbClr val="FFFF00"/>
                </a:solidFill>
                <a:effectLst>
                  <a:outerShdw blurRad="38100" dist="38100" dir="2700000" algn="tl">
                    <a:srgbClr val="000000">
                      <a:alpha val="43137"/>
                    </a:srgbClr>
                  </a:outerShdw>
                </a:effectLst>
                <a:cs typeface="B Nazanin" panose="00000400000000000000" pitchFamily="2" charset="-78"/>
              </a:rPr>
              <a:t>دیابت، بیماری تمدن جدید (شهرنشینی، کاهش فعالیت، افزایش مصرف مواد پرانرژی) نامیده می شود</a:t>
            </a:r>
            <a:endParaRPr lang="en-US" sz="2800" b="1" dirty="0">
              <a:solidFill>
                <a:srgbClr val="FFFF00"/>
              </a:solidFill>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10875690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07713" y="685052"/>
            <a:ext cx="8118763" cy="523220"/>
          </a:xfrm>
          <a:prstGeom prst="rect">
            <a:avLst/>
          </a:prstGeom>
          <a:noFill/>
        </p:spPr>
        <p:txBody>
          <a:bodyPr wrap="square" rtlCol="0">
            <a:spAutoFit/>
          </a:bodyPr>
          <a:lstStyle/>
          <a:p>
            <a:pPr algn="r" rtl="1"/>
            <a:r>
              <a:rPr lang="fa-IR" sz="2800" b="1" dirty="0" smtClean="0">
                <a:effectLst>
                  <a:reflection blurRad="6350" stA="60000" endA="900" endPos="58000" dir="5400000" sy="-100000" algn="bl" rotWithShape="0"/>
                </a:effectLst>
                <a:cs typeface="B Nazanin" panose="00000400000000000000" pitchFamily="2" charset="-78"/>
              </a:rPr>
              <a:t>چرا باید بیشتر دیالیز شوند؟</a:t>
            </a:r>
            <a:endParaRPr lang="en-US" sz="2800" b="1" dirty="0">
              <a:effectLst>
                <a:reflection blurRad="6350" stA="60000" endA="900" endPos="58000" dir="5400000" sy="-100000" algn="bl" rotWithShape="0"/>
              </a:effectLst>
              <a:cs typeface="B Nazanin" panose="00000400000000000000" pitchFamily="2" charset="-78"/>
            </a:endParaRPr>
          </a:p>
        </p:txBody>
      </p:sp>
      <p:sp>
        <p:nvSpPr>
          <p:cNvPr id="3" name="TextBox 2"/>
          <p:cNvSpPr txBox="1"/>
          <p:nvPr/>
        </p:nvSpPr>
        <p:spPr>
          <a:xfrm>
            <a:off x="1265382" y="2142836"/>
            <a:ext cx="9291782" cy="3231654"/>
          </a:xfrm>
          <a:prstGeom prst="rect">
            <a:avLst/>
          </a:prstGeom>
          <a:noFill/>
        </p:spPr>
        <p:txBody>
          <a:bodyPr wrap="square" rtlCol="0">
            <a:spAutoFit/>
          </a:bodyPr>
          <a:lstStyle/>
          <a:p>
            <a:pPr algn="r" rtl="1">
              <a:lnSpc>
                <a:spcPct val="150000"/>
              </a:lnSpc>
            </a:pPr>
            <a:r>
              <a:rPr lang="fa-IR" sz="2400" dirty="0" smtClean="0">
                <a:cs typeface="B Nazanin" panose="00000400000000000000" pitchFamily="2" charset="-78"/>
              </a:rPr>
              <a:t>دیابت و اورمی هر دو بر کل سیستم بدن تاثیر می گذارند.</a:t>
            </a:r>
          </a:p>
          <a:p>
            <a:pPr algn="r" rtl="1">
              <a:lnSpc>
                <a:spcPct val="150000"/>
              </a:lnSpc>
            </a:pPr>
            <a:r>
              <a:rPr lang="fa-IR" sz="2400" dirty="0" smtClean="0">
                <a:cs typeface="B Nazanin" panose="00000400000000000000" pitchFamily="2" charset="-78"/>
              </a:rPr>
              <a:t>طبق یافته ها تنها یک پنجم بیماران دیابتی تحت دیالیز تا ۵ سال زنده می مانند.</a:t>
            </a:r>
          </a:p>
          <a:p>
            <a:pPr algn="r" rtl="1">
              <a:lnSpc>
                <a:spcPct val="150000"/>
              </a:lnSpc>
            </a:pPr>
            <a:r>
              <a:rPr lang="fa-IR" sz="2400" dirty="0" smtClean="0">
                <a:cs typeface="B Nazanin" panose="00000400000000000000" pitchFamily="2" charset="-78"/>
              </a:rPr>
              <a:t>افزایش طول عمر مستلزم کلیرانس بیشتر اوره (</a:t>
            </a:r>
            <a:r>
              <a:rPr lang="en-US" sz="2400" dirty="0" smtClean="0">
                <a:cs typeface="B Nazanin" panose="00000400000000000000" pitchFamily="2" charset="-78"/>
              </a:rPr>
              <a:t>KT/V</a:t>
            </a:r>
            <a:r>
              <a:rPr lang="fa-IR" sz="2400" dirty="0" smtClean="0">
                <a:cs typeface="B Nazanin" panose="00000400000000000000" pitchFamily="2" charset="-78"/>
              </a:rPr>
              <a:t>≤۱/۴</a:t>
            </a:r>
            <a:r>
              <a:rPr lang="en-US" sz="2400" dirty="0" smtClean="0">
                <a:cs typeface="B Nazanin" panose="00000400000000000000" pitchFamily="2" charset="-78"/>
              </a:rPr>
              <a:t>(</a:t>
            </a:r>
            <a:endParaRPr lang="fa-IR" sz="2400" dirty="0">
              <a:cs typeface="B Nazanin" panose="00000400000000000000" pitchFamily="2" charset="-78"/>
            </a:endParaRPr>
          </a:p>
          <a:p>
            <a:pPr algn="r" rtl="1"/>
            <a:endParaRPr lang="fa-IR" sz="2400" dirty="0" smtClean="0">
              <a:cs typeface="B Nazanin" panose="00000400000000000000" pitchFamily="2" charset="-78"/>
            </a:endParaRPr>
          </a:p>
          <a:p>
            <a:pPr algn="r" rtl="1"/>
            <a:endParaRPr lang="fa-IR" sz="2400" dirty="0">
              <a:cs typeface="B Nazanin" panose="00000400000000000000" pitchFamily="2" charset="-78"/>
            </a:endParaRPr>
          </a:p>
          <a:p>
            <a:pPr algn="r" rtl="1"/>
            <a:endParaRPr lang="fa-IR" sz="2400" dirty="0" smtClean="0">
              <a:cs typeface="B Nazanin" panose="00000400000000000000" pitchFamily="2" charset="-78"/>
            </a:endParaRPr>
          </a:p>
          <a:p>
            <a:pPr algn="r" rtl="1"/>
            <a:r>
              <a:rPr lang="fa-IR" sz="2400" dirty="0" smtClean="0">
                <a:cs typeface="B Nazanin" panose="00000400000000000000" pitchFamily="2" charset="-78"/>
              </a:rPr>
              <a:t>چالش بزرگ تیم پزشکی</a:t>
            </a:r>
            <a:endParaRPr lang="en-US" sz="2400" dirty="0" smtClean="0">
              <a:cs typeface="B Nazanin" panose="00000400000000000000" pitchFamily="2" charset="-78"/>
            </a:endParaRPr>
          </a:p>
        </p:txBody>
      </p:sp>
    </p:spTree>
    <p:extLst>
      <p:ext uri="{BB962C8B-B14F-4D97-AF65-F5344CB8AC3E}">
        <p14:creationId xmlns:p14="http://schemas.microsoft.com/office/powerpoint/2010/main" val="373634215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64027" y="456355"/>
            <a:ext cx="7370619" cy="584775"/>
          </a:xfrm>
          <a:prstGeom prst="rect">
            <a:avLst/>
          </a:prstGeom>
          <a:noFill/>
        </p:spPr>
        <p:txBody>
          <a:bodyPr wrap="square" rtlCol="0">
            <a:spAutoFit/>
          </a:bodyPr>
          <a:lstStyle/>
          <a:p>
            <a:pPr algn="ctr"/>
            <a:r>
              <a:rPr lang="fa-IR" sz="3200" b="1" dirty="0" smtClean="0">
                <a:effectLst>
                  <a:outerShdw blurRad="38100" dist="38100" dir="2700000" algn="tl">
                    <a:srgbClr val="000000">
                      <a:alpha val="43137"/>
                    </a:srgbClr>
                  </a:outerShdw>
                </a:effectLst>
                <a:cs typeface="B Nazanin" panose="00000400000000000000" pitchFamily="2" charset="-78"/>
              </a:rPr>
              <a:t>دیالیز و کنترل قند خون</a:t>
            </a:r>
            <a:endParaRPr lang="en-US" sz="3200" b="1" dirty="0">
              <a:effectLst>
                <a:outerShdw blurRad="38100" dist="38100" dir="2700000" algn="tl">
                  <a:srgbClr val="000000">
                    <a:alpha val="43137"/>
                  </a:srgbClr>
                </a:outerShdw>
              </a:effectLst>
              <a:cs typeface="B Nazanin" panose="00000400000000000000" pitchFamily="2" charset="-78"/>
            </a:endParaRPr>
          </a:p>
        </p:txBody>
      </p:sp>
      <p:sp>
        <p:nvSpPr>
          <p:cNvPr id="3" name="TextBox 2"/>
          <p:cNvSpPr txBox="1"/>
          <p:nvPr/>
        </p:nvSpPr>
        <p:spPr>
          <a:xfrm>
            <a:off x="655783" y="1283855"/>
            <a:ext cx="10751126" cy="5855770"/>
          </a:xfrm>
          <a:prstGeom prst="rect">
            <a:avLst/>
          </a:prstGeom>
          <a:noFill/>
        </p:spPr>
        <p:txBody>
          <a:bodyPr wrap="square" rtlCol="0">
            <a:spAutoFit/>
          </a:bodyPr>
          <a:lstStyle/>
          <a:p>
            <a:pPr algn="just" rtl="1">
              <a:lnSpc>
                <a:spcPct val="150000"/>
              </a:lnSpc>
            </a:pPr>
            <a:r>
              <a:rPr lang="fa-IR" b="1" dirty="0" smtClean="0">
                <a:cs typeface="B Nazanin" panose="00000400000000000000" pitchFamily="2" charset="-78"/>
              </a:rPr>
              <a:t>نارسایی کلیه ناشی از دیابت اثر متناقضی بر انسولین دارد.</a:t>
            </a:r>
          </a:p>
          <a:p>
            <a:pPr algn="just" rtl="1">
              <a:lnSpc>
                <a:spcPct val="150000"/>
              </a:lnSpc>
            </a:pPr>
            <a:r>
              <a:rPr lang="fa-IR" b="1" dirty="0" smtClean="0">
                <a:cs typeface="B Nazanin" panose="00000400000000000000" pitchFamily="2" charset="-78"/>
              </a:rPr>
              <a:t>احتیاج کمتر به انسولین بدلیل دفع کمتر آن و دوام بیشتر اثر آن و نیز کاهش اشتهای بیماران بدلیل اورمی</a:t>
            </a:r>
          </a:p>
          <a:p>
            <a:pPr algn="just" rtl="1">
              <a:lnSpc>
                <a:spcPct val="150000"/>
              </a:lnSpc>
            </a:pPr>
            <a:r>
              <a:rPr lang="fa-IR" b="1" dirty="0" smtClean="0">
                <a:cs typeface="B Nazanin" panose="00000400000000000000" pitchFamily="2" charset="-78"/>
              </a:rPr>
              <a:t>اکثر داروهای خوراکی پایین آورنده قند خون (بخصوص طولانی اثرها) میتوانند باعث افت شدید قند خون شوند چون عمدتا دفع کلیوی دارند و از صافی عبور نمی کنند.</a:t>
            </a:r>
          </a:p>
          <a:p>
            <a:pPr algn="just" rtl="1">
              <a:lnSpc>
                <a:spcPct val="150000"/>
              </a:lnSpc>
            </a:pPr>
            <a:r>
              <a:rPr lang="fa-IR" b="1" dirty="0" smtClean="0">
                <a:cs typeface="B Nazanin" panose="00000400000000000000" pitchFamily="2" charset="-78"/>
              </a:rPr>
              <a:t>استفاده از محلول دیالیز حاوی ۲۰۰</a:t>
            </a:r>
            <a:r>
              <a:rPr lang="en-US" b="1" dirty="0" smtClean="0">
                <a:cs typeface="B Nazanin" panose="00000400000000000000" pitchFamily="2" charset="-78"/>
              </a:rPr>
              <a:t>mg/dl</a:t>
            </a:r>
            <a:r>
              <a:rPr lang="fa-IR" b="1" dirty="0" smtClean="0">
                <a:cs typeface="B Nazanin" panose="00000400000000000000" pitchFamily="2" charset="-78"/>
              </a:rPr>
              <a:t> بهترین سطح برای همه بیماران است چون از افت قندخون بیماران دیابتی پیش گیری و افزایش قندخون آنها را اصلاح می کند. </a:t>
            </a:r>
          </a:p>
          <a:p>
            <a:pPr algn="just" rtl="1">
              <a:lnSpc>
                <a:spcPct val="150000"/>
              </a:lnSpc>
            </a:pPr>
            <a:r>
              <a:rPr lang="fa-IR" b="1" dirty="0" smtClean="0">
                <a:cs typeface="B Nazanin" panose="00000400000000000000" pitchFamily="2" charset="-78"/>
              </a:rPr>
              <a:t>متفورمین و گلیبورید از صافی رد می شود.</a:t>
            </a:r>
          </a:p>
          <a:p>
            <a:pPr algn="just" rtl="1">
              <a:lnSpc>
                <a:spcPct val="150000"/>
              </a:lnSpc>
            </a:pPr>
            <a:r>
              <a:rPr lang="fa-IR" b="1" dirty="0" smtClean="0">
                <a:cs typeface="B Nazanin" panose="00000400000000000000" pitchFamily="2" charset="-78"/>
              </a:rPr>
              <a:t>داروهای نظیر گلی پیزاید تولبوتامید گلی دازید با توجه به دفع کامل کبدی در بیماران دیالیزی داروی مناسبی هستند.</a:t>
            </a:r>
          </a:p>
          <a:p>
            <a:pPr algn="just" rtl="1">
              <a:lnSpc>
                <a:spcPct val="150000"/>
              </a:lnSpc>
            </a:pPr>
            <a:r>
              <a:rPr lang="fa-IR" b="1" dirty="0" smtClean="0">
                <a:cs typeface="B Nazanin" panose="00000400000000000000" pitchFamily="2" charset="-78"/>
              </a:rPr>
              <a:t>سطح گلوکز ناشتای سرم کمتر از ۱۴۰</a:t>
            </a:r>
            <a:r>
              <a:rPr lang="en-US" b="1" dirty="0" smtClean="0">
                <a:cs typeface="B Nazanin" panose="00000400000000000000" pitchFamily="2" charset="-78"/>
              </a:rPr>
              <a:t>mg/dl</a:t>
            </a:r>
            <a:r>
              <a:rPr lang="fa-IR" b="1" dirty="0" smtClean="0">
                <a:cs typeface="B Nazanin" panose="00000400000000000000" pitchFamily="2" charset="-78"/>
              </a:rPr>
              <a:t> و گلوکز بعد از غذا کمتر از ۲۰۰</a:t>
            </a:r>
            <a:r>
              <a:rPr lang="en-US" b="1" dirty="0" smtClean="0">
                <a:cs typeface="B Nazanin" panose="00000400000000000000" pitchFamily="2" charset="-78"/>
              </a:rPr>
              <a:t>mg/dl</a:t>
            </a:r>
            <a:r>
              <a:rPr lang="fa-IR" b="1" dirty="0" smtClean="0">
                <a:cs typeface="B Nazanin" panose="00000400000000000000" pitchFamily="2" charset="-78"/>
              </a:rPr>
              <a:t> به عنوان اهداف درمانی مناسب در نظر گرفته شود.</a:t>
            </a:r>
          </a:p>
          <a:p>
            <a:pPr algn="just" rtl="1">
              <a:lnSpc>
                <a:spcPct val="150000"/>
              </a:lnSpc>
            </a:pPr>
            <a:r>
              <a:rPr lang="fa-IR" b="1" dirty="0" smtClean="0">
                <a:cs typeface="B Nazanin" panose="00000400000000000000" pitchFamily="2" charset="-78"/>
              </a:rPr>
              <a:t>در بیماران دیابتی تحت همودیالیز کنترل مطلوب قند با تجویز انسولین طولانی اثر مانند </a:t>
            </a:r>
            <a:r>
              <a:rPr lang="en-US" b="1" dirty="0" smtClean="0">
                <a:cs typeface="B Nazanin" panose="00000400000000000000" pitchFamily="2" charset="-78"/>
              </a:rPr>
              <a:t>NPH</a:t>
            </a:r>
            <a:r>
              <a:rPr lang="fa-IR" b="1" dirty="0" smtClean="0">
                <a:cs typeface="B Nazanin" panose="00000400000000000000" pitchFamily="2" charset="-78"/>
              </a:rPr>
              <a:t> ۲ بار در روز و انسولین کریستال طی وعده های غذایی در صورت نیاز امکان پذیر می شود.</a:t>
            </a:r>
          </a:p>
          <a:p>
            <a:pPr algn="just" rtl="1">
              <a:lnSpc>
                <a:spcPct val="150000"/>
              </a:lnSpc>
            </a:pPr>
            <a:r>
              <a:rPr lang="fa-IR" b="1" dirty="0" smtClean="0">
                <a:cs typeface="B Nazanin" panose="00000400000000000000" pitchFamily="2" charset="-78"/>
              </a:rPr>
              <a:t>در بیمارات دیابتی تحت درمان دیالیز صفاقی با افزودن انسولین کریستال به محلول دیالیز صفاقی می توان قند را در شرایط مطلوب نگه داشت.</a:t>
            </a:r>
          </a:p>
          <a:p>
            <a:pPr algn="just" rtl="1">
              <a:lnSpc>
                <a:spcPct val="150000"/>
              </a:lnSpc>
            </a:pPr>
            <a:endParaRPr lang="en-US" b="1" dirty="0">
              <a:cs typeface="B Nazanin" panose="00000400000000000000" pitchFamily="2" charset="-78"/>
            </a:endParaRPr>
          </a:p>
        </p:txBody>
      </p:sp>
    </p:spTree>
    <p:extLst>
      <p:ext uri="{BB962C8B-B14F-4D97-AF65-F5344CB8AC3E}">
        <p14:creationId xmlns:p14="http://schemas.microsoft.com/office/powerpoint/2010/main" val="313735723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77817" y="1357746"/>
            <a:ext cx="8746837" cy="3908762"/>
          </a:xfrm>
          <a:prstGeom prst="rect">
            <a:avLst/>
          </a:prstGeom>
          <a:noFill/>
        </p:spPr>
        <p:txBody>
          <a:bodyPr wrap="square" rtlCol="0">
            <a:spAutoFit/>
          </a:bodyPr>
          <a:lstStyle/>
          <a:p>
            <a:pPr algn="ctr" rtl="1"/>
            <a:r>
              <a:rPr lang="fa-IR" sz="3600" b="1" dirty="0" smtClean="0">
                <a:solidFill>
                  <a:srgbClr val="FFFF00"/>
                </a:solidFill>
                <a:cs typeface="B Nazanin" panose="00000400000000000000" pitchFamily="2" charset="-78"/>
              </a:rPr>
              <a:t>درمان کاهش قندخون حین </a:t>
            </a:r>
            <a:r>
              <a:rPr lang="fa-IR" sz="3600" b="1" dirty="0" smtClean="0">
                <a:solidFill>
                  <a:srgbClr val="FFFF00"/>
                </a:solidFill>
                <a:cs typeface="B Nazanin" panose="00000400000000000000" pitchFamily="2" charset="-78"/>
              </a:rPr>
              <a:t>دیالیز</a:t>
            </a:r>
            <a:endParaRPr lang="en-US" sz="3600" b="1" dirty="0" smtClean="0">
              <a:solidFill>
                <a:srgbClr val="FFFF00"/>
              </a:solidFill>
              <a:cs typeface="B Nazanin" panose="00000400000000000000" pitchFamily="2" charset="-78"/>
            </a:endParaRPr>
          </a:p>
          <a:p>
            <a:pPr algn="ctr" rtl="1"/>
            <a:endParaRPr lang="fa-IR" sz="3600" b="1" dirty="0" smtClean="0">
              <a:solidFill>
                <a:srgbClr val="FFFF00"/>
              </a:solidFill>
              <a:cs typeface="B Nazanin" panose="00000400000000000000" pitchFamily="2" charset="-78"/>
            </a:endParaRPr>
          </a:p>
          <a:p>
            <a:pPr algn="r" rtl="1"/>
            <a:endParaRPr lang="fa-IR" sz="3200" dirty="0">
              <a:cs typeface="B Nazanin" panose="00000400000000000000" pitchFamily="2" charset="-78"/>
            </a:endParaRPr>
          </a:p>
          <a:p>
            <a:pPr marL="457200" indent="-457200" algn="r" rtl="1">
              <a:lnSpc>
                <a:spcPct val="150000"/>
              </a:lnSpc>
              <a:buFont typeface="Wingdings" panose="05000000000000000000" pitchFamily="2" charset="2"/>
              <a:buChar char="v"/>
            </a:pPr>
            <a:r>
              <a:rPr lang="fa-IR" sz="3200" dirty="0" smtClean="0">
                <a:cs typeface="B Nazanin" panose="00000400000000000000" pitchFamily="2" charset="-78"/>
              </a:rPr>
              <a:t>تایید با کنترل سطح قندخون</a:t>
            </a:r>
          </a:p>
          <a:p>
            <a:pPr marL="457200" indent="-457200" algn="r" rtl="1">
              <a:lnSpc>
                <a:spcPct val="150000"/>
              </a:lnSpc>
              <a:buFont typeface="Wingdings" panose="05000000000000000000" pitchFamily="2" charset="2"/>
              <a:buChar char="v"/>
            </a:pPr>
            <a:r>
              <a:rPr lang="fa-IR" sz="3200" dirty="0" smtClean="0">
                <a:cs typeface="B Nazanin" panose="00000400000000000000" pitchFamily="2" charset="-78"/>
              </a:rPr>
              <a:t>خوردن یک میان وعده غذایی یا مقداری آب سیب</a:t>
            </a:r>
          </a:p>
          <a:p>
            <a:pPr marL="457200" indent="-457200" algn="r" rtl="1">
              <a:lnSpc>
                <a:spcPct val="150000"/>
              </a:lnSpc>
              <a:buFont typeface="Wingdings" panose="05000000000000000000" pitchFamily="2" charset="2"/>
              <a:buChar char="v"/>
            </a:pPr>
            <a:r>
              <a:rPr lang="fa-IR" sz="3200" dirty="0" smtClean="0">
                <a:cs typeface="B Nazanin" panose="00000400000000000000" pitchFamily="2" charset="-78"/>
              </a:rPr>
              <a:t>در موارد شدید تزریق داخل وریدی دکستروز با دستور پزشک</a:t>
            </a:r>
            <a:endParaRPr lang="en-US" sz="3200" dirty="0">
              <a:cs typeface="B Nazanin" panose="00000400000000000000" pitchFamily="2" charset="-78"/>
            </a:endParaRPr>
          </a:p>
        </p:txBody>
      </p:sp>
    </p:spTree>
    <p:extLst>
      <p:ext uri="{BB962C8B-B14F-4D97-AF65-F5344CB8AC3E}">
        <p14:creationId xmlns:p14="http://schemas.microsoft.com/office/powerpoint/2010/main" val="24122127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5817" y="1681017"/>
            <a:ext cx="8146473" cy="3600986"/>
          </a:xfrm>
          <a:prstGeom prst="rect">
            <a:avLst/>
          </a:prstGeom>
          <a:noFill/>
        </p:spPr>
        <p:txBody>
          <a:bodyPr wrap="square" rtlCol="0">
            <a:spAutoFit/>
          </a:bodyPr>
          <a:lstStyle/>
          <a:p>
            <a:pPr algn="ctr" rtl="1"/>
            <a:r>
              <a:rPr lang="fa-IR" sz="3200" b="1" dirty="0" smtClean="0">
                <a:solidFill>
                  <a:srgbClr val="FFFF00"/>
                </a:solidFill>
                <a:effectLst>
                  <a:outerShdw blurRad="38100" dist="38100" dir="2700000" algn="tl">
                    <a:srgbClr val="000000">
                      <a:alpha val="43137"/>
                    </a:srgbClr>
                  </a:outerShdw>
                </a:effectLst>
                <a:cs typeface="B Nazanin" panose="00000400000000000000" pitchFamily="2" charset="-78"/>
              </a:rPr>
              <a:t>درمان افزایش قند خون حین دیالیز</a:t>
            </a:r>
          </a:p>
          <a:p>
            <a:pPr algn="r" rtl="1"/>
            <a:endParaRPr lang="fa-IR" sz="2800" dirty="0">
              <a:cs typeface="B Nazanin" panose="00000400000000000000" pitchFamily="2" charset="-78"/>
            </a:endParaRPr>
          </a:p>
          <a:p>
            <a:pPr marL="457200" indent="-457200" algn="r" rtl="1">
              <a:lnSpc>
                <a:spcPct val="150000"/>
              </a:lnSpc>
              <a:buFont typeface="Wingdings" panose="05000000000000000000" pitchFamily="2" charset="2"/>
              <a:buChar char="q"/>
            </a:pPr>
            <a:r>
              <a:rPr lang="fa-IR" sz="2800" dirty="0" smtClean="0">
                <a:cs typeface="B Nazanin" panose="00000400000000000000" pitchFamily="2" charset="-78"/>
              </a:rPr>
              <a:t>تایید با کنترل قند خون</a:t>
            </a:r>
          </a:p>
          <a:p>
            <a:pPr marL="457200" indent="-457200" algn="r" rtl="1">
              <a:lnSpc>
                <a:spcPct val="150000"/>
              </a:lnSpc>
              <a:buFont typeface="Wingdings" panose="05000000000000000000" pitchFamily="2" charset="2"/>
              <a:buChar char="q"/>
            </a:pPr>
            <a:r>
              <a:rPr lang="fa-IR" sz="2800" dirty="0" smtClean="0">
                <a:cs typeface="B Nazanin" panose="00000400000000000000" pitchFamily="2" charset="-78"/>
              </a:rPr>
              <a:t>تجویز انسولین سریع </a:t>
            </a:r>
            <a:r>
              <a:rPr lang="fa-IR" sz="2800" dirty="0">
                <a:cs typeface="B Nazanin" panose="00000400000000000000" pitchFamily="2" charset="-78"/>
              </a:rPr>
              <a:t>ا</a:t>
            </a:r>
            <a:r>
              <a:rPr lang="fa-IR" sz="2800" dirty="0" smtClean="0">
                <a:cs typeface="B Nazanin" panose="00000400000000000000" pitchFamily="2" charset="-78"/>
              </a:rPr>
              <a:t>لاثر </a:t>
            </a:r>
            <a:r>
              <a:rPr lang="fa-IR" sz="2800" dirty="0" smtClean="0">
                <a:cs typeface="B Nazanin" panose="00000400000000000000" pitchFamily="2" charset="-78"/>
              </a:rPr>
              <a:t>هومالوگ نووالوگ یا اپیدرا</a:t>
            </a:r>
          </a:p>
          <a:p>
            <a:pPr marL="457200" indent="-457200" algn="r" rtl="1">
              <a:lnSpc>
                <a:spcPct val="150000"/>
              </a:lnSpc>
              <a:buFont typeface="Wingdings" panose="05000000000000000000" pitchFamily="2" charset="2"/>
              <a:buChar char="q"/>
            </a:pPr>
            <a:r>
              <a:rPr lang="fa-IR" sz="2800" dirty="0" smtClean="0">
                <a:cs typeface="B Nazanin" panose="00000400000000000000" pitchFamily="2" charset="-78"/>
              </a:rPr>
              <a:t>می تواند نشانه عفونت باشد</a:t>
            </a:r>
          </a:p>
          <a:p>
            <a:pPr marL="457200" indent="-457200" algn="r" rtl="1">
              <a:lnSpc>
                <a:spcPct val="150000"/>
              </a:lnSpc>
              <a:buFont typeface="Wingdings" panose="05000000000000000000" pitchFamily="2" charset="2"/>
              <a:buChar char="q"/>
            </a:pPr>
            <a:r>
              <a:rPr lang="fa-IR" sz="2800" dirty="0" smtClean="0">
                <a:cs typeface="B Nazanin" panose="00000400000000000000" pitchFamily="2" charset="-78"/>
              </a:rPr>
              <a:t>تشکیل غیرمعمول لخته ممکن است اتفاق بیفتد</a:t>
            </a:r>
            <a:endParaRPr lang="en-US" sz="2800" dirty="0">
              <a:cs typeface="B Nazanin" panose="00000400000000000000" pitchFamily="2" charset="-78"/>
            </a:endParaRPr>
          </a:p>
        </p:txBody>
      </p:sp>
    </p:spTree>
    <p:extLst>
      <p:ext uri="{BB962C8B-B14F-4D97-AF65-F5344CB8AC3E}">
        <p14:creationId xmlns:p14="http://schemas.microsoft.com/office/powerpoint/2010/main" val="15168192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516710" y="643944"/>
            <a:ext cx="4619446" cy="523220"/>
          </a:xfrm>
          <a:prstGeom prst="rect">
            <a:avLst/>
          </a:prstGeom>
          <a:noFill/>
        </p:spPr>
        <p:txBody>
          <a:bodyPr wrap="square" rtlCol="0">
            <a:spAutoFit/>
          </a:bodyPr>
          <a:lstStyle/>
          <a:p>
            <a:r>
              <a:rPr lang="fa-IR" sz="2800" b="1" dirty="0" smtClean="0">
                <a:solidFill>
                  <a:srgbClr val="FFFF00"/>
                </a:solidFill>
                <a:effectLst>
                  <a:reflection blurRad="6350" stA="55000" endA="300" endPos="45500" dir="5400000" sy="-100000" algn="bl" rotWithShape="0"/>
                </a:effectLst>
                <a:cs typeface="B Nazanin" panose="00000400000000000000" pitchFamily="2" charset="-78"/>
              </a:rPr>
              <a:t>دیالیز و مشکلات قلبی عروقی</a:t>
            </a:r>
            <a:endParaRPr lang="en-US" sz="2800" b="1" dirty="0">
              <a:solidFill>
                <a:srgbClr val="FFFF00"/>
              </a:solidFill>
              <a:effectLst>
                <a:reflection blurRad="6350" stA="55000" endA="300" endPos="45500" dir="5400000" sy="-100000" algn="bl" rotWithShape="0"/>
              </a:effectLst>
              <a:cs typeface="B Nazanin" panose="00000400000000000000" pitchFamily="2" charset="-78"/>
            </a:endParaRPr>
          </a:p>
        </p:txBody>
      </p:sp>
      <p:sp>
        <p:nvSpPr>
          <p:cNvPr id="2" name="TextBox 1"/>
          <p:cNvSpPr txBox="1"/>
          <p:nvPr/>
        </p:nvSpPr>
        <p:spPr>
          <a:xfrm>
            <a:off x="1031574" y="1754910"/>
            <a:ext cx="10104582" cy="4333174"/>
          </a:xfrm>
          <a:prstGeom prst="rect">
            <a:avLst/>
          </a:prstGeom>
          <a:noFill/>
        </p:spPr>
        <p:txBody>
          <a:bodyPr wrap="square" rtlCol="0">
            <a:spAutoFit/>
          </a:bodyPr>
          <a:lstStyle/>
          <a:p>
            <a:pPr marL="342900" indent="-342900" algn="just" rtl="1">
              <a:lnSpc>
                <a:spcPct val="150000"/>
              </a:lnSpc>
              <a:buFont typeface="Wingdings" panose="05000000000000000000" pitchFamily="2" charset="2"/>
              <a:buChar char="§"/>
            </a:pPr>
            <a:r>
              <a:rPr lang="fa-IR" sz="2400" dirty="0" smtClean="0">
                <a:cs typeface="B Nazanin" panose="00000400000000000000" pitchFamily="2" charset="-78"/>
              </a:rPr>
              <a:t>علت اصلی مرگ در این بیماران است</a:t>
            </a:r>
          </a:p>
          <a:p>
            <a:pPr marL="342900" indent="-342900" algn="just" rtl="1">
              <a:lnSpc>
                <a:spcPct val="150000"/>
              </a:lnSpc>
              <a:buFont typeface="Wingdings" panose="05000000000000000000" pitchFamily="2" charset="2"/>
              <a:buChar char="§"/>
            </a:pPr>
            <a:r>
              <a:rPr lang="fa-IR" sz="2400" dirty="0" smtClean="0">
                <a:cs typeface="B Nazanin" panose="00000400000000000000" pitchFamily="2" charset="-78"/>
              </a:rPr>
              <a:t>پیشرفت آترواسکلروز سریعتر است در نتیجه مستعد ابتلا به عوارض قلبی عروقی مثل فشارخون بالا آنژین گانگرن و آنفارکتوس قلبی هستند.</a:t>
            </a:r>
          </a:p>
          <a:p>
            <a:pPr marL="342900" indent="-342900" algn="just" rtl="1">
              <a:lnSpc>
                <a:spcPct val="150000"/>
              </a:lnSpc>
              <a:buFont typeface="Wingdings" panose="05000000000000000000" pitchFamily="2" charset="2"/>
              <a:buChar char="§"/>
            </a:pPr>
            <a:r>
              <a:rPr lang="fa-IR" sz="2400" dirty="0" smtClean="0">
                <a:cs typeface="B Nazanin" panose="00000400000000000000" pitchFamily="2" charset="-78"/>
              </a:rPr>
              <a:t>تاخیر در ترمیم زخم و نقص ایمنی به دلیل افزایش قندخون همراه با اورمی است.</a:t>
            </a:r>
          </a:p>
          <a:p>
            <a:pPr marL="342900" indent="-342900" algn="just" rtl="1">
              <a:lnSpc>
                <a:spcPct val="150000"/>
              </a:lnSpc>
              <a:buFont typeface="Wingdings" panose="05000000000000000000" pitchFamily="2" charset="2"/>
              <a:buChar char="§"/>
            </a:pPr>
            <a:r>
              <a:rPr lang="fa-IR" sz="2400" dirty="0" smtClean="0">
                <a:cs typeface="B Nazanin" panose="00000400000000000000" pitchFamily="2" charset="-78"/>
              </a:rPr>
              <a:t>رسوب کلسیم فسفر در دیواره ی عروق (همراه با بیماری آترواسکلروز عروق محیطی) کیفیت و کمیت عروق خونی را کاهش می دهد.</a:t>
            </a:r>
          </a:p>
          <a:p>
            <a:pPr marL="342900" indent="-342900" algn="just" rtl="1">
              <a:lnSpc>
                <a:spcPct val="150000"/>
              </a:lnSpc>
              <a:buFont typeface="Wingdings" panose="05000000000000000000" pitchFamily="2" charset="2"/>
              <a:buChar char="§"/>
            </a:pPr>
            <a:r>
              <a:rPr lang="fa-IR" sz="2400" dirty="0" smtClean="0">
                <a:cs typeface="B Nazanin" panose="00000400000000000000" pitchFamily="2" charset="-78"/>
              </a:rPr>
              <a:t>بیشتر دچار ترومبوز رگ مصنوعی می شوند.</a:t>
            </a:r>
          </a:p>
          <a:p>
            <a:pPr marL="285750" indent="-285750" algn="r" rtl="1">
              <a:lnSpc>
                <a:spcPct val="150000"/>
              </a:lnSpc>
              <a:buFont typeface="Wingdings" panose="05000000000000000000" pitchFamily="2" charset="2"/>
              <a:buChar char="§"/>
            </a:pPr>
            <a:endParaRPr lang="en-US" dirty="0"/>
          </a:p>
        </p:txBody>
      </p:sp>
    </p:spTree>
    <p:extLst>
      <p:ext uri="{BB962C8B-B14F-4D97-AF65-F5344CB8AC3E}">
        <p14:creationId xmlns:p14="http://schemas.microsoft.com/office/powerpoint/2010/main" val="403854418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86400" y="565867"/>
            <a:ext cx="4978400" cy="5632311"/>
          </a:xfrm>
          <a:prstGeom prst="rect">
            <a:avLst/>
          </a:prstGeom>
          <a:noFill/>
        </p:spPr>
        <p:txBody>
          <a:bodyPr wrap="square" rtlCol="0">
            <a:spAutoFit/>
          </a:bodyPr>
          <a:lstStyle/>
          <a:p>
            <a:pPr algn="r" rtl="1"/>
            <a:r>
              <a:rPr lang="fa-IR" sz="3000" b="1" dirty="0" smtClean="0">
                <a:effectLst>
                  <a:outerShdw blurRad="38100" dist="38100" dir="2700000" algn="tl">
                    <a:srgbClr val="000000">
                      <a:alpha val="43137"/>
                    </a:srgbClr>
                  </a:outerShdw>
                </a:effectLst>
                <a:cs typeface="B Nazanin" panose="00000400000000000000" pitchFamily="2" charset="-78"/>
              </a:rPr>
              <a:t>نوروپاتی دیابتی</a:t>
            </a:r>
          </a:p>
          <a:p>
            <a:pPr algn="r" rtl="1"/>
            <a:endParaRPr lang="fa-IR" sz="3000" b="1" dirty="0">
              <a:effectLst>
                <a:outerShdw blurRad="38100" dist="38100" dir="2700000" algn="tl">
                  <a:srgbClr val="000000">
                    <a:alpha val="43137"/>
                  </a:srgbClr>
                </a:outerShdw>
              </a:effectLst>
              <a:cs typeface="B Nazanin" panose="00000400000000000000" pitchFamily="2" charset="-78"/>
            </a:endParaRPr>
          </a:p>
          <a:p>
            <a:pPr algn="r" rtl="1"/>
            <a:r>
              <a:rPr lang="fa-IR" sz="3000" b="1" dirty="0" smtClean="0">
                <a:effectLst>
                  <a:outerShdw blurRad="38100" dist="38100" dir="2700000" algn="tl">
                    <a:srgbClr val="000000">
                      <a:alpha val="43137"/>
                    </a:srgbClr>
                  </a:outerShdw>
                </a:effectLst>
                <a:cs typeface="B Nazanin" panose="00000400000000000000" pitchFamily="2" charset="-78"/>
              </a:rPr>
              <a:t> </a:t>
            </a:r>
          </a:p>
          <a:p>
            <a:pPr algn="r" rtl="1"/>
            <a:r>
              <a:rPr lang="fa-IR" sz="3000" b="1" dirty="0" smtClean="0">
                <a:effectLst>
                  <a:outerShdw blurRad="38100" dist="38100" dir="2700000" algn="tl">
                    <a:srgbClr val="000000">
                      <a:alpha val="43137"/>
                    </a:srgbClr>
                  </a:outerShdw>
                </a:effectLst>
                <a:cs typeface="B Nazanin" panose="00000400000000000000" pitchFamily="2" charset="-78"/>
              </a:rPr>
              <a:t>گاستروپارزی</a:t>
            </a:r>
          </a:p>
          <a:p>
            <a:pPr algn="r" rtl="1"/>
            <a:r>
              <a:rPr lang="fa-IR" sz="3000" b="1" dirty="0" smtClean="0">
                <a:effectLst>
                  <a:outerShdw blurRad="38100" dist="38100" dir="2700000" algn="tl">
                    <a:srgbClr val="000000">
                      <a:alpha val="43137"/>
                    </a:srgbClr>
                  </a:outerShdw>
                </a:effectLst>
                <a:cs typeface="B Nazanin" panose="00000400000000000000" pitchFamily="2" charset="-78"/>
              </a:rPr>
              <a:t>تاخیر در خالی شدن معده اختلالی است که به علت آسیب اعصاب محیطی خودکارایجاد می شود. با بلع مشکل سوزش سر معده تهوع استفراغ دردشکمی احساس پری و مقادیر نامنظم قندخون مشخص می شود.</a:t>
            </a:r>
          </a:p>
          <a:p>
            <a:pPr algn="r" rtl="1"/>
            <a:endParaRPr lang="en-US" sz="3000" b="1" dirty="0">
              <a:effectLst>
                <a:outerShdw blurRad="38100" dist="38100" dir="2700000" algn="tl">
                  <a:srgbClr val="000000">
                    <a:alpha val="43137"/>
                  </a:srgbClr>
                </a:outerShdw>
              </a:effectLst>
              <a:cs typeface="B Nazanin" panose="00000400000000000000" pitchFamily="2" charset="-78"/>
            </a:endParaRPr>
          </a:p>
        </p:txBody>
      </p:sp>
      <p:sp>
        <p:nvSpPr>
          <p:cNvPr id="3" name="TextBox 2"/>
          <p:cNvSpPr txBox="1"/>
          <p:nvPr/>
        </p:nvSpPr>
        <p:spPr>
          <a:xfrm>
            <a:off x="711200" y="904420"/>
            <a:ext cx="4775200" cy="4955203"/>
          </a:xfrm>
          <a:prstGeom prst="rect">
            <a:avLst/>
          </a:prstGeom>
          <a:noFill/>
        </p:spPr>
        <p:txBody>
          <a:bodyPr wrap="square" rtlCol="0">
            <a:spAutoFit/>
          </a:bodyPr>
          <a:lstStyle/>
          <a:p>
            <a:pPr algn="ctr" rtl="1"/>
            <a:r>
              <a:rPr lang="fa-IR" sz="3600" b="1" dirty="0" smtClean="0">
                <a:solidFill>
                  <a:srgbClr val="FFFF00"/>
                </a:solidFill>
                <a:effectLst>
                  <a:outerShdw blurRad="38100" dist="38100" dir="2700000" algn="tl">
                    <a:srgbClr val="000000">
                      <a:alpha val="43137"/>
                    </a:srgbClr>
                  </a:outerShdw>
                </a:effectLst>
                <a:cs typeface="B Nazanin" panose="00000400000000000000" pitchFamily="2" charset="-78"/>
              </a:rPr>
              <a:t>درمان</a:t>
            </a:r>
          </a:p>
          <a:p>
            <a:pPr algn="just" rtl="1"/>
            <a:endParaRPr lang="fa-IR" sz="2800" b="1" dirty="0" smtClean="0">
              <a:solidFill>
                <a:srgbClr val="FFFF00"/>
              </a:solidFill>
              <a:effectLst>
                <a:outerShdw blurRad="38100" dist="38100" dir="2700000" algn="tl">
                  <a:srgbClr val="000000">
                    <a:alpha val="43137"/>
                  </a:srgbClr>
                </a:outerShdw>
              </a:effectLst>
              <a:cs typeface="B Nazanin" panose="00000400000000000000" pitchFamily="2" charset="-78"/>
            </a:endParaRPr>
          </a:p>
          <a:p>
            <a:pPr marL="457200" indent="-457200" algn="just" rtl="1">
              <a:lnSpc>
                <a:spcPct val="150000"/>
              </a:lnSpc>
              <a:buFont typeface="Wingdings" panose="05000000000000000000" pitchFamily="2" charset="2"/>
              <a:buChar char="ü"/>
            </a:pPr>
            <a:r>
              <a:rPr lang="fa-IR" sz="2800" b="1" dirty="0" smtClean="0">
                <a:cs typeface="B Nazanin" panose="00000400000000000000" pitchFamily="2" charset="-78"/>
              </a:rPr>
              <a:t>وعده غذایی کوچک کم چرب و کم فیبر</a:t>
            </a:r>
          </a:p>
          <a:p>
            <a:pPr marL="457200" indent="-457200" algn="just" rtl="1">
              <a:lnSpc>
                <a:spcPct val="150000"/>
              </a:lnSpc>
              <a:buFont typeface="Wingdings" panose="05000000000000000000" pitchFamily="2" charset="2"/>
              <a:buChar char="ü"/>
            </a:pPr>
            <a:r>
              <a:rPr lang="fa-IR" sz="2800" b="1" dirty="0" smtClean="0">
                <a:cs typeface="B Nazanin" panose="00000400000000000000" pitchFamily="2" charset="-78"/>
              </a:rPr>
              <a:t>استفاده از داروهایی مثل متوکلوپرامید و سیساپراید برای بهبود حرکات معده و کنترل قندخون</a:t>
            </a:r>
            <a:endParaRPr lang="en-US" sz="2800" b="1" dirty="0">
              <a:cs typeface="B Nazanin" panose="00000400000000000000" pitchFamily="2" charset="-78"/>
            </a:endParaRPr>
          </a:p>
        </p:txBody>
      </p:sp>
    </p:spTree>
    <p:extLst>
      <p:ext uri="{BB962C8B-B14F-4D97-AF65-F5344CB8AC3E}">
        <p14:creationId xmlns:p14="http://schemas.microsoft.com/office/powerpoint/2010/main" val="187438656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77075" y="474461"/>
            <a:ext cx="3146425" cy="769441"/>
          </a:xfrm>
          <a:prstGeom prst="rect">
            <a:avLst/>
          </a:prstGeom>
          <a:noFill/>
        </p:spPr>
        <p:txBody>
          <a:bodyPr wrap="square" rtlCol="0">
            <a:spAutoFit/>
          </a:bodyPr>
          <a:lstStyle/>
          <a:p>
            <a:pPr algn="r" rtl="1"/>
            <a:r>
              <a:rPr lang="fa-IR" sz="4400" b="1" dirty="0" smtClean="0">
                <a:solidFill>
                  <a:srgbClr val="FFFF00"/>
                </a:solidFill>
                <a:effectLst>
                  <a:outerShdw blurRad="38100" dist="38100" dir="2700000" algn="tl">
                    <a:srgbClr val="000000">
                      <a:alpha val="43137"/>
                    </a:srgbClr>
                  </a:outerShdw>
                </a:effectLst>
                <a:cs typeface="B Nazanin" panose="00000400000000000000" pitchFamily="2" charset="-78"/>
              </a:rPr>
              <a:t>رژیم غذایی</a:t>
            </a:r>
            <a:endParaRPr lang="en-US" sz="4400" b="1" dirty="0">
              <a:solidFill>
                <a:srgbClr val="FFFF00"/>
              </a:solidFill>
              <a:effectLst>
                <a:outerShdw blurRad="38100" dist="38100" dir="2700000" algn="tl">
                  <a:srgbClr val="000000">
                    <a:alpha val="43137"/>
                  </a:srgbClr>
                </a:outerShdw>
              </a:effectLst>
              <a:cs typeface="B Nazanin" panose="00000400000000000000" pitchFamily="2" charset="-78"/>
            </a:endParaRPr>
          </a:p>
        </p:txBody>
      </p:sp>
      <p:sp>
        <p:nvSpPr>
          <p:cNvPr id="3" name="TextBox 2"/>
          <p:cNvSpPr txBox="1"/>
          <p:nvPr/>
        </p:nvSpPr>
        <p:spPr>
          <a:xfrm>
            <a:off x="1920009" y="1773381"/>
            <a:ext cx="8303491" cy="3416320"/>
          </a:xfrm>
          <a:prstGeom prst="rect">
            <a:avLst/>
          </a:prstGeom>
          <a:noFill/>
        </p:spPr>
        <p:txBody>
          <a:bodyPr wrap="square" rtlCol="0">
            <a:spAutoFit/>
          </a:bodyPr>
          <a:lstStyle/>
          <a:p>
            <a:pPr algn="r" rtl="1">
              <a:lnSpc>
                <a:spcPct val="150000"/>
              </a:lnSpc>
            </a:pPr>
            <a:r>
              <a:rPr lang="fa-IR" sz="2400" dirty="0">
                <a:cs typeface="B Nazanin" panose="00000400000000000000" pitchFamily="2" charset="-78"/>
              </a:rPr>
              <a:t>براساس خواست و عادت بیمار</a:t>
            </a:r>
          </a:p>
          <a:p>
            <a:pPr algn="r" rtl="1">
              <a:lnSpc>
                <a:spcPct val="150000"/>
              </a:lnSpc>
            </a:pPr>
            <a:r>
              <a:rPr lang="fa-IR" sz="2400" dirty="0" smtClean="0">
                <a:cs typeface="B Nazanin" panose="00000400000000000000" pitchFamily="2" charset="-78"/>
              </a:rPr>
              <a:t>حداقل شامل ۱/۲</a:t>
            </a:r>
            <a:r>
              <a:rPr lang="en-US" sz="2400" dirty="0" smtClean="0">
                <a:cs typeface="B Nazanin" panose="00000400000000000000" pitchFamily="2" charset="-78"/>
              </a:rPr>
              <a:t>g/kg/day</a:t>
            </a:r>
            <a:r>
              <a:rPr lang="fa-IR" sz="2400" dirty="0" smtClean="0">
                <a:cs typeface="B Nazanin" panose="00000400000000000000" pitchFamily="2" charset="-78"/>
              </a:rPr>
              <a:t> پروتیین </a:t>
            </a:r>
          </a:p>
          <a:p>
            <a:pPr algn="r" rtl="1">
              <a:lnSpc>
                <a:spcPct val="150000"/>
              </a:lnSpc>
            </a:pPr>
            <a:r>
              <a:rPr lang="fa-IR" sz="2400" dirty="0" smtClean="0">
                <a:cs typeface="B Nazanin" panose="00000400000000000000" pitchFamily="2" charset="-78"/>
              </a:rPr>
              <a:t>دریافت کالری به میزان ۳۵ </a:t>
            </a:r>
            <a:r>
              <a:rPr lang="en-US" sz="2400" dirty="0" smtClean="0">
                <a:cs typeface="B Nazanin" panose="00000400000000000000" pitchFamily="2" charset="-78"/>
              </a:rPr>
              <a:t>kcal/kg</a:t>
            </a:r>
            <a:r>
              <a:rPr lang="fa-IR" sz="2400" dirty="0" smtClean="0">
                <a:cs typeface="B Nazanin" panose="00000400000000000000" pitchFamily="2" charset="-78"/>
              </a:rPr>
              <a:t> </a:t>
            </a:r>
          </a:p>
          <a:p>
            <a:pPr algn="r" rtl="1">
              <a:lnSpc>
                <a:spcPct val="150000"/>
              </a:lnSpc>
            </a:pPr>
            <a:r>
              <a:rPr lang="fa-IR" sz="2400" dirty="0" smtClean="0">
                <a:cs typeface="B Nazanin" panose="00000400000000000000" pitchFamily="2" charset="-78"/>
              </a:rPr>
              <a:t>پروتیین </a:t>
            </a:r>
            <a:r>
              <a:rPr lang="fa-IR" sz="2400" dirty="0" smtClean="0">
                <a:cs typeface="B Nazanin" panose="00000400000000000000" pitchFamily="2" charset="-78"/>
              </a:rPr>
              <a:t>۲۰٪ چربی ۳۰٪ (ترجیحا غیراشباع) کربوهیدرات ۵۰٪ </a:t>
            </a:r>
          </a:p>
          <a:p>
            <a:pPr algn="r" rtl="1">
              <a:lnSpc>
                <a:spcPct val="150000"/>
              </a:lnSpc>
            </a:pPr>
            <a:r>
              <a:rPr lang="fa-IR" sz="2400" dirty="0" smtClean="0">
                <a:cs typeface="B Nazanin" panose="00000400000000000000" pitchFamily="2" charset="-78"/>
              </a:rPr>
              <a:t>محدودیت غذاهای با کالری زیاد و مواد مغذی کم</a:t>
            </a:r>
          </a:p>
          <a:p>
            <a:pPr algn="r" rtl="1">
              <a:lnSpc>
                <a:spcPct val="150000"/>
              </a:lnSpc>
            </a:pPr>
            <a:r>
              <a:rPr lang="fa-IR" sz="2400" dirty="0" smtClean="0">
                <a:cs typeface="B Nazanin" panose="00000400000000000000" pitchFamily="2" charset="-78"/>
              </a:rPr>
              <a:t>رژیم محدود پتاسیم و فسفر</a:t>
            </a:r>
            <a:endParaRPr lang="en-US" sz="2400" dirty="0">
              <a:cs typeface="B Nazanin" panose="00000400000000000000" pitchFamily="2" charset="-78"/>
            </a:endParaRPr>
          </a:p>
        </p:txBody>
      </p:sp>
    </p:spTree>
    <p:extLst>
      <p:ext uri="{BB962C8B-B14F-4D97-AF65-F5344CB8AC3E}">
        <p14:creationId xmlns:p14="http://schemas.microsoft.com/office/powerpoint/2010/main" val="42766382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99127" y="923293"/>
            <a:ext cx="9744364" cy="5386090"/>
          </a:xfrm>
          <a:prstGeom prst="rect">
            <a:avLst/>
          </a:prstGeom>
        </p:spPr>
        <p:txBody>
          <a:bodyPr wrap="square">
            <a:spAutoFit/>
          </a:bodyPr>
          <a:lstStyle/>
          <a:p>
            <a:pPr algn="ctr" rtl="1"/>
            <a:r>
              <a:rPr lang="fa-IR" sz="2800" b="1" dirty="0">
                <a:effectLst>
                  <a:outerShdw blurRad="38100" dist="38100" dir="2700000" algn="tl">
                    <a:srgbClr val="000000">
                      <a:alpha val="43137"/>
                    </a:srgbClr>
                  </a:outerShdw>
                </a:effectLst>
                <a:cs typeface="B Nazanin" panose="00000400000000000000" pitchFamily="2" charset="-78"/>
              </a:rPr>
              <a:t>بیماری های عروقی در بیماران دیابتی تحت درمان </a:t>
            </a:r>
            <a:r>
              <a:rPr lang="fa-IR" sz="2800" b="1" dirty="0" smtClean="0">
                <a:effectLst>
                  <a:outerShdw blurRad="38100" dist="38100" dir="2700000" algn="tl">
                    <a:srgbClr val="000000">
                      <a:alpha val="43137"/>
                    </a:srgbClr>
                  </a:outerShdw>
                </a:effectLst>
                <a:cs typeface="B Nazanin" panose="00000400000000000000" pitchFamily="2" charset="-78"/>
              </a:rPr>
              <a:t>دیالیز</a:t>
            </a:r>
          </a:p>
          <a:p>
            <a:pPr algn="ctr" rtl="1"/>
            <a:endParaRPr lang="fa-IR" sz="2800" b="1" dirty="0">
              <a:effectLst>
                <a:outerShdw blurRad="38100" dist="38100" dir="2700000" algn="tl">
                  <a:srgbClr val="000000">
                    <a:alpha val="43137"/>
                  </a:srgbClr>
                </a:outerShdw>
              </a:effectLst>
              <a:cs typeface="B Nazanin" panose="00000400000000000000" pitchFamily="2" charset="-78"/>
            </a:endParaRPr>
          </a:p>
          <a:p>
            <a:pPr algn="r" rtl="1"/>
            <a:endParaRPr lang="fa-IR" dirty="0">
              <a:cs typeface="B Nazanin" panose="00000400000000000000" pitchFamily="2" charset="-78"/>
            </a:endParaRPr>
          </a:p>
          <a:p>
            <a:pPr algn="just" rtl="1">
              <a:lnSpc>
                <a:spcPct val="150000"/>
              </a:lnSpc>
            </a:pPr>
            <a:r>
              <a:rPr lang="fa-IR" sz="2000" b="1" dirty="0">
                <a:solidFill>
                  <a:srgbClr val="FFFF00"/>
                </a:solidFill>
                <a:effectLst>
                  <a:outerShdw blurRad="38100" dist="38100" dir="2700000" algn="tl">
                    <a:srgbClr val="000000">
                      <a:alpha val="43137"/>
                    </a:srgbClr>
                  </a:outerShdw>
                </a:effectLst>
                <a:cs typeface="B Nazanin" panose="00000400000000000000" pitchFamily="2" charset="-78"/>
              </a:rPr>
              <a:t>بیماری عروق محیطی:</a:t>
            </a:r>
          </a:p>
          <a:p>
            <a:pPr algn="just" rtl="1">
              <a:lnSpc>
                <a:spcPct val="150000"/>
              </a:lnSpc>
            </a:pPr>
            <a:r>
              <a:rPr lang="fa-IR" sz="2000" b="1" dirty="0">
                <a:cs typeface="B Nazanin" panose="00000400000000000000" pitchFamily="2" charset="-78"/>
              </a:rPr>
              <a:t>خطر آمپوتاسیون در این بیماران بالاست. معاینه مکرر پا و مراقبت منظم برای جلوگیری از پیشرفت زخم می تواند خطر آمپوتاسیون را به حداقل برساند.</a:t>
            </a:r>
          </a:p>
          <a:p>
            <a:pPr algn="just" rtl="1">
              <a:lnSpc>
                <a:spcPct val="150000"/>
              </a:lnSpc>
            </a:pPr>
            <a:r>
              <a:rPr lang="fa-IR" sz="2000" b="1" dirty="0">
                <a:solidFill>
                  <a:srgbClr val="FFFF00"/>
                </a:solidFill>
                <a:cs typeface="B Nazanin" panose="00000400000000000000" pitchFamily="2" charset="-78"/>
              </a:rPr>
              <a:t>بیماری عروق مغزی:</a:t>
            </a:r>
          </a:p>
          <a:p>
            <a:pPr algn="just" rtl="1">
              <a:lnSpc>
                <a:spcPct val="150000"/>
              </a:lnSpc>
            </a:pPr>
            <a:r>
              <a:rPr lang="fa-IR" sz="2000" b="1" dirty="0">
                <a:cs typeface="B Nazanin" panose="00000400000000000000" pitchFamily="2" charset="-78"/>
              </a:rPr>
              <a:t>بروز سکته مغزی در این بیماران بالاتر است.</a:t>
            </a:r>
          </a:p>
          <a:p>
            <a:pPr algn="just" rtl="1">
              <a:lnSpc>
                <a:spcPct val="150000"/>
              </a:lnSpc>
            </a:pPr>
            <a:r>
              <a:rPr lang="fa-IR" sz="2000" b="1" dirty="0">
                <a:solidFill>
                  <a:srgbClr val="FFFF00"/>
                </a:solidFill>
                <a:cs typeface="B Nazanin" panose="00000400000000000000" pitchFamily="2" charset="-78"/>
              </a:rPr>
              <a:t>عوارض چشمی:</a:t>
            </a:r>
          </a:p>
          <a:p>
            <a:pPr algn="just" rtl="1">
              <a:lnSpc>
                <a:spcPct val="150000"/>
              </a:lnSpc>
            </a:pPr>
            <a:r>
              <a:rPr lang="fa-IR" sz="2000" b="1" dirty="0">
                <a:cs typeface="B Nazanin" panose="00000400000000000000" pitchFamily="2" charset="-78"/>
              </a:rPr>
              <a:t>عوارض چشمی مثل کراتیت کونژیکتیویت شایع تر است. عوامل بیماریزا در محیط حاوی گلوکز خوب رشد می کنند و باعث خطر عفونت چشم می شوند. تغییرات شبکیه در پی افزایش فشارخون و رتینوپاتی دیابتی ممکن است ایجاد شود.</a:t>
            </a:r>
            <a:endParaRPr lang="en-US" sz="2000" b="1" dirty="0">
              <a:cs typeface="B Nazanin" panose="00000400000000000000" pitchFamily="2" charset="-78"/>
            </a:endParaRPr>
          </a:p>
        </p:txBody>
      </p:sp>
    </p:spTree>
    <p:extLst>
      <p:ext uri="{BB962C8B-B14F-4D97-AF65-F5344CB8AC3E}">
        <p14:creationId xmlns:p14="http://schemas.microsoft.com/office/powerpoint/2010/main" val="289907709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5090" y="812801"/>
            <a:ext cx="10307782" cy="5262979"/>
          </a:xfrm>
          <a:prstGeom prst="rect">
            <a:avLst/>
          </a:prstGeom>
          <a:noFill/>
        </p:spPr>
        <p:txBody>
          <a:bodyPr wrap="square" rtlCol="0">
            <a:spAutoFit/>
          </a:bodyPr>
          <a:lstStyle/>
          <a:p>
            <a:pPr algn="r" rtl="1">
              <a:lnSpc>
                <a:spcPct val="200000"/>
              </a:lnSpc>
            </a:pPr>
            <a:r>
              <a:rPr lang="fa-IR" sz="2800" b="1" dirty="0" smtClean="0">
                <a:solidFill>
                  <a:srgbClr val="FFFF00"/>
                </a:solidFill>
                <a:effectLst>
                  <a:outerShdw blurRad="38100" dist="38100" dir="2700000" algn="tl">
                    <a:srgbClr val="000000">
                      <a:alpha val="43137"/>
                    </a:srgbClr>
                  </a:outerShdw>
                </a:effectLst>
                <a:cs typeface="B Nazanin" panose="00000400000000000000" pitchFamily="2" charset="-78"/>
              </a:rPr>
              <a:t>مشکلات </a:t>
            </a:r>
            <a:r>
              <a:rPr lang="fa-IR" sz="2800" b="1" dirty="0" smtClean="0">
                <a:solidFill>
                  <a:srgbClr val="FFFF00"/>
                </a:solidFill>
                <a:effectLst>
                  <a:outerShdw blurRad="38100" dist="38100" dir="2700000" algn="tl">
                    <a:srgbClr val="000000">
                      <a:alpha val="43137"/>
                    </a:srgbClr>
                  </a:outerShdw>
                </a:effectLst>
                <a:cs typeface="B Nazanin" panose="00000400000000000000" pitchFamily="2" charset="-78"/>
              </a:rPr>
              <a:t>جنسی</a:t>
            </a:r>
          </a:p>
          <a:p>
            <a:pPr algn="r" rtl="1">
              <a:lnSpc>
                <a:spcPct val="200000"/>
              </a:lnSpc>
            </a:pPr>
            <a:endParaRPr lang="fa-IR" sz="2000" dirty="0" smtClean="0">
              <a:cs typeface="B Nazanin" panose="00000400000000000000" pitchFamily="2" charset="-78"/>
            </a:endParaRPr>
          </a:p>
          <a:p>
            <a:pPr marL="342900" indent="-342900" algn="r" rtl="1">
              <a:lnSpc>
                <a:spcPct val="200000"/>
              </a:lnSpc>
              <a:buFont typeface="Wingdings" panose="05000000000000000000" pitchFamily="2" charset="2"/>
              <a:buChar char="v"/>
            </a:pPr>
            <a:r>
              <a:rPr lang="fa-IR" sz="2000" b="1" dirty="0" smtClean="0">
                <a:cs typeface="B Nazanin" panose="00000400000000000000" pitchFamily="2" charset="-78"/>
              </a:rPr>
              <a:t>کاهش </a:t>
            </a:r>
            <a:r>
              <a:rPr lang="fa-IR" sz="2000" b="1" dirty="0" smtClean="0">
                <a:cs typeface="B Nazanin" panose="00000400000000000000" pitchFamily="2" charset="-78"/>
              </a:rPr>
              <a:t>قدرت باروری یک مساله شایع در بیماران مرد تحت درمان همودیالیز است.۵۰٪ این بیماران دچار کاهش مقدار اسپرم اختلال در تحرک آنها و ایجاد اشکال غیرطبیعی اسپرم ها می شوند. </a:t>
            </a:r>
          </a:p>
          <a:p>
            <a:pPr marL="342900" indent="-342900" algn="r" rtl="1">
              <a:lnSpc>
                <a:spcPct val="200000"/>
              </a:lnSpc>
              <a:buFont typeface="Wingdings" panose="05000000000000000000" pitchFamily="2" charset="2"/>
              <a:buChar char="v"/>
            </a:pPr>
            <a:r>
              <a:rPr lang="fa-IR" sz="2000" b="1" dirty="0" smtClean="0">
                <a:cs typeface="B Nazanin" panose="00000400000000000000" pitchFamily="2" charset="-78"/>
              </a:rPr>
              <a:t>۳ـ۴٪ بیماران تحت درمان دیالیز صفاقی بعلت نفوذ مایع دیالیز به داخل ناحیه تناسلی از راه فتق نقص و سوراخ در محل گذاشتن کاتتر یا نقص در صفاق به علت جراحی قبلی دچار تورم ناحیه تناسلی می شوند.</a:t>
            </a:r>
          </a:p>
          <a:p>
            <a:pPr marL="342900" indent="-342900" algn="r" rtl="1">
              <a:lnSpc>
                <a:spcPct val="200000"/>
              </a:lnSpc>
              <a:buFont typeface="Wingdings" panose="05000000000000000000" pitchFamily="2" charset="2"/>
              <a:buChar char="v"/>
            </a:pPr>
            <a:r>
              <a:rPr lang="fa-IR" sz="2000" b="1" dirty="0" smtClean="0">
                <a:cs typeface="B Nazanin" panose="00000400000000000000" pitchFamily="2" charset="-78"/>
              </a:rPr>
              <a:t>آتروفی بیضه نیز در بیماران همودیالیزی شایع تر است.</a:t>
            </a:r>
          </a:p>
          <a:p>
            <a:pPr marL="342900" indent="-342900" algn="r" rtl="1">
              <a:lnSpc>
                <a:spcPct val="200000"/>
              </a:lnSpc>
              <a:buFont typeface="Wingdings" panose="05000000000000000000" pitchFamily="2" charset="2"/>
              <a:buChar char="v"/>
            </a:pPr>
            <a:r>
              <a:rPr lang="fa-IR" sz="2000" b="1" dirty="0" smtClean="0">
                <a:cs typeface="B Nazanin" panose="00000400000000000000" pitchFamily="2" charset="-78"/>
              </a:rPr>
              <a:t>پریاپیسم نیز از مشکلات دیگری است که علتش نامعلوم می باشد.</a:t>
            </a:r>
          </a:p>
        </p:txBody>
      </p:sp>
    </p:spTree>
    <p:extLst>
      <p:ext uri="{BB962C8B-B14F-4D97-AF65-F5344CB8AC3E}">
        <p14:creationId xmlns:p14="http://schemas.microsoft.com/office/powerpoint/2010/main" val="45262523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710" y="979055"/>
            <a:ext cx="9938326" cy="5201424"/>
          </a:xfrm>
          <a:prstGeom prst="rect">
            <a:avLst/>
          </a:prstGeom>
          <a:noFill/>
        </p:spPr>
        <p:txBody>
          <a:bodyPr wrap="square" rtlCol="0">
            <a:spAutoFit/>
          </a:bodyPr>
          <a:lstStyle/>
          <a:p>
            <a:pPr algn="ctr" rtl="1"/>
            <a:r>
              <a:rPr lang="fa-IR" sz="3600" b="1" dirty="0" smtClean="0">
                <a:solidFill>
                  <a:schemeClr val="accent3">
                    <a:lumMod val="40000"/>
                    <a:lumOff val="60000"/>
                  </a:schemeClr>
                </a:solidFill>
                <a:effectLst>
                  <a:outerShdw blurRad="38100" dist="38100" dir="2700000" algn="tl">
                    <a:srgbClr val="000000">
                      <a:alpha val="43137"/>
                    </a:srgbClr>
                  </a:outerShdw>
                </a:effectLst>
                <a:cs typeface="B Nazanin" panose="00000400000000000000" pitchFamily="2" charset="-78"/>
              </a:rPr>
              <a:t>مشکلات </a:t>
            </a:r>
            <a:r>
              <a:rPr lang="fa-IR" sz="3600" b="1" dirty="0" smtClean="0">
                <a:solidFill>
                  <a:schemeClr val="accent3">
                    <a:lumMod val="40000"/>
                    <a:lumOff val="60000"/>
                  </a:schemeClr>
                </a:solidFill>
                <a:effectLst>
                  <a:outerShdw blurRad="38100" dist="38100" dir="2700000" algn="tl">
                    <a:srgbClr val="000000">
                      <a:alpha val="43137"/>
                    </a:srgbClr>
                  </a:outerShdw>
                </a:effectLst>
                <a:cs typeface="B Nazanin" panose="00000400000000000000" pitchFamily="2" charset="-78"/>
              </a:rPr>
              <a:t>استخوانی</a:t>
            </a:r>
          </a:p>
          <a:p>
            <a:pPr algn="ctr" rtl="1"/>
            <a:endParaRPr lang="fa-IR" sz="3200" b="1" dirty="0" smtClean="0">
              <a:effectLst>
                <a:outerShdw blurRad="38100" dist="38100" dir="2700000" algn="tl">
                  <a:srgbClr val="000000">
                    <a:alpha val="43137"/>
                  </a:srgbClr>
                </a:outerShdw>
              </a:effectLst>
              <a:cs typeface="B Nazanin" panose="00000400000000000000" pitchFamily="2" charset="-78"/>
            </a:endParaRPr>
          </a:p>
          <a:p>
            <a:pPr algn="r" rtl="1"/>
            <a:endParaRPr lang="fa-IR" sz="2400" dirty="0">
              <a:cs typeface="B Nazanin" panose="00000400000000000000" pitchFamily="2" charset="-78"/>
            </a:endParaRPr>
          </a:p>
          <a:p>
            <a:pPr algn="just" rtl="1">
              <a:lnSpc>
                <a:spcPct val="200000"/>
              </a:lnSpc>
            </a:pPr>
            <a:r>
              <a:rPr lang="fa-IR" sz="2400" b="1" dirty="0" smtClean="0">
                <a:cs typeface="B Nazanin" panose="00000400000000000000" pitchFamily="2" charset="-78"/>
              </a:rPr>
              <a:t>بیماری آدینامیک شایع است.استخوان به علت نارسایی کلیه به اثرات بیولوژیک </a:t>
            </a:r>
            <a:r>
              <a:rPr lang="en-US" sz="2400" b="1" dirty="0" smtClean="0">
                <a:cs typeface="B Nazanin" panose="00000400000000000000" pitchFamily="2" charset="-78"/>
              </a:rPr>
              <a:t>PTH</a:t>
            </a:r>
            <a:r>
              <a:rPr lang="fa-IR" sz="2400" b="1" dirty="0" smtClean="0">
                <a:cs typeface="B Nazanin" panose="00000400000000000000" pitchFamily="2" charset="-78"/>
              </a:rPr>
              <a:t> مقاوم بوده و علی رغم افزایش سطح </a:t>
            </a:r>
            <a:r>
              <a:rPr lang="en-US" sz="2400" b="1" dirty="0" smtClean="0">
                <a:cs typeface="B Nazanin" panose="00000400000000000000" pitchFamily="2" charset="-78"/>
              </a:rPr>
              <a:t> PTH</a:t>
            </a:r>
            <a:r>
              <a:rPr lang="fa-IR" sz="2400" b="1" dirty="0" smtClean="0">
                <a:cs typeface="B Nazanin" panose="00000400000000000000" pitchFamily="2" charset="-78"/>
              </a:rPr>
              <a:t> ترن آور استخوانی کاهش می یابد.</a:t>
            </a:r>
          </a:p>
          <a:p>
            <a:pPr algn="just" rtl="1">
              <a:lnSpc>
                <a:spcPct val="200000"/>
              </a:lnSpc>
            </a:pPr>
            <a:r>
              <a:rPr lang="fa-IR" sz="2400" b="1" dirty="0" smtClean="0">
                <a:cs typeface="B Nazanin" panose="00000400000000000000" pitchFamily="2" charset="-78"/>
              </a:rPr>
              <a:t>در این بیماران به علت تجمع سریع تر آلومینیوم در استخوان خطر مسمومیت با آلومینیوم نسبت به غیردیابتی ها افزایش می یابد . اجتناب از مصرف فسفات بایندرهای آلومینیومی ضرورت می یابد</a:t>
            </a:r>
            <a:endParaRPr lang="en-US" sz="2400" b="1" dirty="0">
              <a:cs typeface="B Nazanin" panose="00000400000000000000" pitchFamily="2" charset="-78"/>
            </a:endParaRPr>
          </a:p>
        </p:txBody>
      </p:sp>
    </p:spTree>
    <p:extLst>
      <p:ext uri="{BB962C8B-B14F-4D97-AF65-F5344CB8AC3E}">
        <p14:creationId xmlns:p14="http://schemas.microsoft.com/office/powerpoint/2010/main" val="3365102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11367" y="1472760"/>
            <a:ext cx="10509161" cy="4324261"/>
          </a:xfrm>
          <a:prstGeom prst="rect">
            <a:avLst/>
          </a:prstGeom>
          <a:noFill/>
        </p:spPr>
        <p:txBody>
          <a:bodyPr wrap="square" rtlCol="0">
            <a:spAutoFit/>
          </a:bodyPr>
          <a:lstStyle/>
          <a:p>
            <a:pPr marL="342900" indent="-342900" algn="just" rtl="1">
              <a:lnSpc>
                <a:spcPct val="200000"/>
              </a:lnSpc>
              <a:buFont typeface="Wingdings" panose="05000000000000000000" pitchFamily="2" charset="2"/>
              <a:buChar char="ü"/>
            </a:pPr>
            <a:r>
              <a:rPr lang="fa-IR" sz="2000" b="1" dirty="0" smtClean="0">
                <a:cs typeface="B Nazanin" panose="00000400000000000000" pitchFamily="2" charset="-78"/>
              </a:rPr>
              <a:t>بیماری های غیرواگیر از جمله بیماری های قلبی عروقی و دیابت قندی شایع ترین علل مرگ و میر در دنیا محسوب می شوند.</a:t>
            </a:r>
          </a:p>
          <a:p>
            <a:pPr marL="342900" indent="-342900" algn="just" rtl="1">
              <a:lnSpc>
                <a:spcPct val="200000"/>
              </a:lnSpc>
              <a:buFont typeface="Wingdings" panose="05000000000000000000" pitchFamily="2" charset="2"/>
              <a:buChar char="ü"/>
            </a:pPr>
            <a:r>
              <a:rPr lang="fa-IR" sz="2000" b="1" dirty="0" smtClean="0">
                <a:cs typeface="B Nazanin" panose="00000400000000000000" pitchFamily="2" charset="-78"/>
              </a:rPr>
              <a:t>چاقی و دیابت اپیدمی دوقلوی قرن ۲۱</a:t>
            </a:r>
          </a:p>
          <a:p>
            <a:pPr marL="342900" indent="-342900" algn="just" rtl="1">
              <a:lnSpc>
                <a:spcPct val="200000"/>
              </a:lnSpc>
              <a:buFont typeface="Wingdings" panose="05000000000000000000" pitchFamily="2" charset="2"/>
              <a:buChar char="ü"/>
            </a:pPr>
            <a:r>
              <a:rPr lang="fa-IR" sz="2000" b="1" dirty="0" smtClean="0">
                <a:cs typeface="B Nazanin" panose="00000400000000000000" pitchFamily="2" charset="-78"/>
              </a:rPr>
              <a:t>بر اساس گزارش فدراسیون بین المللی دیابت (</a:t>
            </a:r>
            <a:r>
              <a:rPr lang="en-US" sz="2000" b="1" dirty="0" smtClean="0">
                <a:cs typeface="B Nazanin" panose="00000400000000000000" pitchFamily="2" charset="-78"/>
              </a:rPr>
              <a:t>IDF</a:t>
            </a:r>
            <a:r>
              <a:rPr lang="fa-IR" sz="2000" b="1" dirty="0" smtClean="0">
                <a:cs typeface="B Nazanin" panose="00000400000000000000" pitchFamily="2" charset="-78"/>
              </a:rPr>
              <a:t>) در سال ۲۰۱۹ میلادی تعداد بیماران دیابتی ۴۶۳</a:t>
            </a:r>
            <a:r>
              <a:rPr lang="fa-IR" sz="2000" b="1" dirty="0">
                <a:cs typeface="B Nazanin" panose="00000400000000000000" pitchFamily="2" charset="-78"/>
              </a:rPr>
              <a:t> میلیون نفر </a:t>
            </a:r>
            <a:r>
              <a:rPr lang="fa-IR" sz="2000" b="1" dirty="0" smtClean="0">
                <a:cs typeface="B Nazanin" panose="00000400000000000000" pitchFamily="2" charset="-78"/>
              </a:rPr>
              <a:t>(درصد۸/۳) بوده که براورد می شود در سال ۲۰۳۰ به ۵۷۸ میلیون نفر(درصد۱۰/۲) برسد.</a:t>
            </a:r>
          </a:p>
          <a:p>
            <a:pPr marL="342900" indent="-342900" algn="just" rtl="1">
              <a:lnSpc>
                <a:spcPct val="200000"/>
              </a:lnSpc>
              <a:buFont typeface="Wingdings" panose="05000000000000000000" pitchFamily="2" charset="2"/>
              <a:buChar char="ü"/>
            </a:pPr>
            <a:r>
              <a:rPr lang="fa-IR" sz="2000" b="1" dirty="0" smtClean="0">
                <a:cs typeface="B Nazanin" panose="00000400000000000000" pitchFamily="2" charset="-78"/>
              </a:rPr>
              <a:t>تعداد بیماران دیابتی در ایران بالغ بر ۵۵۰۰۰۰۰ نفر بوده که شیوع آن ۹/۶ درصد می شود. ۳۴/۸ درصد دچار دیابت ناشناخته هستند. شیوع دیابت در طی ۲۰ سال گذشته ۱۰ برابر افزایش نشان می دهد .</a:t>
            </a:r>
            <a:endParaRPr lang="en-US" sz="2000" b="1" dirty="0">
              <a:cs typeface="B Nazanin" panose="00000400000000000000" pitchFamily="2" charset="-78"/>
            </a:endParaRPr>
          </a:p>
        </p:txBody>
      </p:sp>
      <p:sp>
        <p:nvSpPr>
          <p:cNvPr id="2" name="TextBox 1"/>
          <p:cNvSpPr txBox="1"/>
          <p:nvPr/>
        </p:nvSpPr>
        <p:spPr>
          <a:xfrm>
            <a:off x="4546242" y="296214"/>
            <a:ext cx="2820473" cy="923330"/>
          </a:xfrm>
          <a:prstGeom prst="rect">
            <a:avLst/>
          </a:prstGeom>
          <a:noFill/>
        </p:spPr>
        <p:txBody>
          <a:bodyPr wrap="square" rtlCol="0">
            <a:spAutoFit/>
          </a:bodyPr>
          <a:lstStyle/>
          <a:p>
            <a:pPr algn="ctr" rtl="1"/>
            <a:r>
              <a:rPr lang="fa-IR" sz="5400" b="1" dirty="0" smtClean="0">
                <a:solidFill>
                  <a:srgbClr val="FFC000"/>
                </a:solidFill>
                <a:cs typeface="B Nazanin" panose="00000400000000000000" pitchFamily="2" charset="-78"/>
              </a:rPr>
              <a:t>شیوع</a:t>
            </a:r>
            <a:endParaRPr lang="en-US" sz="5400" b="1" dirty="0">
              <a:solidFill>
                <a:srgbClr val="FFC000"/>
              </a:solidFill>
              <a:cs typeface="B Nazanin" panose="00000400000000000000" pitchFamily="2" charset="-78"/>
            </a:endParaRPr>
          </a:p>
        </p:txBody>
      </p:sp>
    </p:spTree>
    <p:extLst>
      <p:ext uri="{BB962C8B-B14F-4D97-AF65-F5344CB8AC3E}">
        <p14:creationId xmlns:p14="http://schemas.microsoft.com/office/powerpoint/2010/main" val="393543663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p:nvSpPr>
        <p:spPr>
          <a:xfrm>
            <a:off x="794327" y="4525818"/>
            <a:ext cx="4572000" cy="1569660"/>
          </a:xfrm>
          <a:prstGeom prst="rect">
            <a:avLst/>
          </a:prstGeom>
          <a:noFill/>
        </p:spPr>
        <p:txBody>
          <a:bodyPr wrap="square" rtlCol="0">
            <a:spAutoFit/>
          </a:bodyPr>
          <a:lstStyle/>
          <a:p>
            <a:pPr algn="r" rtl="1"/>
            <a:r>
              <a:rPr lang="fa-IR" sz="9600" b="1" dirty="0" smtClean="0">
                <a:solidFill>
                  <a:srgbClr val="FFFF00"/>
                </a:solidFill>
                <a:effectLst>
                  <a:outerShdw blurRad="38100" dist="38100" dir="2700000" algn="tl">
                    <a:srgbClr val="000000">
                      <a:alpha val="43137"/>
                    </a:srgbClr>
                  </a:outerShdw>
                </a:effectLst>
                <a:cs typeface="B Nazanin" panose="00000400000000000000" pitchFamily="2" charset="-78"/>
              </a:rPr>
              <a:t>خدا قوت</a:t>
            </a:r>
            <a:endParaRPr lang="en-US" sz="9600" b="1" dirty="0">
              <a:solidFill>
                <a:srgbClr val="FFFF00"/>
              </a:solidFill>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10386350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4800" b="1" dirty="0" smtClean="0">
                <a:solidFill>
                  <a:srgbClr val="FFFF00"/>
                </a:solidFill>
                <a:cs typeface="B Nazanin" panose="00000400000000000000" pitchFamily="2" charset="-78"/>
              </a:rPr>
              <a:t>انواع دیابت</a:t>
            </a:r>
            <a:endParaRPr lang="en-US" sz="4800" b="1" dirty="0">
              <a:solidFill>
                <a:srgbClr val="FFFF00"/>
              </a:solidFill>
              <a:cs typeface="B Nazanin" panose="00000400000000000000" pitchFamily="2" charset="-78"/>
            </a:endParaRPr>
          </a:p>
        </p:txBody>
      </p:sp>
      <p:sp>
        <p:nvSpPr>
          <p:cNvPr id="3" name="TextBox 2"/>
          <p:cNvSpPr txBox="1"/>
          <p:nvPr/>
        </p:nvSpPr>
        <p:spPr>
          <a:xfrm>
            <a:off x="1017431" y="1401858"/>
            <a:ext cx="10123201" cy="4991046"/>
          </a:xfrm>
          <a:prstGeom prst="rect">
            <a:avLst/>
          </a:prstGeom>
          <a:noFill/>
        </p:spPr>
        <p:txBody>
          <a:bodyPr wrap="square" rtlCol="0">
            <a:spAutoFit/>
          </a:bodyPr>
          <a:lstStyle/>
          <a:p>
            <a:pPr algn="just" rtl="1">
              <a:lnSpc>
                <a:spcPct val="200000"/>
              </a:lnSpc>
            </a:pPr>
            <a:r>
              <a:rPr lang="fa-IR" b="1" dirty="0" smtClean="0">
                <a:cs typeface="B Nazanin" panose="00000400000000000000" pitchFamily="2" charset="-78"/>
              </a:rPr>
              <a:t>تا قبل از گزارش سال ۱۹۷۲ گروه ملی گردآوری و ارائه داده های دیابت (</a:t>
            </a:r>
            <a:r>
              <a:rPr lang="en-US" b="1" dirty="0" smtClean="0">
                <a:cs typeface="B Nazanin" panose="00000400000000000000" pitchFamily="2" charset="-78"/>
              </a:rPr>
              <a:t>NDDG</a:t>
            </a:r>
            <a:r>
              <a:rPr lang="fa-IR" b="1" dirty="0" smtClean="0">
                <a:cs typeface="B Nazanin" panose="00000400000000000000" pitchFamily="2" charset="-78"/>
              </a:rPr>
              <a:t>) سیستم پذیرفته شده ای برای تقسیم بندی دیابت وجود نداشت. پس از گزارش </a:t>
            </a:r>
            <a:r>
              <a:rPr lang="en-US" b="1" dirty="0" smtClean="0">
                <a:cs typeface="B Nazanin" panose="00000400000000000000" pitchFamily="2" charset="-78"/>
              </a:rPr>
              <a:t>NDDG</a:t>
            </a:r>
            <a:r>
              <a:rPr lang="fa-IR" b="1" dirty="0" smtClean="0">
                <a:cs typeface="B Nazanin" panose="00000400000000000000" pitchFamily="2" charset="-78"/>
              </a:rPr>
              <a:t> که در سال ۱۹۷۸ مورد تایید کمینه های تخصصی سازمان جهانی بهداشت نیز قرار گرفت، دیابت قندی به صورت زیر تقسیم بندی شد:</a:t>
            </a:r>
          </a:p>
          <a:p>
            <a:pPr algn="just" rtl="1">
              <a:lnSpc>
                <a:spcPct val="200000"/>
              </a:lnSpc>
            </a:pPr>
            <a:r>
              <a:rPr lang="fa-IR" b="1" dirty="0" smtClean="0">
                <a:cs typeface="B Nazanin" panose="00000400000000000000" pitchFamily="2" charset="-78"/>
              </a:rPr>
              <a:t>۱ـ دیابت اولیه: مشتمل بر دیابت وابسته به انسولین یا دیابت نوع یک و دیابت غیروابسته به انسولین یا دیابت نوع ۲.</a:t>
            </a:r>
          </a:p>
          <a:p>
            <a:pPr algn="just" rtl="1">
              <a:lnSpc>
                <a:spcPct val="200000"/>
              </a:lnSpc>
            </a:pPr>
            <a:r>
              <a:rPr lang="fa-IR" b="1" dirty="0" smtClean="0">
                <a:cs typeface="B Nazanin" panose="00000400000000000000" pitchFamily="2" charset="-78"/>
              </a:rPr>
              <a:t>۲ـ دیابت ثانویه: ناشی از اختلالات اندوکرینی، داروها و یا اختلالات ژنتیکی.</a:t>
            </a:r>
          </a:p>
          <a:p>
            <a:pPr algn="just" rtl="1">
              <a:lnSpc>
                <a:spcPct val="200000"/>
              </a:lnSpc>
            </a:pPr>
            <a:r>
              <a:rPr lang="fa-IR" b="1" dirty="0" smtClean="0">
                <a:cs typeface="B Nazanin" panose="00000400000000000000" pitchFamily="2" charset="-78"/>
              </a:rPr>
              <a:t>۳ـ دیابت زمان حاملگی: نوعی از دیابت قندی که برای اولین بار در زمان حاملگی شناخته می شود.</a:t>
            </a:r>
          </a:p>
          <a:p>
            <a:pPr algn="just" rtl="1">
              <a:lnSpc>
                <a:spcPct val="200000"/>
              </a:lnSpc>
            </a:pPr>
            <a:r>
              <a:rPr lang="fa-IR" b="1" dirty="0" smtClean="0">
                <a:cs typeface="B Nazanin" panose="00000400000000000000" pitchFamily="2" charset="-78"/>
              </a:rPr>
              <a:t>۴ـ اختلال تحمل گلوکز(</a:t>
            </a:r>
            <a:r>
              <a:rPr lang="en-US" b="1" dirty="0" smtClean="0">
                <a:cs typeface="B Nazanin" panose="00000400000000000000" pitchFamily="2" charset="-78"/>
              </a:rPr>
              <a:t>Impaired Glucose Tolerance=IGT</a:t>
            </a:r>
            <a:r>
              <a:rPr lang="fa-IR" b="1" dirty="0" smtClean="0">
                <a:cs typeface="B Nazanin" panose="00000400000000000000" pitchFamily="2" charset="-78"/>
              </a:rPr>
              <a:t>) که بصورت گلوکز پلاسمای بالاتر از طبیعی اما کمتر از محدوده دیابتی در یک تست تحمل گلوکز خوراکی خود را نشان می دهد.</a:t>
            </a:r>
          </a:p>
          <a:p>
            <a:pPr algn="just" rtl="1">
              <a:lnSpc>
                <a:spcPct val="200000"/>
              </a:lnSpc>
            </a:pPr>
            <a:endParaRPr lang="en-US" dirty="0">
              <a:cs typeface="B Nazanin" panose="00000400000000000000" pitchFamily="2" charset="-78"/>
            </a:endParaRPr>
          </a:p>
        </p:txBody>
      </p:sp>
    </p:spTree>
    <p:extLst>
      <p:ext uri="{BB962C8B-B14F-4D97-AF65-F5344CB8AC3E}">
        <p14:creationId xmlns:p14="http://schemas.microsoft.com/office/powerpoint/2010/main" val="11080602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88652" y="434303"/>
            <a:ext cx="6936417" cy="584775"/>
          </a:xfrm>
          <a:prstGeom prst="rect">
            <a:avLst/>
          </a:prstGeom>
          <a:noFill/>
        </p:spPr>
        <p:txBody>
          <a:bodyPr wrap="square" rtlCol="0">
            <a:spAutoFit/>
          </a:bodyPr>
          <a:lstStyle/>
          <a:p>
            <a:pPr algn="ctr"/>
            <a:r>
              <a:rPr lang="fa-IR" sz="3200" b="1" dirty="0" smtClean="0">
                <a:effectLst>
                  <a:outerShdw blurRad="38100" dist="38100" dir="2700000" algn="tl">
                    <a:srgbClr val="000000">
                      <a:alpha val="43137"/>
                    </a:srgbClr>
                  </a:outerShdw>
                  <a:reflection blurRad="6350" stA="55000" endA="300" endPos="45500" dir="5400000" sy="-100000" algn="bl" rotWithShape="0"/>
                </a:effectLst>
                <a:cs typeface="B Nazanin" panose="00000400000000000000" pitchFamily="2" charset="-78"/>
              </a:rPr>
              <a:t>تقسیم بندی دیابت قندی بر اساس اتیولوژی </a:t>
            </a:r>
            <a:endParaRPr lang="en-US" sz="3200" b="1" dirty="0">
              <a:effectLst>
                <a:outerShdw blurRad="38100" dist="38100" dir="2700000" algn="tl">
                  <a:srgbClr val="000000">
                    <a:alpha val="43137"/>
                  </a:srgbClr>
                </a:outerShdw>
                <a:reflection blurRad="6350" stA="55000" endA="300" endPos="45500" dir="5400000" sy="-100000" algn="bl" rotWithShape="0"/>
              </a:effectLst>
              <a:cs typeface="B Nazanin" panose="00000400000000000000" pitchFamily="2" charset="-78"/>
            </a:endParaRPr>
          </a:p>
        </p:txBody>
      </p:sp>
      <p:sp>
        <p:nvSpPr>
          <p:cNvPr id="3" name="TextBox 2"/>
          <p:cNvSpPr txBox="1"/>
          <p:nvPr/>
        </p:nvSpPr>
        <p:spPr>
          <a:xfrm>
            <a:off x="499628" y="1321251"/>
            <a:ext cx="11114466" cy="5078313"/>
          </a:xfrm>
          <a:prstGeom prst="rect">
            <a:avLst/>
          </a:prstGeom>
          <a:noFill/>
        </p:spPr>
        <p:txBody>
          <a:bodyPr wrap="square" rtlCol="0">
            <a:spAutoFit/>
          </a:bodyPr>
          <a:lstStyle/>
          <a:p>
            <a:pPr algn="just" rtl="1"/>
            <a:r>
              <a:rPr lang="fa-IR" b="1" dirty="0" smtClean="0">
                <a:solidFill>
                  <a:srgbClr val="FFC000"/>
                </a:solidFill>
                <a:effectLst>
                  <a:outerShdw blurRad="38100" dist="38100" dir="2700000" algn="tl">
                    <a:srgbClr val="000000">
                      <a:alpha val="43137"/>
                    </a:srgbClr>
                  </a:outerShdw>
                </a:effectLst>
                <a:cs typeface="B Nazanin" panose="00000400000000000000" pitchFamily="2" charset="-78"/>
              </a:rPr>
              <a:t>دیابت نوع ۱: تخریب سلولهای بتای پانکراس که معمولا منجر به کمبود مطلق انسولین می شود. </a:t>
            </a:r>
          </a:p>
          <a:p>
            <a:pPr algn="just" rtl="1"/>
            <a:r>
              <a:rPr lang="fa-IR" dirty="0" smtClean="0">
                <a:cs typeface="B Nazanin" panose="00000400000000000000" pitchFamily="2" charset="-78"/>
              </a:rPr>
              <a:t>۱ـ با واسطه ایمنی(</a:t>
            </a:r>
            <a:r>
              <a:rPr lang="en-US" dirty="0" smtClean="0">
                <a:cs typeface="B Nazanin" panose="00000400000000000000" pitchFamily="2" charset="-78"/>
              </a:rPr>
              <a:t>Immune Mediated</a:t>
            </a:r>
            <a:r>
              <a:rPr lang="fa-IR" dirty="0" smtClean="0">
                <a:cs typeface="B Nazanin" panose="00000400000000000000" pitchFamily="2" charset="-78"/>
              </a:rPr>
              <a:t>)</a:t>
            </a:r>
          </a:p>
          <a:p>
            <a:pPr algn="just" rtl="1"/>
            <a:r>
              <a:rPr lang="fa-IR" dirty="0" smtClean="0">
                <a:cs typeface="B Nazanin" panose="00000400000000000000" pitchFamily="2" charset="-78"/>
              </a:rPr>
              <a:t>۲ـبدون علت (</a:t>
            </a:r>
            <a:r>
              <a:rPr lang="en-US" dirty="0" err="1" smtClean="0">
                <a:cs typeface="B Nazanin" panose="00000400000000000000" pitchFamily="2" charset="-78"/>
              </a:rPr>
              <a:t>Idiopatic</a:t>
            </a:r>
            <a:r>
              <a:rPr lang="fa-IR" dirty="0" smtClean="0">
                <a:cs typeface="B Nazanin" panose="00000400000000000000" pitchFamily="2" charset="-78"/>
              </a:rPr>
              <a:t>)</a:t>
            </a:r>
          </a:p>
          <a:p>
            <a:pPr algn="just" rtl="1"/>
            <a:endParaRPr lang="fa-IR" dirty="0" smtClean="0">
              <a:cs typeface="B Nazanin" panose="00000400000000000000" pitchFamily="2" charset="-78"/>
            </a:endParaRPr>
          </a:p>
          <a:p>
            <a:pPr algn="just" rtl="1"/>
            <a:r>
              <a:rPr lang="fa-IR" b="1" dirty="0" smtClean="0">
                <a:solidFill>
                  <a:srgbClr val="FFC000"/>
                </a:solidFill>
                <a:effectLst>
                  <a:outerShdw blurRad="38100" dist="38100" dir="2700000" algn="tl">
                    <a:srgbClr val="000000">
                      <a:alpha val="43137"/>
                    </a:srgbClr>
                  </a:outerShdw>
                </a:effectLst>
                <a:cs typeface="B Nazanin" panose="00000400000000000000" pitchFamily="2" charset="-78"/>
              </a:rPr>
              <a:t>دیابت نوع ۲: ممکن است عمدتا با مقاومت به انسولین توام با کاهش نسبی ترشح انسولین یا عمدتا با کاهش ترشح انسولین توام با درجاتی از مقاومت به انسولین همراه باشد.</a:t>
            </a:r>
            <a:endParaRPr lang="fa-IR" b="1" dirty="0" smtClean="0">
              <a:solidFill>
                <a:schemeClr val="accent3">
                  <a:lumMod val="60000"/>
                  <a:lumOff val="40000"/>
                </a:schemeClr>
              </a:solidFill>
              <a:effectLst>
                <a:outerShdw blurRad="38100" dist="38100" dir="2700000" algn="tl">
                  <a:srgbClr val="000000">
                    <a:alpha val="43137"/>
                  </a:srgbClr>
                </a:outerShdw>
              </a:effectLst>
              <a:cs typeface="B Nazanin" panose="00000400000000000000" pitchFamily="2" charset="-78"/>
            </a:endParaRPr>
          </a:p>
          <a:p>
            <a:pPr algn="just" rtl="1"/>
            <a:r>
              <a:rPr lang="fa-IR" dirty="0" smtClean="0">
                <a:solidFill>
                  <a:schemeClr val="accent3">
                    <a:lumMod val="60000"/>
                    <a:lumOff val="40000"/>
                  </a:schemeClr>
                </a:solidFill>
                <a:cs typeface="B Nazanin" panose="00000400000000000000" pitchFamily="2" charset="-78"/>
              </a:rPr>
              <a:t>سایر انواع اختصاصی دیابت (</a:t>
            </a:r>
            <a:r>
              <a:rPr lang="en-US" dirty="0" smtClean="0">
                <a:solidFill>
                  <a:schemeClr val="accent3">
                    <a:lumMod val="60000"/>
                    <a:lumOff val="40000"/>
                  </a:schemeClr>
                </a:solidFill>
                <a:cs typeface="B Nazanin" panose="00000400000000000000" pitchFamily="2" charset="-78"/>
              </a:rPr>
              <a:t>Other Specific Types</a:t>
            </a:r>
            <a:r>
              <a:rPr lang="fa-IR" dirty="0" smtClean="0">
                <a:solidFill>
                  <a:schemeClr val="accent3">
                    <a:lumMod val="60000"/>
                    <a:lumOff val="40000"/>
                  </a:schemeClr>
                </a:solidFill>
                <a:cs typeface="B Nazanin" panose="00000400000000000000" pitchFamily="2" charset="-78"/>
              </a:rPr>
              <a:t>)</a:t>
            </a:r>
          </a:p>
          <a:p>
            <a:pPr algn="just" rtl="1"/>
            <a:r>
              <a:rPr lang="fa-IR" dirty="0" smtClean="0">
                <a:cs typeface="B Nazanin" panose="00000400000000000000" pitchFamily="2" charset="-78"/>
              </a:rPr>
              <a:t>۱-اختلال ژنتیکی در عملکرد سلولهای بتای پانکراس</a:t>
            </a:r>
          </a:p>
          <a:p>
            <a:pPr algn="just" rtl="1"/>
            <a:r>
              <a:rPr lang="fa-IR" dirty="0" smtClean="0">
                <a:cs typeface="B Nazanin" panose="00000400000000000000" pitchFamily="2" charset="-78"/>
              </a:rPr>
              <a:t>۲ـاختلال ژنتیکی در اثر انسولین</a:t>
            </a:r>
          </a:p>
          <a:p>
            <a:pPr algn="just" rtl="1"/>
            <a:r>
              <a:rPr lang="fa-IR" dirty="0" smtClean="0">
                <a:cs typeface="B Nazanin" panose="00000400000000000000" pitchFamily="2" charset="-78"/>
              </a:rPr>
              <a:t>۳ـبیماری های پانکراس برون ریز </a:t>
            </a:r>
          </a:p>
          <a:p>
            <a:pPr algn="just" rtl="1"/>
            <a:r>
              <a:rPr lang="fa-IR" dirty="0" smtClean="0">
                <a:cs typeface="B Nazanin" panose="00000400000000000000" pitchFamily="2" charset="-78"/>
              </a:rPr>
              <a:t>۴ـ سایر اختلالات اندوکرینی </a:t>
            </a:r>
          </a:p>
          <a:p>
            <a:pPr algn="just" rtl="1"/>
            <a:r>
              <a:rPr lang="fa-IR" dirty="0" smtClean="0">
                <a:cs typeface="B Nazanin" panose="00000400000000000000" pitchFamily="2" charset="-78"/>
              </a:rPr>
              <a:t>۵ـ داروها و مواد شیمیایی </a:t>
            </a:r>
          </a:p>
          <a:p>
            <a:pPr algn="just" rtl="1"/>
            <a:r>
              <a:rPr lang="fa-IR" dirty="0" smtClean="0">
                <a:cs typeface="B Nazanin" panose="00000400000000000000" pitchFamily="2" charset="-78"/>
              </a:rPr>
              <a:t>۶ـعفونت ها </a:t>
            </a:r>
          </a:p>
          <a:p>
            <a:pPr algn="just" rtl="1"/>
            <a:r>
              <a:rPr lang="fa-IR" dirty="0" smtClean="0">
                <a:cs typeface="B Nazanin" panose="00000400000000000000" pitchFamily="2" charset="-78"/>
              </a:rPr>
              <a:t>۷ـبیماری های ژنتیکی که گاهی با دیابت توام هستند</a:t>
            </a:r>
          </a:p>
          <a:p>
            <a:pPr algn="just" rtl="1"/>
            <a:r>
              <a:rPr lang="fa-IR" dirty="0" smtClean="0">
                <a:cs typeface="B Nazanin" panose="00000400000000000000" pitchFamily="2" charset="-78"/>
              </a:rPr>
              <a:t>۸ـفرم های غیر شایع با واسطه ایمنی</a:t>
            </a:r>
          </a:p>
          <a:p>
            <a:pPr algn="just" rtl="1"/>
            <a:endParaRPr lang="fa-IR" dirty="0" smtClean="0">
              <a:cs typeface="B Nazanin" panose="00000400000000000000" pitchFamily="2" charset="-78"/>
            </a:endParaRPr>
          </a:p>
          <a:p>
            <a:pPr algn="just" rtl="1"/>
            <a:r>
              <a:rPr lang="fa-IR" b="1" dirty="0" smtClean="0">
                <a:solidFill>
                  <a:srgbClr val="FFC000"/>
                </a:solidFill>
                <a:effectLst>
                  <a:outerShdw blurRad="38100" dist="38100" dir="2700000" algn="tl">
                    <a:srgbClr val="000000">
                      <a:alpha val="43137"/>
                    </a:srgbClr>
                  </a:outerShdw>
                </a:effectLst>
                <a:cs typeface="B Nazanin" panose="00000400000000000000" pitchFamily="2" charset="-78"/>
              </a:rPr>
              <a:t>دیابت حاملگی: (</a:t>
            </a:r>
            <a:r>
              <a:rPr lang="en-US" b="1" dirty="0" smtClean="0">
                <a:solidFill>
                  <a:srgbClr val="FFC000"/>
                </a:solidFill>
                <a:effectLst>
                  <a:outerShdw blurRad="38100" dist="38100" dir="2700000" algn="tl">
                    <a:srgbClr val="000000">
                      <a:alpha val="43137"/>
                    </a:srgbClr>
                  </a:outerShdw>
                </a:effectLst>
                <a:cs typeface="B Nazanin" panose="00000400000000000000" pitchFamily="2" charset="-78"/>
              </a:rPr>
              <a:t>Gestational Diabetes Mellitus</a:t>
            </a:r>
            <a:r>
              <a:rPr lang="fa-IR" b="1" dirty="0" smtClean="0">
                <a:solidFill>
                  <a:srgbClr val="FFC000"/>
                </a:solidFill>
                <a:effectLst>
                  <a:outerShdw blurRad="38100" dist="38100" dir="2700000" algn="tl">
                    <a:srgbClr val="000000">
                      <a:alpha val="43137"/>
                    </a:srgbClr>
                  </a:outerShdw>
                </a:effectLst>
                <a:cs typeface="B Nazanin" panose="00000400000000000000" pitchFamily="2" charset="-78"/>
              </a:rPr>
              <a:t>) هر گونه اختلال تحمل گلوکز که برای اولین بار در زمان بارداری تشخیص داده شده و یا خود را بروز می دهد.</a:t>
            </a:r>
            <a:endParaRPr lang="en-US" b="1" dirty="0">
              <a:solidFill>
                <a:srgbClr val="FFC000"/>
              </a:solidFill>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21133508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81827" y="852402"/>
            <a:ext cx="9879968" cy="4893647"/>
          </a:xfrm>
          <a:prstGeom prst="rect">
            <a:avLst/>
          </a:prstGeom>
          <a:noFill/>
        </p:spPr>
        <p:txBody>
          <a:bodyPr wrap="square" rtlCol="0">
            <a:spAutoFit/>
          </a:bodyPr>
          <a:lstStyle/>
          <a:p>
            <a:pPr algn="ctr" rtl="1">
              <a:lnSpc>
                <a:spcPct val="200000"/>
              </a:lnSpc>
            </a:pPr>
            <a:r>
              <a:rPr lang="fa-IR" sz="3600" b="1" dirty="0" smtClean="0">
                <a:solidFill>
                  <a:schemeClr val="accent2">
                    <a:lumMod val="60000"/>
                    <a:lumOff val="40000"/>
                  </a:schemeClr>
                </a:solidFill>
                <a:cs typeface="B Nazanin" panose="00000400000000000000" pitchFamily="2" charset="-78"/>
              </a:rPr>
              <a:t>دیابت نوع یک</a:t>
            </a:r>
            <a:endParaRPr lang="fa-IR" sz="2800" b="1" dirty="0" smtClean="0">
              <a:solidFill>
                <a:schemeClr val="accent2">
                  <a:lumMod val="60000"/>
                  <a:lumOff val="40000"/>
                </a:schemeClr>
              </a:solidFill>
              <a:cs typeface="B Nazanin" panose="00000400000000000000" pitchFamily="2" charset="-78"/>
            </a:endParaRPr>
          </a:p>
          <a:p>
            <a:pPr algn="just" rtl="1">
              <a:lnSpc>
                <a:spcPct val="200000"/>
              </a:lnSpc>
            </a:pPr>
            <a:r>
              <a:rPr lang="fa-IR" sz="2000" dirty="0" smtClean="0">
                <a:cs typeface="B Nazanin" panose="00000400000000000000" pitchFamily="2" charset="-78"/>
              </a:rPr>
              <a:t>در نود درصد موارد منشا اتوایمیون داشته و در ۱۰ درصد موارد ایدیوپاتیک است .سرعت تخریب سلول های بتا متغیر در برخی بیماران سیر سریع و برخی دیگر سیر آهسته دارد. نوعی اختلال کاتابولیک که در آن انسولین در گردش خون وجود نداشته غلظت گلوکاگون پلاسما بالاست و سلول های بتا قادر به پاسخگویی به تمام عوامل محرگ شناخته شده ترشح انسولین نیستند. در غیاب انسولین سه بافت هدف عمده ی انسولین (کبد، عضلات، چربی) نه تنها قادر به برداشت گلوکز از جریان خون نیستند، بلکه بطور پیوسته گلوکز، اسیدهای آمینه و اسیدهای چرب را از منابع ذخیره به داخل گردش خون وارد می کنند. اختلال در متابولیسم چربی باعث تولید و تجمع اجسام کتونی می شود.</a:t>
            </a:r>
            <a:endParaRPr lang="en-US" sz="2000" dirty="0">
              <a:cs typeface="B Nazanin" panose="00000400000000000000" pitchFamily="2" charset="-78"/>
            </a:endParaRPr>
          </a:p>
        </p:txBody>
      </p:sp>
    </p:spTree>
    <p:extLst>
      <p:ext uri="{BB962C8B-B14F-4D97-AF65-F5344CB8AC3E}">
        <p14:creationId xmlns:p14="http://schemas.microsoft.com/office/powerpoint/2010/main" val="41667930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1" y="983362"/>
            <a:ext cx="10248288" cy="5509200"/>
          </a:xfrm>
          <a:prstGeom prst="rect">
            <a:avLst/>
          </a:prstGeom>
          <a:noFill/>
        </p:spPr>
        <p:txBody>
          <a:bodyPr wrap="square" rtlCol="0">
            <a:spAutoFit/>
          </a:bodyPr>
          <a:lstStyle/>
          <a:p>
            <a:pPr algn="just" rtl="1">
              <a:lnSpc>
                <a:spcPct val="200000"/>
              </a:lnSpc>
            </a:pPr>
            <a:r>
              <a:rPr lang="fa-IR" sz="3200" b="1" dirty="0" smtClean="0">
                <a:solidFill>
                  <a:srgbClr val="FFFF00"/>
                </a:solidFill>
                <a:effectLst>
                  <a:outerShdw blurRad="38100" dist="38100" dir="2700000" algn="tl">
                    <a:srgbClr val="000000">
                      <a:alpha val="43137"/>
                    </a:srgbClr>
                  </a:outerShdw>
                </a:effectLst>
                <a:cs typeface="B Nazanin" panose="00000400000000000000" pitchFamily="2" charset="-78"/>
              </a:rPr>
              <a:t>شیوع</a:t>
            </a:r>
          </a:p>
          <a:p>
            <a:pPr marL="285750" indent="-285750" algn="just" rtl="1">
              <a:lnSpc>
                <a:spcPct val="200000"/>
              </a:lnSpc>
              <a:buFont typeface="Wingdings" panose="05000000000000000000" pitchFamily="2" charset="2"/>
              <a:buChar char="v"/>
            </a:pPr>
            <a:r>
              <a:rPr lang="fa-IR" sz="1600" b="1" dirty="0" smtClean="0">
                <a:cs typeface="B Nazanin" panose="00000400000000000000" pitchFamily="2" charset="-78"/>
              </a:rPr>
              <a:t>حداکثر بروز دیابت نوع یک با واسطه ایمنی در اسکاندیناوی و شمال اروپاست.کمترین میزان بروز مربوط به چین و قسمت هایی از جنوب آمریکاست (یک در ۱۰۰۰۰۰ نفر در سال).</a:t>
            </a:r>
          </a:p>
          <a:p>
            <a:pPr marL="285750" indent="-285750" algn="just" rtl="1">
              <a:lnSpc>
                <a:spcPct val="200000"/>
              </a:lnSpc>
              <a:buFont typeface="Wingdings" panose="05000000000000000000" pitchFamily="2" charset="2"/>
              <a:buChar char="v"/>
            </a:pPr>
            <a:r>
              <a:rPr lang="fa-IR" sz="1600" b="1" dirty="0" smtClean="0">
                <a:cs typeface="B Nazanin" panose="00000400000000000000" pitchFamily="2" charset="-78"/>
              </a:rPr>
              <a:t>در هر سنی بروز می کند اما بطور شایع در کودکان و بالغین جوان بروز می کند. پیک آن در سنین قبل از مدرسه و حوالی بلوغ است. افراد فامیل بیمار مبتلا شانس بیشتری برای ابتلا در طول عمر خود دارند. خطر ابتلا فرزندان مادران مبتلا حدود ۳٪ بوده در حالیکه ابتلا پدر این خطر را به ۶٪ می رساند. خطر ابتلا فرزندان بستگی به تعداد هاپلوتیپ های آنتی ژن لکوسیتی انسان (</a:t>
            </a:r>
            <a:r>
              <a:rPr lang="en-US" sz="1600" b="1" dirty="0" smtClean="0">
                <a:cs typeface="B Nazanin" panose="00000400000000000000" pitchFamily="2" charset="-78"/>
              </a:rPr>
              <a:t>Human Leukocyte Antigen=HLA</a:t>
            </a:r>
            <a:r>
              <a:rPr lang="fa-IR" sz="1600" b="1" dirty="0" smtClean="0">
                <a:cs typeface="B Nazanin" panose="00000400000000000000" pitchFamily="2" charset="-78"/>
              </a:rPr>
              <a:t>) دارد.</a:t>
            </a:r>
          </a:p>
          <a:p>
            <a:pPr marL="285750" indent="-285750" algn="just" rtl="1">
              <a:lnSpc>
                <a:spcPct val="200000"/>
              </a:lnSpc>
              <a:buFont typeface="Wingdings" panose="05000000000000000000" pitchFamily="2" charset="2"/>
              <a:buChar char="v"/>
            </a:pPr>
            <a:r>
              <a:rPr lang="fa-IR" sz="1600" b="1" dirty="0" smtClean="0">
                <a:cs typeface="B Nazanin" panose="00000400000000000000" pitchFamily="2" charset="-78"/>
              </a:rPr>
              <a:t>تصور می شود دیابت نوع یک نتیجه تاثیر یک عامل عفونی یا توکسین محیطی در حضور استعداد ژنتیکی است که در طی آن واکنش تهاجمی سیستم ایمنی سلول های بتای پانکراس را تخریب می کند. این عوامل محیطی شامل ویروس ها اوریون سرخچه کوکساکی </a:t>
            </a:r>
            <a:r>
              <a:rPr lang="en-US" sz="1600" b="1" dirty="0" smtClean="0">
                <a:cs typeface="B Nazanin" panose="00000400000000000000" pitchFamily="2" charset="-78"/>
              </a:rPr>
              <a:t>B4</a:t>
            </a:r>
            <a:r>
              <a:rPr lang="fa-IR" sz="1600" b="1" dirty="0" smtClean="0">
                <a:cs typeface="B Nazanin" panose="00000400000000000000" pitchFamily="2" charset="-78"/>
              </a:rPr>
              <a:t> و شیمیایی سمی مثل </a:t>
            </a:r>
            <a:r>
              <a:rPr lang="en-US" sz="1600" b="1" dirty="0" err="1" smtClean="0">
                <a:cs typeface="B Nazanin" panose="00000400000000000000" pitchFamily="2" charset="-78"/>
              </a:rPr>
              <a:t>Vacor</a:t>
            </a:r>
            <a:r>
              <a:rPr lang="fa-IR" sz="1600" b="1" dirty="0" smtClean="0">
                <a:cs typeface="B Nazanin" panose="00000400000000000000" pitchFamily="2" charset="-78"/>
              </a:rPr>
              <a:t> و سایر سیتوکینهای مخرب مثل سیانیدهیدروژن هستند.</a:t>
            </a:r>
            <a:endParaRPr lang="en-US" sz="1600" b="1" dirty="0">
              <a:cs typeface="B Nazanin" panose="00000400000000000000" pitchFamily="2" charset="-78"/>
            </a:endParaRPr>
          </a:p>
        </p:txBody>
      </p:sp>
    </p:spTree>
    <p:extLst>
      <p:ext uri="{BB962C8B-B14F-4D97-AF65-F5344CB8AC3E}">
        <p14:creationId xmlns:p14="http://schemas.microsoft.com/office/powerpoint/2010/main" val="21988493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7830" y="809420"/>
            <a:ext cx="10419907" cy="5447645"/>
          </a:xfrm>
          <a:prstGeom prst="rect">
            <a:avLst/>
          </a:prstGeom>
          <a:noFill/>
        </p:spPr>
        <p:txBody>
          <a:bodyPr wrap="square" rtlCol="0">
            <a:spAutoFit/>
          </a:bodyPr>
          <a:lstStyle/>
          <a:p>
            <a:pPr algn="ctr" rtl="1">
              <a:lnSpc>
                <a:spcPct val="150000"/>
              </a:lnSpc>
            </a:pPr>
            <a:r>
              <a:rPr lang="fa-IR" sz="3200" b="1" dirty="0" smtClean="0">
                <a:solidFill>
                  <a:srgbClr val="FFFF00"/>
                </a:solidFill>
                <a:effectLst>
                  <a:outerShdw blurRad="38100" dist="38100" dir="2700000" algn="tl">
                    <a:srgbClr val="000000">
                      <a:alpha val="43137"/>
                    </a:srgbClr>
                  </a:outerShdw>
                </a:effectLst>
                <a:cs typeface="B Nazanin" panose="00000400000000000000" pitchFamily="2" charset="-78"/>
              </a:rPr>
              <a:t>دیابت نوع ۲</a:t>
            </a:r>
          </a:p>
          <a:p>
            <a:pPr algn="just" rtl="1">
              <a:lnSpc>
                <a:spcPct val="150000"/>
              </a:lnSpc>
            </a:pPr>
            <a:r>
              <a:rPr lang="fa-IR" sz="2000" b="1" dirty="0" smtClean="0">
                <a:cs typeface="B Nazanin" panose="00000400000000000000" pitchFamily="2" charset="-78"/>
              </a:rPr>
              <a:t>این بیماری افراد مبتلا به مقاومت به انسولین که عموما دچار کاهش نسبی انسولین نیز هستند را درگیر می کند. حدود ۸۰ تا ۹۰٪ موارد از کل دیابت را شامل می شود. معمولا مسن تر از سن ۴۰ سال بوده و درجاتی از چاقی نیز می باشند. برای زنده ماندن به انسولین نیاز ندارند، هر چند در طول زمان ظرفیت ترشحی انسولین به حدی کاهش می یابد که برای کنترل مطلوب قندخون به انسولین نیاز پیدا می کنند. بروز کتواسیدوز خودبخود در این بیماران نادر است اما در اثر استرس شدید ناشی از عفونت یا تروما می تواند بروز کند. ماهیت اختلال اولیه مبهم است. عدم حساسیت نسج به انسولین در اکثر موارد دیده می شود. بنظر این ماهیت جنبه ژنتیکی داشته که در اثر عوامل محیطی از جمله افزایش سن، کم تحرکی و چاقی شکمی بر این عدم حساسیت نسوج به انسولین می افزاید. هیپرگلیسمی حاصله نیز باعث مختل شدن بیشتر حساسیت به انسولین و عملکرد سلول های بتا (</a:t>
            </a:r>
            <a:r>
              <a:rPr lang="en-US" sz="2000" b="1" dirty="0" smtClean="0">
                <a:cs typeface="B Nazanin" panose="00000400000000000000" pitchFamily="2" charset="-78"/>
              </a:rPr>
              <a:t>Glucose Toxicity</a:t>
            </a:r>
            <a:r>
              <a:rPr lang="fa-IR" sz="2000" b="1" dirty="0" smtClean="0">
                <a:cs typeface="B Nazanin" panose="00000400000000000000" pitchFamily="2" charset="-78"/>
              </a:rPr>
              <a:t>) می گردد. که با درمان آن این اختلالات اکتسابی برطرف می شوند. بدلیل بروز هیپرگلیسمی تدریجی، بدون علامت است و علی رغم سیر آهسته، این بیماران در معرض عوارض عروق کوچک و بزرگ هستند. </a:t>
            </a:r>
          </a:p>
        </p:txBody>
      </p:sp>
    </p:spTree>
    <p:extLst>
      <p:ext uri="{BB962C8B-B14F-4D97-AF65-F5344CB8AC3E}">
        <p14:creationId xmlns:p14="http://schemas.microsoft.com/office/powerpoint/2010/main" val="186064373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607</TotalTime>
  <Words>3386</Words>
  <Application>Microsoft Office PowerPoint</Application>
  <PresentationFormat>Widescreen</PresentationFormat>
  <Paragraphs>364</Paragraphs>
  <Slides>40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B Nazanin</vt:lpstr>
      <vt:lpstr>Century Gothic</vt:lpstr>
      <vt:lpstr>Wingdings</vt:lpstr>
      <vt:lpstr>Wingdings 3</vt:lpstr>
      <vt:lpstr>Ion</vt:lpstr>
      <vt:lpstr>PowerPoint Presentation</vt:lpstr>
      <vt:lpstr>دیابت</vt:lpstr>
      <vt:lpstr>PowerPoint Presentation</vt:lpstr>
      <vt:lpstr>PowerPoint Presentation</vt:lpstr>
      <vt:lpstr>انواع دیابت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Poolit.net</dc:creator>
  <cp:lastModifiedBy>Poolit.net</cp:lastModifiedBy>
  <cp:revision>82</cp:revision>
  <dcterms:created xsi:type="dcterms:W3CDTF">2020-07-19T17:01:16Z</dcterms:created>
  <dcterms:modified xsi:type="dcterms:W3CDTF">2020-07-22T06:51:20Z</dcterms:modified>
</cp:coreProperties>
</file>